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6" r:id="rId3"/>
    <p:sldId id="362" r:id="rId4"/>
    <p:sldId id="318" r:id="rId5"/>
    <p:sldId id="333" r:id="rId6"/>
    <p:sldId id="334" r:id="rId7"/>
    <p:sldId id="319" r:id="rId8"/>
    <p:sldId id="320" r:id="rId9"/>
    <p:sldId id="321" r:id="rId10"/>
    <p:sldId id="322" r:id="rId11"/>
    <p:sldId id="337" r:id="rId12"/>
    <p:sldId id="271" r:id="rId13"/>
    <p:sldId id="335" r:id="rId14"/>
    <p:sldId id="336" r:id="rId15"/>
    <p:sldId id="323" r:id="rId16"/>
    <p:sldId id="324" r:id="rId17"/>
    <p:sldId id="325" r:id="rId18"/>
    <p:sldId id="279" r:id="rId19"/>
    <p:sldId id="280" r:id="rId20"/>
    <p:sldId id="281" r:id="rId21"/>
    <p:sldId id="282" r:id="rId22"/>
    <p:sldId id="326" r:id="rId23"/>
    <p:sldId id="327" r:id="rId24"/>
    <p:sldId id="328" r:id="rId25"/>
    <p:sldId id="329" r:id="rId26"/>
    <p:sldId id="339" r:id="rId27"/>
    <p:sldId id="338" r:id="rId28"/>
    <p:sldId id="332" r:id="rId29"/>
    <p:sldId id="358" r:id="rId30"/>
    <p:sldId id="343" r:id="rId31"/>
    <p:sldId id="342"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2" r:id="rId47"/>
    <p:sldId id="340" r:id="rId48"/>
    <p:sldId id="273" r:id="rId49"/>
    <p:sldId id="274" r:id="rId50"/>
    <p:sldId id="359" r:id="rId51"/>
    <p:sldId id="366" r:id="rId52"/>
    <p:sldId id="355" r:id="rId53"/>
    <p:sldId id="344" r:id="rId54"/>
    <p:sldId id="345" r:id="rId55"/>
    <p:sldId id="346" r:id="rId56"/>
    <p:sldId id="347" r:id="rId57"/>
    <p:sldId id="348" r:id="rId58"/>
    <p:sldId id="349" r:id="rId59"/>
    <p:sldId id="350" r:id="rId60"/>
    <p:sldId id="351" r:id="rId61"/>
    <p:sldId id="352" r:id="rId62"/>
    <p:sldId id="353" r:id="rId63"/>
    <p:sldId id="365" r:id="rId64"/>
    <p:sldId id="354" r:id="rId65"/>
    <p:sldId id="360" r:id="rId66"/>
    <p:sldId id="361" r:id="rId6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2E1D"/>
    <a:srgbClr val="8B5533"/>
    <a:srgbClr val="090909"/>
    <a:srgbClr val="8A5534"/>
    <a:srgbClr val="507E96"/>
    <a:srgbClr val="C0400D"/>
    <a:srgbClr val="F29D66"/>
    <a:srgbClr val="6E6B9F"/>
    <a:srgbClr val="A11D11"/>
    <a:srgbClr val="0032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3D908-2D81-4FD3-96CE-8CB29D210886}" v="15" dt="2022-03-30T03:59:29.068"/>
    <p1510:client id="{72BAB007-D4C4-4363-857E-1F97F9707D90}" v="26" dt="2022-03-29T14:55:24.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ssa Pena" userId="bba8ecab-f155-4b77-9b09-317aefccefcf" providerId="ADAL" clId="{3383D908-2D81-4FD3-96CE-8CB29D210886}"/>
    <pc:docChg chg="custSel addSld delSld modSld sldOrd">
      <pc:chgData name="Laurissa Pena" userId="bba8ecab-f155-4b77-9b09-317aefccefcf" providerId="ADAL" clId="{3383D908-2D81-4FD3-96CE-8CB29D210886}" dt="2022-03-30T03:59:27.870" v="14" actId="47"/>
      <pc:docMkLst>
        <pc:docMk/>
      </pc:docMkLst>
      <pc:sldChg chg="modSp">
        <pc:chgData name="Laurissa Pena" userId="bba8ecab-f155-4b77-9b09-317aefccefcf" providerId="ADAL" clId="{3383D908-2D81-4FD3-96CE-8CB29D210886}" dt="2022-03-30T03:59:20.267" v="13"/>
        <pc:sldMkLst>
          <pc:docMk/>
          <pc:sldMk cId="1609389481" sldId="262"/>
        </pc:sldMkLst>
        <pc:graphicFrameChg chg="mod">
          <ac:chgData name="Laurissa Pena" userId="bba8ecab-f155-4b77-9b09-317aefccefcf" providerId="ADAL" clId="{3383D908-2D81-4FD3-96CE-8CB29D210886}" dt="2022-03-30T03:59:20.267" v="13"/>
          <ac:graphicFrameMkLst>
            <pc:docMk/>
            <pc:sldMk cId="1609389481" sldId="262"/>
            <ac:graphicFrameMk id="4" creationId="{0A474556-5668-439E-A705-9B096F8B386D}"/>
          </ac:graphicFrameMkLst>
        </pc:graphicFrameChg>
      </pc:sldChg>
      <pc:sldChg chg="del">
        <pc:chgData name="Laurissa Pena" userId="bba8ecab-f155-4b77-9b09-317aefccefcf" providerId="ADAL" clId="{3383D908-2D81-4FD3-96CE-8CB29D210886}" dt="2022-03-30T03:59:27.870" v="14" actId="47"/>
        <pc:sldMkLst>
          <pc:docMk/>
          <pc:sldMk cId="3799456610" sldId="363"/>
        </pc:sldMkLst>
      </pc:sldChg>
      <pc:sldChg chg="addSp delSp modSp add mod ord delAnim">
        <pc:chgData name="Laurissa Pena" userId="bba8ecab-f155-4b77-9b09-317aefccefcf" providerId="ADAL" clId="{3383D908-2D81-4FD3-96CE-8CB29D210886}" dt="2022-03-30T03:49:37.965" v="11" actId="27636"/>
        <pc:sldMkLst>
          <pc:docMk/>
          <pc:sldMk cId="4245056981" sldId="366"/>
        </pc:sldMkLst>
        <pc:spChg chg="mod">
          <ac:chgData name="Laurissa Pena" userId="bba8ecab-f155-4b77-9b09-317aefccefcf" providerId="ADAL" clId="{3383D908-2D81-4FD3-96CE-8CB29D210886}" dt="2022-03-30T03:49:17.802" v="5" actId="20577"/>
          <ac:spMkLst>
            <pc:docMk/>
            <pc:sldMk cId="4245056981" sldId="366"/>
            <ac:spMk id="2" creationId="{0F623635-5765-44F4-89C1-1ABA9C70091C}"/>
          </ac:spMkLst>
        </pc:spChg>
        <pc:spChg chg="del mod">
          <ac:chgData name="Laurissa Pena" userId="bba8ecab-f155-4b77-9b09-317aefccefcf" providerId="ADAL" clId="{3383D908-2D81-4FD3-96CE-8CB29D210886}" dt="2022-03-30T03:49:30.234" v="8" actId="478"/>
          <ac:spMkLst>
            <pc:docMk/>
            <pc:sldMk cId="4245056981" sldId="366"/>
            <ac:spMk id="3" creationId="{1CB22FC6-87DB-4953-9EF8-7CE37641D030}"/>
          </ac:spMkLst>
        </pc:spChg>
        <pc:spChg chg="add mod">
          <ac:chgData name="Laurissa Pena" userId="bba8ecab-f155-4b77-9b09-317aefccefcf" providerId="ADAL" clId="{3383D908-2D81-4FD3-96CE-8CB29D210886}" dt="2022-03-30T03:49:37.965" v="11" actId="27636"/>
          <ac:spMkLst>
            <pc:docMk/>
            <pc:sldMk cId="4245056981" sldId="366"/>
            <ac:spMk id="5" creationId="{CD6B60E2-86D2-4D63-A76F-4E92F63BD68F}"/>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86AF3-64C9-4956-A044-9D9CD7B833AF}"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B0AAFCB-3C8E-4AF3-AEA7-9E085CB1F85C}">
      <dgm:prSet/>
      <dgm:spPr/>
      <dgm:t>
        <a:bodyPr/>
        <a:lstStyle/>
        <a:p>
          <a:r>
            <a:rPr lang="en-US"/>
            <a:t>When the court proposed to exercise its powers on its own initiative it must give any party likely to be affected a reasonable opportunity to make representations in writing, orally, telephonically or other means.</a:t>
          </a:r>
        </a:p>
      </dgm:t>
    </dgm:pt>
    <dgm:pt modelId="{8D086CEC-C19B-4319-9766-5675CB0B673A}" type="parTrans" cxnId="{A3730D7F-1515-4F80-BB64-27AF864DC7F6}">
      <dgm:prSet/>
      <dgm:spPr/>
      <dgm:t>
        <a:bodyPr/>
        <a:lstStyle/>
        <a:p>
          <a:endParaRPr lang="en-US"/>
        </a:p>
      </dgm:t>
    </dgm:pt>
    <dgm:pt modelId="{FC8F1401-45BD-48DF-AF1C-9B16CF3B1B6B}" type="sibTrans" cxnId="{A3730D7F-1515-4F80-BB64-27AF864DC7F6}">
      <dgm:prSet/>
      <dgm:spPr/>
      <dgm:t>
        <a:bodyPr/>
        <a:lstStyle/>
        <a:p>
          <a:endParaRPr lang="en-US"/>
        </a:p>
      </dgm:t>
    </dgm:pt>
    <dgm:pt modelId="{04E7D4EF-4722-407B-B9DE-F89361C68D50}">
      <dgm:prSet/>
      <dgm:spPr/>
      <dgm:t>
        <a:bodyPr/>
        <a:lstStyle/>
        <a:p>
          <a:r>
            <a:rPr lang="en-US"/>
            <a:t>If the court proposes to hold a hearing it must give party likely to be affected at least 7 days notice of the time and place</a:t>
          </a:r>
        </a:p>
      </dgm:t>
    </dgm:pt>
    <dgm:pt modelId="{72BE22F8-DCF0-4A42-884B-86068199E995}" type="parTrans" cxnId="{794A21CA-783E-4871-AF5E-6A70324DFDC4}">
      <dgm:prSet/>
      <dgm:spPr/>
      <dgm:t>
        <a:bodyPr/>
        <a:lstStyle/>
        <a:p>
          <a:endParaRPr lang="en-US"/>
        </a:p>
      </dgm:t>
    </dgm:pt>
    <dgm:pt modelId="{C77738B5-DD35-4787-B6EB-B95FCAC4EAE9}" type="sibTrans" cxnId="{794A21CA-783E-4871-AF5E-6A70324DFDC4}">
      <dgm:prSet/>
      <dgm:spPr/>
      <dgm:t>
        <a:bodyPr/>
        <a:lstStyle/>
        <a:p>
          <a:endParaRPr lang="en-US"/>
        </a:p>
      </dgm:t>
    </dgm:pt>
    <dgm:pt modelId="{2BD81C61-FF96-4AF6-924C-5B1318B8C676}" type="pres">
      <dgm:prSet presAssocID="{D7A86AF3-64C9-4956-A044-9D9CD7B833AF}" presName="hierChild1" presStyleCnt="0">
        <dgm:presLayoutVars>
          <dgm:chPref val="1"/>
          <dgm:dir/>
          <dgm:animOne val="branch"/>
          <dgm:animLvl val="lvl"/>
          <dgm:resizeHandles/>
        </dgm:presLayoutVars>
      </dgm:prSet>
      <dgm:spPr/>
    </dgm:pt>
    <dgm:pt modelId="{85609EB1-B9F5-4C38-89F9-D8E914924733}" type="pres">
      <dgm:prSet presAssocID="{FB0AAFCB-3C8E-4AF3-AEA7-9E085CB1F85C}" presName="hierRoot1" presStyleCnt="0"/>
      <dgm:spPr/>
    </dgm:pt>
    <dgm:pt modelId="{2C3FF0A3-CC17-41C9-87B8-73DA97E524A6}" type="pres">
      <dgm:prSet presAssocID="{FB0AAFCB-3C8E-4AF3-AEA7-9E085CB1F85C}" presName="composite" presStyleCnt="0"/>
      <dgm:spPr/>
    </dgm:pt>
    <dgm:pt modelId="{6C52C359-8DDD-49BE-AAC6-FA39E477DC38}" type="pres">
      <dgm:prSet presAssocID="{FB0AAFCB-3C8E-4AF3-AEA7-9E085CB1F85C}" presName="background" presStyleLbl="node0" presStyleIdx="0" presStyleCnt="2"/>
      <dgm:spPr/>
    </dgm:pt>
    <dgm:pt modelId="{1EA55506-B538-45B9-9516-8C5AACDAAB98}" type="pres">
      <dgm:prSet presAssocID="{FB0AAFCB-3C8E-4AF3-AEA7-9E085CB1F85C}" presName="text" presStyleLbl="fgAcc0" presStyleIdx="0" presStyleCnt="2">
        <dgm:presLayoutVars>
          <dgm:chPref val="3"/>
        </dgm:presLayoutVars>
      </dgm:prSet>
      <dgm:spPr/>
    </dgm:pt>
    <dgm:pt modelId="{106FB529-A032-4EF3-AAB9-576C358D2B28}" type="pres">
      <dgm:prSet presAssocID="{FB0AAFCB-3C8E-4AF3-AEA7-9E085CB1F85C}" presName="hierChild2" presStyleCnt="0"/>
      <dgm:spPr/>
    </dgm:pt>
    <dgm:pt modelId="{CC89A990-B8C6-4718-93C7-9D264DB8C7E3}" type="pres">
      <dgm:prSet presAssocID="{04E7D4EF-4722-407B-B9DE-F89361C68D50}" presName="hierRoot1" presStyleCnt="0"/>
      <dgm:spPr/>
    </dgm:pt>
    <dgm:pt modelId="{31AD9E62-F3CF-4873-AA07-CA52F53AAC7F}" type="pres">
      <dgm:prSet presAssocID="{04E7D4EF-4722-407B-B9DE-F89361C68D50}" presName="composite" presStyleCnt="0"/>
      <dgm:spPr/>
    </dgm:pt>
    <dgm:pt modelId="{5756DEB1-7512-4E69-8B4F-A4BAF91F7A8C}" type="pres">
      <dgm:prSet presAssocID="{04E7D4EF-4722-407B-B9DE-F89361C68D50}" presName="background" presStyleLbl="node0" presStyleIdx="1" presStyleCnt="2"/>
      <dgm:spPr/>
    </dgm:pt>
    <dgm:pt modelId="{ACC5077E-5881-4590-8026-1D029A9236C4}" type="pres">
      <dgm:prSet presAssocID="{04E7D4EF-4722-407B-B9DE-F89361C68D50}" presName="text" presStyleLbl="fgAcc0" presStyleIdx="1" presStyleCnt="2">
        <dgm:presLayoutVars>
          <dgm:chPref val="3"/>
        </dgm:presLayoutVars>
      </dgm:prSet>
      <dgm:spPr/>
    </dgm:pt>
    <dgm:pt modelId="{2DF10DE9-F8DB-4C19-B99C-0ADB6D895181}" type="pres">
      <dgm:prSet presAssocID="{04E7D4EF-4722-407B-B9DE-F89361C68D50}" presName="hierChild2" presStyleCnt="0"/>
      <dgm:spPr/>
    </dgm:pt>
  </dgm:ptLst>
  <dgm:cxnLst>
    <dgm:cxn modelId="{1750B50C-78E6-4CD5-805E-829D4DA9189B}" type="presOf" srcId="{04E7D4EF-4722-407B-B9DE-F89361C68D50}" destId="{ACC5077E-5881-4590-8026-1D029A9236C4}" srcOrd="0" destOrd="0" presId="urn:microsoft.com/office/officeart/2005/8/layout/hierarchy1"/>
    <dgm:cxn modelId="{2701C31F-6244-4BED-8CA9-7E6F934FD3FF}" type="presOf" srcId="{FB0AAFCB-3C8E-4AF3-AEA7-9E085CB1F85C}" destId="{1EA55506-B538-45B9-9516-8C5AACDAAB98}" srcOrd="0" destOrd="0" presId="urn:microsoft.com/office/officeart/2005/8/layout/hierarchy1"/>
    <dgm:cxn modelId="{A3730D7F-1515-4F80-BB64-27AF864DC7F6}" srcId="{D7A86AF3-64C9-4956-A044-9D9CD7B833AF}" destId="{FB0AAFCB-3C8E-4AF3-AEA7-9E085CB1F85C}" srcOrd="0" destOrd="0" parTransId="{8D086CEC-C19B-4319-9766-5675CB0B673A}" sibTransId="{FC8F1401-45BD-48DF-AF1C-9B16CF3B1B6B}"/>
    <dgm:cxn modelId="{24CDCF8E-5D1C-42F6-A706-4801FB51AFBC}" type="presOf" srcId="{D7A86AF3-64C9-4956-A044-9D9CD7B833AF}" destId="{2BD81C61-FF96-4AF6-924C-5B1318B8C676}" srcOrd="0" destOrd="0" presId="urn:microsoft.com/office/officeart/2005/8/layout/hierarchy1"/>
    <dgm:cxn modelId="{794A21CA-783E-4871-AF5E-6A70324DFDC4}" srcId="{D7A86AF3-64C9-4956-A044-9D9CD7B833AF}" destId="{04E7D4EF-4722-407B-B9DE-F89361C68D50}" srcOrd="1" destOrd="0" parTransId="{72BE22F8-DCF0-4A42-884B-86068199E995}" sibTransId="{C77738B5-DD35-4787-B6EB-B95FCAC4EAE9}"/>
    <dgm:cxn modelId="{14371171-A828-48B2-8EB2-C6FC46163298}" type="presParOf" srcId="{2BD81C61-FF96-4AF6-924C-5B1318B8C676}" destId="{85609EB1-B9F5-4C38-89F9-D8E914924733}" srcOrd="0" destOrd="0" presId="urn:microsoft.com/office/officeart/2005/8/layout/hierarchy1"/>
    <dgm:cxn modelId="{AF359ADC-4752-4D18-B6EB-94DF6F6350F7}" type="presParOf" srcId="{85609EB1-B9F5-4C38-89F9-D8E914924733}" destId="{2C3FF0A3-CC17-41C9-87B8-73DA97E524A6}" srcOrd="0" destOrd="0" presId="urn:microsoft.com/office/officeart/2005/8/layout/hierarchy1"/>
    <dgm:cxn modelId="{C3E87202-8CBB-43CD-A9A9-9E96F2C81199}" type="presParOf" srcId="{2C3FF0A3-CC17-41C9-87B8-73DA97E524A6}" destId="{6C52C359-8DDD-49BE-AAC6-FA39E477DC38}" srcOrd="0" destOrd="0" presId="urn:microsoft.com/office/officeart/2005/8/layout/hierarchy1"/>
    <dgm:cxn modelId="{D71376CA-08D6-4521-BA7A-C91282F2B2D6}" type="presParOf" srcId="{2C3FF0A3-CC17-41C9-87B8-73DA97E524A6}" destId="{1EA55506-B538-45B9-9516-8C5AACDAAB98}" srcOrd="1" destOrd="0" presId="urn:microsoft.com/office/officeart/2005/8/layout/hierarchy1"/>
    <dgm:cxn modelId="{7E2E8AA5-A291-4365-BBA9-8AE384B009F6}" type="presParOf" srcId="{85609EB1-B9F5-4C38-89F9-D8E914924733}" destId="{106FB529-A032-4EF3-AAB9-576C358D2B28}" srcOrd="1" destOrd="0" presId="urn:microsoft.com/office/officeart/2005/8/layout/hierarchy1"/>
    <dgm:cxn modelId="{8AA036BD-73E9-4329-9616-F08207E9AAE1}" type="presParOf" srcId="{2BD81C61-FF96-4AF6-924C-5B1318B8C676}" destId="{CC89A990-B8C6-4718-93C7-9D264DB8C7E3}" srcOrd="1" destOrd="0" presId="urn:microsoft.com/office/officeart/2005/8/layout/hierarchy1"/>
    <dgm:cxn modelId="{6B645D36-BEED-4319-9BB3-B3FB38D37440}" type="presParOf" srcId="{CC89A990-B8C6-4718-93C7-9D264DB8C7E3}" destId="{31AD9E62-F3CF-4873-AA07-CA52F53AAC7F}" srcOrd="0" destOrd="0" presId="urn:microsoft.com/office/officeart/2005/8/layout/hierarchy1"/>
    <dgm:cxn modelId="{720D209B-5DBA-4232-94AC-A6D3EDA98E67}" type="presParOf" srcId="{31AD9E62-F3CF-4873-AA07-CA52F53AAC7F}" destId="{5756DEB1-7512-4E69-8B4F-A4BAF91F7A8C}" srcOrd="0" destOrd="0" presId="urn:microsoft.com/office/officeart/2005/8/layout/hierarchy1"/>
    <dgm:cxn modelId="{3CF06D51-3664-4A99-903E-7354D3AF93D5}" type="presParOf" srcId="{31AD9E62-F3CF-4873-AA07-CA52F53AAC7F}" destId="{ACC5077E-5881-4590-8026-1D029A9236C4}" srcOrd="1" destOrd="0" presId="urn:microsoft.com/office/officeart/2005/8/layout/hierarchy1"/>
    <dgm:cxn modelId="{031E66F7-2217-44BC-9CE1-24B76022F821}" type="presParOf" srcId="{CC89A990-B8C6-4718-93C7-9D264DB8C7E3}" destId="{2DF10DE9-F8DB-4C19-B99C-0ADB6D8951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0811D-CE1E-4086-A023-3464BB93AF3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2C78A0A-2813-4C02-B8A1-9E63B51A4F58}">
      <dgm:prSet/>
      <dgm:spPr/>
      <dgm:t>
        <a:bodyPr/>
        <a:lstStyle/>
        <a:p>
          <a:pPr>
            <a:lnSpc>
              <a:spcPct val="100000"/>
            </a:lnSpc>
          </a:pPr>
          <a:r>
            <a:rPr lang="en-GB"/>
            <a:t>Gather as much relevant information, as early as possible, to enable active case and case flow management</a:t>
          </a:r>
          <a:endParaRPr lang="en-US"/>
        </a:p>
      </dgm:t>
    </dgm:pt>
    <dgm:pt modelId="{D8CA8C57-96D8-4245-AB7E-A70A41B65299}" type="parTrans" cxnId="{19980A24-F8EA-4160-945D-74D5ACB14E04}">
      <dgm:prSet/>
      <dgm:spPr/>
      <dgm:t>
        <a:bodyPr/>
        <a:lstStyle/>
        <a:p>
          <a:endParaRPr lang="en-US"/>
        </a:p>
      </dgm:t>
    </dgm:pt>
    <dgm:pt modelId="{056DE154-3237-4724-B43C-C9AA8BB32DB5}" type="sibTrans" cxnId="{19980A24-F8EA-4160-945D-74D5ACB14E04}">
      <dgm:prSet/>
      <dgm:spPr/>
      <dgm:t>
        <a:bodyPr/>
        <a:lstStyle/>
        <a:p>
          <a:pPr>
            <a:lnSpc>
              <a:spcPct val="100000"/>
            </a:lnSpc>
          </a:pPr>
          <a:endParaRPr lang="en-US"/>
        </a:p>
      </dgm:t>
    </dgm:pt>
    <dgm:pt modelId="{64B40F2B-E1C8-4F08-9E0D-6E76E89F245E}">
      <dgm:prSet/>
      <dgm:spPr/>
      <dgm:t>
        <a:bodyPr/>
        <a:lstStyle/>
        <a:p>
          <a:pPr>
            <a:lnSpc>
              <a:spcPct val="100000"/>
            </a:lnSpc>
          </a:pPr>
          <a:r>
            <a:rPr lang="en-GB"/>
            <a:t>Facilitate early disclosure and agreements among parties and attorneys</a:t>
          </a:r>
          <a:endParaRPr lang="en-US"/>
        </a:p>
      </dgm:t>
    </dgm:pt>
    <dgm:pt modelId="{2DED8119-F3D4-49B1-96B0-CF13F7925817}" type="parTrans" cxnId="{8B24444E-F73C-423D-935A-D7A4251FE0D5}">
      <dgm:prSet/>
      <dgm:spPr/>
      <dgm:t>
        <a:bodyPr/>
        <a:lstStyle/>
        <a:p>
          <a:endParaRPr lang="en-US"/>
        </a:p>
      </dgm:t>
    </dgm:pt>
    <dgm:pt modelId="{2CCB9D15-F605-48D8-9D7F-2C8AEA5BC2A3}" type="sibTrans" cxnId="{8B24444E-F73C-423D-935A-D7A4251FE0D5}">
      <dgm:prSet/>
      <dgm:spPr/>
      <dgm:t>
        <a:bodyPr/>
        <a:lstStyle/>
        <a:p>
          <a:pPr>
            <a:lnSpc>
              <a:spcPct val="100000"/>
            </a:lnSpc>
          </a:pPr>
          <a:endParaRPr lang="en-US"/>
        </a:p>
      </dgm:t>
    </dgm:pt>
    <dgm:pt modelId="{657D3F79-18D6-43AF-8551-D48E89E23197}">
      <dgm:prSet/>
      <dgm:spPr/>
      <dgm:t>
        <a:bodyPr/>
        <a:lstStyle/>
        <a:p>
          <a:pPr>
            <a:lnSpc>
              <a:spcPct val="100000"/>
            </a:lnSpc>
          </a:pPr>
          <a:r>
            <a:rPr lang="en-GB"/>
            <a:t>Support co-operation and settlement</a:t>
          </a:r>
          <a:endParaRPr lang="en-US"/>
        </a:p>
      </dgm:t>
    </dgm:pt>
    <dgm:pt modelId="{55A1CE87-3E2C-4FCF-8DB9-3BE193130B19}" type="parTrans" cxnId="{99490B8E-176A-4B17-998E-0A86FE36C6B7}">
      <dgm:prSet/>
      <dgm:spPr/>
      <dgm:t>
        <a:bodyPr/>
        <a:lstStyle/>
        <a:p>
          <a:endParaRPr lang="en-US"/>
        </a:p>
      </dgm:t>
    </dgm:pt>
    <dgm:pt modelId="{6C4FDAD3-CBF3-45F3-948B-D84ACDD3A5F2}" type="sibTrans" cxnId="{99490B8E-176A-4B17-998E-0A86FE36C6B7}">
      <dgm:prSet/>
      <dgm:spPr/>
      <dgm:t>
        <a:bodyPr/>
        <a:lstStyle/>
        <a:p>
          <a:pPr>
            <a:lnSpc>
              <a:spcPct val="100000"/>
            </a:lnSpc>
          </a:pPr>
          <a:endParaRPr lang="en-US"/>
        </a:p>
      </dgm:t>
    </dgm:pt>
    <dgm:pt modelId="{E43185B3-7D08-4165-84E7-0D0FEC7216D6}">
      <dgm:prSet/>
      <dgm:spPr/>
      <dgm:t>
        <a:bodyPr/>
        <a:lstStyle/>
        <a:p>
          <a:pPr>
            <a:lnSpc>
              <a:spcPct val="100000"/>
            </a:lnSpc>
          </a:pPr>
          <a:r>
            <a:rPr lang="en-GB"/>
            <a:t>Enable early, effective, efficient and timely timetabling and disposition of events, applications and issues </a:t>
          </a:r>
          <a:endParaRPr lang="en-US"/>
        </a:p>
      </dgm:t>
    </dgm:pt>
    <dgm:pt modelId="{E7001B6F-E7D3-4D42-B952-0F0FBA1E48FB}" type="parTrans" cxnId="{B6CAB588-EF69-4435-93BC-861B97B88D51}">
      <dgm:prSet/>
      <dgm:spPr/>
      <dgm:t>
        <a:bodyPr/>
        <a:lstStyle/>
        <a:p>
          <a:endParaRPr lang="en-US"/>
        </a:p>
      </dgm:t>
    </dgm:pt>
    <dgm:pt modelId="{63BC457E-DD5C-42D4-9E69-EA51228E3316}" type="sibTrans" cxnId="{B6CAB588-EF69-4435-93BC-861B97B88D51}">
      <dgm:prSet/>
      <dgm:spPr/>
      <dgm:t>
        <a:bodyPr/>
        <a:lstStyle/>
        <a:p>
          <a:endParaRPr lang="en-US"/>
        </a:p>
      </dgm:t>
    </dgm:pt>
    <dgm:pt modelId="{4AF9400F-3877-4427-813E-E6660FB17549}" type="pres">
      <dgm:prSet presAssocID="{E4F0811D-CE1E-4086-A023-3464BB93AF38}" presName="root" presStyleCnt="0">
        <dgm:presLayoutVars>
          <dgm:dir/>
          <dgm:resizeHandles val="exact"/>
        </dgm:presLayoutVars>
      </dgm:prSet>
      <dgm:spPr/>
    </dgm:pt>
    <dgm:pt modelId="{35253F38-5EF8-456B-83DB-D6DAA367D993}" type="pres">
      <dgm:prSet presAssocID="{E4F0811D-CE1E-4086-A023-3464BB93AF38}" presName="container" presStyleCnt="0">
        <dgm:presLayoutVars>
          <dgm:dir/>
          <dgm:resizeHandles val="exact"/>
        </dgm:presLayoutVars>
      </dgm:prSet>
      <dgm:spPr/>
    </dgm:pt>
    <dgm:pt modelId="{824D56D9-94A6-4181-9910-D913F77493C7}" type="pres">
      <dgm:prSet presAssocID="{32C78A0A-2813-4C02-B8A1-9E63B51A4F58}" presName="compNode" presStyleCnt="0"/>
      <dgm:spPr/>
    </dgm:pt>
    <dgm:pt modelId="{082AC43D-3D4A-44B6-BD6C-77E6719866B7}" type="pres">
      <dgm:prSet presAssocID="{32C78A0A-2813-4C02-B8A1-9E63B51A4F58}" presName="iconBgRect" presStyleLbl="bgShp" presStyleIdx="0" presStyleCnt="4"/>
      <dgm:spPr/>
    </dgm:pt>
    <dgm:pt modelId="{59E5E8D8-9E18-4400-930A-33A542856A2B}" type="pres">
      <dgm:prSet presAssocID="{32C78A0A-2813-4C02-B8A1-9E63B51A4F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0188529B-45CA-41EA-8728-AFF9E9D8EC92}" type="pres">
      <dgm:prSet presAssocID="{32C78A0A-2813-4C02-B8A1-9E63B51A4F58}" presName="spaceRect" presStyleCnt="0"/>
      <dgm:spPr/>
    </dgm:pt>
    <dgm:pt modelId="{5D946A9D-EB7A-4F0B-AB42-51965C842D97}" type="pres">
      <dgm:prSet presAssocID="{32C78A0A-2813-4C02-B8A1-9E63B51A4F58}" presName="textRect" presStyleLbl="revTx" presStyleIdx="0" presStyleCnt="4">
        <dgm:presLayoutVars>
          <dgm:chMax val="1"/>
          <dgm:chPref val="1"/>
        </dgm:presLayoutVars>
      </dgm:prSet>
      <dgm:spPr/>
    </dgm:pt>
    <dgm:pt modelId="{A4CB134B-2C3F-41C0-9D30-4B85A4986B12}" type="pres">
      <dgm:prSet presAssocID="{056DE154-3237-4724-B43C-C9AA8BB32DB5}" presName="sibTrans" presStyleLbl="sibTrans2D1" presStyleIdx="0" presStyleCnt="0"/>
      <dgm:spPr/>
    </dgm:pt>
    <dgm:pt modelId="{36CB48FD-215C-4D8A-834F-E6C1908C74E4}" type="pres">
      <dgm:prSet presAssocID="{64B40F2B-E1C8-4F08-9E0D-6E76E89F245E}" presName="compNode" presStyleCnt="0"/>
      <dgm:spPr/>
    </dgm:pt>
    <dgm:pt modelId="{CBDE875C-E448-4B03-9EF4-16CECD3A4920}" type="pres">
      <dgm:prSet presAssocID="{64B40F2B-E1C8-4F08-9E0D-6E76E89F245E}" presName="iconBgRect" presStyleLbl="bgShp" presStyleIdx="1" presStyleCnt="4"/>
      <dgm:spPr/>
    </dgm:pt>
    <dgm:pt modelId="{58C60A08-B77D-43CD-9775-38AC96D81AA2}" type="pres">
      <dgm:prSet presAssocID="{64B40F2B-E1C8-4F08-9E0D-6E76E89F24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491FEE30-3675-4F48-B287-C157E4E7BA59}" type="pres">
      <dgm:prSet presAssocID="{64B40F2B-E1C8-4F08-9E0D-6E76E89F245E}" presName="spaceRect" presStyleCnt="0"/>
      <dgm:spPr/>
    </dgm:pt>
    <dgm:pt modelId="{F5F79642-0059-489D-BBD7-FA3121E85DCF}" type="pres">
      <dgm:prSet presAssocID="{64B40F2B-E1C8-4F08-9E0D-6E76E89F245E}" presName="textRect" presStyleLbl="revTx" presStyleIdx="1" presStyleCnt="4">
        <dgm:presLayoutVars>
          <dgm:chMax val="1"/>
          <dgm:chPref val="1"/>
        </dgm:presLayoutVars>
      </dgm:prSet>
      <dgm:spPr/>
    </dgm:pt>
    <dgm:pt modelId="{7A95A314-19A8-47D4-B46C-3F9A2556D77C}" type="pres">
      <dgm:prSet presAssocID="{2CCB9D15-F605-48D8-9D7F-2C8AEA5BC2A3}" presName="sibTrans" presStyleLbl="sibTrans2D1" presStyleIdx="0" presStyleCnt="0"/>
      <dgm:spPr/>
    </dgm:pt>
    <dgm:pt modelId="{CD99AD4B-453D-4858-9BEF-37C4A9C16B91}" type="pres">
      <dgm:prSet presAssocID="{657D3F79-18D6-43AF-8551-D48E89E23197}" presName="compNode" presStyleCnt="0"/>
      <dgm:spPr/>
    </dgm:pt>
    <dgm:pt modelId="{FA847890-8F30-4B97-A391-0E974CEA97E7}" type="pres">
      <dgm:prSet presAssocID="{657D3F79-18D6-43AF-8551-D48E89E23197}" presName="iconBgRect" presStyleLbl="bgShp" presStyleIdx="2" presStyleCnt="4"/>
      <dgm:spPr/>
    </dgm:pt>
    <dgm:pt modelId="{6D6DB64B-A840-4177-95EF-87CDE4A1C9D9}" type="pres">
      <dgm:prSet presAssocID="{657D3F79-18D6-43AF-8551-D48E89E231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tract"/>
        </a:ext>
      </dgm:extLst>
    </dgm:pt>
    <dgm:pt modelId="{8A71766F-49D5-4505-814E-169B79CB0A2E}" type="pres">
      <dgm:prSet presAssocID="{657D3F79-18D6-43AF-8551-D48E89E23197}" presName="spaceRect" presStyleCnt="0"/>
      <dgm:spPr/>
    </dgm:pt>
    <dgm:pt modelId="{6543EC38-A5FA-4BF2-BC99-963954E1C7F2}" type="pres">
      <dgm:prSet presAssocID="{657D3F79-18D6-43AF-8551-D48E89E23197}" presName="textRect" presStyleLbl="revTx" presStyleIdx="2" presStyleCnt="4">
        <dgm:presLayoutVars>
          <dgm:chMax val="1"/>
          <dgm:chPref val="1"/>
        </dgm:presLayoutVars>
      </dgm:prSet>
      <dgm:spPr/>
    </dgm:pt>
    <dgm:pt modelId="{47CAEFF6-51CD-43D5-A075-A3CD6034B5DD}" type="pres">
      <dgm:prSet presAssocID="{6C4FDAD3-CBF3-45F3-948B-D84ACDD3A5F2}" presName="sibTrans" presStyleLbl="sibTrans2D1" presStyleIdx="0" presStyleCnt="0"/>
      <dgm:spPr/>
    </dgm:pt>
    <dgm:pt modelId="{27E37F75-591B-46F6-9FAC-98A0945E0423}" type="pres">
      <dgm:prSet presAssocID="{E43185B3-7D08-4165-84E7-0D0FEC7216D6}" presName="compNode" presStyleCnt="0"/>
      <dgm:spPr/>
    </dgm:pt>
    <dgm:pt modelId="{B3ED9AC1-C1B3-4816-A23A-11383C367966}" type="pres">
      <dgm:prSet presAssocID="{E43185B3-7D08-4165-84E7-0D0FEC7216D6}" presName="iconBgRect" presStyleLbl="bgShp" presStyleIdx="3" presStyleCnt="4"/>
      <dgm:spPr/>
    </dgm:pt>
    <dgm:pt modelId="{9D9B15CB-CBBB-47B0-A20F-C7C81AD7F224}" type="pres">
      <dgm:prSet presAssocID="{E43185B3-7D08-4165-84E7-0D0FEC7216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62D2C71E-0FE7-4114-98D4-DF92D018C23F}" type="pres">
      <dgm:prSet presAssocID="{E43185B3-7D08-4165-84E7-0D0FEC7216D6}" presName="spaceRect" presStyleCnt="0"/>
      <dgm:spPr/>
    </dgm:pt>
    <dgm:pt modelId="{8D578C44-5885-4AB8-A6EE-BADE1A9FBEE2}" type="pres">
      <dgm:prSet presAssocID="{E43185B3-7D08-4165-84E7-0D0FEC7216D6}" presName="textRect" presStyleLbl="revTx" presStyleIdx="3" presStyleCnt="4">
        <dgm:presLayoutVars>
          <dgm:chMax val="1"/>
          <dgm:chPref val="1"/>
        </dgm:presLayoutVars>
      </dgm:prSet>
      <dgm:spPr/>
    </dgm:pt>
  </dgm:ptLst>
  <dgm:cxnLst>
    <dgm:cxn modelId="{91FAA50E-DD4C-40AE-90D1-FD5C827A0848}" type="presOf" srcId="{64B40F2B-E1C8-4F08-9E0D-6E76E89F245E}" destId="{F5F79642-0059-489D-BBD7-FA3121E85DCF}" srcOrd="0" destOrd="0" presId="urn:microsoft.com/office/officeart/2018/2/layout/IconCircleList"/>
    <dgm:cxn modelId="{2A24E817-CFFF-4699-A045-C9ADFD3440E9}" type="presOf" srcId="{056DE154-3237-4724-B43C-C9AA8BB32DB5}" destId="{A4CB134B-2C3F-41C0-9D30-4B85A4986B12}" srcOrd="0" destOrd="0" presId="urn:microsoft.com/office/officeart/2018/2/layout/IconCircleList"/>
    <dgm:cxn modelId="{780B261C-0585-47FA-B250-B073169FA410}" type="presOf" srcId="{32C78A0A-2813-4C02-B8A1-9E63B51A4F58}" destId="{5D946A9D-EB7A-4F0B-AB42-51965C842D97}" srcOrd="0" destOrd="0" presId="urn:microsoft.com/office/officeart/2018/2/layout/IconCircleList"/>
    <dgm:cxn modelId="{19980A24-F8EA-4160-945D-74D5ACB14E04}" srcId="{E4F0811D-CE1E-4086-A023-3464BB93AF38}" destId="{32C78A0A-2813-4C02-B8A1-9E63B51A4F58}" srcOrd="0" destOrd="0" parTransId="{D8CA8C57-96D8-4245-AB7E-A70A41B65299}" sibTransId="{056DE154-3237-4724-B43C-C9AA8BB32DB5}"/>
    <dgm:cxn modelId="{93410627-18C7-4900-8DC9-4ACD683F6941}" type="presOf" srcId="{E4F0811D-CE1E-4086-A023-3464BB93AF38}" destId="{4AF9400F-3877-4427-813E-E6660FB17549}" srcOrd="0" destOrd="0" presId="urn:microsoft.com/office/officeart/2018/2/layout/IconCircleList"/>
    <dgm:cxn modelId="{E812432E-6325-4103-A615-A8C3DC5A5B80}" type="presOf" srcId="{6C4FDAD3-CBF3-45F3-948B-D84ACDD3A5F2}" destId="{47CAEFF6-51CD-43D5-A075-A3CD6034B5DD}" srcOrd="0" destOrd="0" presId="urn:microsoft.com/office/officeart/2018/2/layout/IconCircleList"/>
    <dgm:cxn modelId="{8B24444E-F73C-423D-935A-D7A4251FE0D5}" srcId="{E4F0811D-CE1E-4086-A023-3464BB93AF38}" destId="{64B40F2B-E1C8-4F08-9E0D-6E76E89F245E}" srcOrd="1" destOrd="0" parTransId="{2DED8119-F3D4-49B1-96B0-CF13F7925817}" sibTransId="{2CCB9D15-F605-48D8-9D7F-2C8AEA5BC2A3}"/>
    <dgm:cxn modelId="{B6CAB588-EF69-4435-93BC-861B97B88D51}" srcId="{E4F0811D-CE1E-4086-A023-3464BB93AF38}" destId="{E43185B3-7D08-4165-84E7-0D0FEC7216D6}" srcOrd="3" destOrd="0" parTransId="{E7001B6F-E7D3-4D42-B952-0F0FBA1E48FB}" sibTransId="{63BC457E-DD5C-42D4-9E69-EA51228E3316}"/>
    <dgm:cxn modelId="{99490B8E-176A-4B17-998E-0A86FE36C6B7}" srcId="{E4F0811D-CE1E-4086-A023-3464BB93AF38}" destId="{657D3F79-18D6-43AF-8551-D48E89E23197}" srcOrd="2" destOrd="0" parTransId="{55A1CE87-3E2C-4FCF-8DB9-3BE193130B19}" sibTransId="{6C4FDAD3-CBF3-45F3-948B-D84ACDD3A5F2}"/>
    <dgm:cxn modelId="{717E93A5-C4E0-4CF3-A15C-31DCD7FFE9EC}" type="presOf" srcId="{657D3F79-18D6-43AF-8551-D48E89E23197}" destId="{6543EC38-A5FA-4BF2-BC99-963954E1C7F2}" srcOrd="0" destOrd="0" presId="urn:microsoft.com/office/officeart/2018/2/layout/IconCircleList"/>
    <dgm:cxn modelId="{A3FB29AD-4751-4FE4-AE42-BE4AA41C9288}" type="presOf" srcId="{E43185B3-7D08-4165-84E7-0D0FEC7216D6}" destId="{8D578C44-5885-4AB8-A6EE-BADE1A9FBEE2}" srcOrd="0" destOrd="0" presId="urn:microsoft.com/office/officeart/2018/2/layout/IconCircleList"/>
    <dgm:cxn modelId="{5E9B57AF-600A-462F-B5F8-F5BE9C0FCEE5}" type="presOf" srcId="{2CCB9D15-F605-48D8-9D7F-2C8AEA5BC2A3}" destId="{7A95A314-19A8-47D4-B46C-3F9A2556D77C}" srcOrd="0" destOrd="0" presId="urn:microsoft.com/office/officeart/2018/2/layout/IconCircleList"/>
    <dgm:cxn modelId="{29FFD336-BA17-478C-86A4-5E11BCCF93B3}" type="presParOf" srcId="{4AF9400F-3877-4427-813E-E6660FB17549}" destId="{35253F38-5EF8-456B-83DB-D6DAA367D993}" srcOrd="0" destOrd="0" presId="urn:microsoft.com/office/officeart/2018/2/layout/IconCircleList"/>
    <dgm:cxn modelId="{EA129467-0A16-4592-934A-2BF5D758CC5B}" type="presParOf" srcId="{35253F38-5EF8-456B-83DB-D6DAA367D993}" destId="{824D56D9-94A6-4181-9910-D913F77493C7}" srcOrd="0" destOrd="0" presId="urn:microsoft.com/office/officeart/2018/2/layout/IconCircleList"/>
    <dgm:cxn modelId="{C6210422-1E97-4C95-BFA1-5805F1716613}" type="presParOf" srcId="{824D56D9-94A6-4181-9910-D913F77493C7}" destId="{082AC43D-3D4A-44B6-BD6C-77E6719866B7}" srcOrd="0" destOrd="0" presId="urn:microsoft.com/office/officeart/2018/2/layout/IconCircleList"/>
    <dgm:cxn modelId="{18DD19F4-20DE-4CF4-95CC-A5756E8C5C47}" type="presParOf" srcId="{824D56D9-94A6-4181-9910-D913F77493C7}" destId="{59E5E8D8-9E18-4400-930A-33A542856A2B}" srcOrd="1" destOrd="0" presId="urn:microsoft.com/office/officeart/2018/2/layout/IconCircleList"/>
    <dgm:cxn modelId="{FB289893-E154-40EF-9613-7858EDB23383}" type="presParOf" srcId="{824D56D9-94A6-4181-9910-D913F77493C7}" destId="{0188529B-45CA-41EA-8728-AFF9E9D8EC92}" srcOrd="2" destOrd="0" presId="urn:microsoft.com/office/officeart/2018/2/layout/IconCircleList"/>
    <dgm:cxn modelId="{A3C2C32B-0B9E-4302-9C0E-1031FEA6AF97}" type="presParOf" srcId="{824D56D9-94A6-4181-9910-D913F77493C7}" destId="{5D946A9D-EB7A-4F0B-AB42-51965C842D97}" srcOrd="3" destOrd="0" presId="urn:microsoft.com/office/officeart/2018/2/layout/IconCircleList"/>
    <dgm:cxn modelId="{F4FEFEE0-82B0-42F3-AF3C-8DD768ADDC3B}" type="presParOf" srcId="{35253F38-5EF8-456B-83DB-D6DAA367D993}" destId="{A4CB134B-2C3F-41C0-9D30-4B85A4986B12}" srcOrd="1" destOrd="0" presId="urn:microsoft.com/office/officeart/2018/2/layout/IconCircleList"/>
    <dgm:cxn modelId="{6E3F94CB-F7C6-4378-99A0-35AF6FB7B778}" type="presParOf" srcId="{35253F38-5EF8-456B-83DB-D6DAA367D993}" destId="{36CB48FD-215C-4D8A-834F-E6C1908C74E4}" srcOrd="2" destOrd="0" presId="urn:microsoft.com/office/officeart/2018/2/layout/IconCircleList"/>
    <dgm:cxn modelId="{26ED28FA-74F6-4A69-BF27-69CCE08B7189}" type="presParOf" srcId="{36CB48FD-215C-4D8A-834F-E6C1908C74E4}" destId="{CBDE875C-E448-4B03-9EF4-16CECD3A4920}" srcOrd="0" destOrd="0" presId="urn:microsoft.com/office/officeart/2018/2/layout/IconCircleList"/>
    <dgm:cxn modelId="{4571793E-66AF-4F51-B43A-E7202AD032C8}" type="presParOf" srcId="{36CB48FD-215C-4D8A-834F-E6C1908C74E4}" destId="{58C60A08-B77D-43CD-9775-38AC96D81AA2}" srcOrd="1" destOrd="0" presId="urn:microsoft.com/office/officeart/2018/2/layout/IconCircleList"/>
    <dgm:cxn modelId="{2C494493-6024-41E9-A823-EF952C9260BC}" type="presParOf" srcId="{36CB48FD-215C-4D8A-834F-E6C1908C74E4}" destId="{491FEE30-3675-4F48-B287-C157E4E7BA59}" srcOrd="2" destOrd="0" presId="urn:microsoft.com/office/officeart/2018/2/layout/IconCircleList"/>
    <dgm:cxn modelId="{B7E1DB61-125A-4817-ACA2-9068F2298DB8}" type="presParOf" srcId="{36CB48FD-215C-4D8A-834F-E6C1908C74E4}" destId="{F5F79642-0059-489D-BBD7-FA3121E85DCF}" srcOrd="3" destOrd="0" presId="urn:microsoft.com/office/officeart/2018/2/layout/IconCircleList"/>
    <dgm:cxn modelId="{E46C8A3F-0DF3-456C-A364-23634B21430E}" type="presParOf" srcId="{35253F38-5EF8-456B-83DB-D6DAA367D993}" destId="{7A95A314-19A8-47D4-B46C-3F9A2556D77C}" srcOrd="3" destOrd="0" presId="urn:microsoft.com/office/officeart/2018/2/layout/IconCircleList"/>
    <dgm:cxn modelId="{6C86D902-8FE6-4172-9102-16208425E04C}" type="presParOf" srcId="{35253F38-5EF8-456B-83DB-D6DAA367D993}" destId="{CD99AD4B-453D-4858-9BEF-37C4A9C16B91}" srcOrd="4" destOrd="0" presId="urn:microsoft.com/office/officeart/2018/2/layout/IconCircleList"/>
    <dgm:cxn modelId="{7EE2E3CE-7597-41CB-A924-26A0E0988C50}" type="presParOf" srcId="{CD99AD4B-453D-4858-9BEF-37C4A9C16B91}" destId="{FA847890-8F30-4B97-A391-0E974CEA97E7}" srcOrd="0" destOrd="0" presId="urn:microsoft.com/office/officeart/2018/2/layout/IconCircleList"/>
    <dgm:cxn modelId="{AF6232ED-CFED-488A-B7E5-A2CE3C8AA29F}" type="presParOf" srcId="{CD99AD4B-453D-4858-9BEF-37C4A9C16B91}" destId="{6D6DB64B-A840-4177-95EF-87CDE4A1C9D9}" srcOrd="1" destOrd="0" presId="urn:microsoft.com/office/officeart/2018/2/layout/IconCircleList"/>
    <dgm:cxn modelId="{A86CA409-85DE-4757-BCCF-30A5AC7EBCFE}" type="presParOf" srcId="{CD99AD4B-453D-4858-9BEF-37C4A9C16B91}" destId="{8A71766F-49D5-4505-814E-169B79CB0A2E}" srcOrd="2" destOrd="0" presId="urn:microsoft.com/office/officeart/2018/2/layout/IconCircleList"/>
    <dgm:cxn modelId="{713FFA7F-CBDC-4A60-B48E-22CF32D64798}" type="presParOf" srcId="{CD99AD4B-453D-4858-9BEF-37C4A9C16B91}" destId="{6543EC38-A5FA-4BF2-BC99-963954E1C7F2}" srcOrd="3" destOrd="0" presId="urn:microsoft.com/office/officeart/2018/2/layout/IconCircleList"/>
    <dgm:cxn modelId="{3F896C89-6BAD-4B49-9351-D89C6D09C8E6}" type="presParOf" srcId="{35253F38-5EF8-456B-83DB-D6DAA367D993}" destId="{47CAEFF6-51CD-43D5-A075-A3CD6034B5DD}" srcOrd="5" destOrd="0" presId="urn:microsoft.com/office/officeart/2018/2/layout/IconCircleList"/>
    <dgm:cxn modelId="{90253945-3C07-40EA-A68D-D2793A0E6EBF}" type="presParOf" srcId="{35253F38-5EF8-456B-83DB-D6DAA367D993}" destId="{27E37F75-591B-46F6-9FAC-98A0945E0423}" srcOrd="6" destOrd="0" presId="urn:microsoft.com/office/officeart/2018/2/layout/IconCircleList"/>
    <dgm:cxn modelId="{45EAE497-B288-4416-B2A5-83DED814CDE7}" type="presParOf" srcId="{27E37F75-591B-46F6-9FAC-98A0945E0423}" destId="{B3ED9AC1-C1B3-4816-A23A-11383C367966}" srcOrd="0" destOrd="0" presId="urn:microsoft.com/office/officeart/2018/2/layout/IconCircleList"/>
    <dgm:cxn modelId="{0CC92F52-0ECB-4611-892F-56199304587C}" type="presParOf" srcId="{27E37F75-591B-46F6-9FAC-98A0945E0423}" destId="{9D9B15CB-CBBB-47B0-A20F-C7C81AD7F224}" srcOrd="1" destOrd="0" presId="urn:microsoft.com/office/officeart/2018/2/layout/IconCircleList"/>
    <dgm:cxn modelId="{D2C0D1DF-8D04-4DA7-80B0-05E7BD9D0346}" type="presParOf" srcId="{27E37F75-591B-46F6-9FAC-98A0945E0423}" destId="{62D2C71E-0FE7-4114-98D4-DF92D018C23F}" srcOrd="2" destOrd="0" presId="urn:microsoft.com/office/officeart/2018/2/layout/IconCircleList"/>
    <dgm:cxn modelId="{1279E226-DEC2-45C8-8631-0DDEC44E9385}" type="presParOf" srcId="{27E37F75-591B-46F6-9FAC-98A0945E0423}" destId="{8D578C44-5885-4AB8-A6EE-BADE1A9FBEE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F6AC1-0EEA-4C71-8533-BCED9A23D118}"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E122C78C-C983-4219-A7E5-D8FAF13B647F}">
      <dgm:prSet/>
      <dgm:spPr/>
      <dgm:t>
        <a:bodyPr/>
        <a:lstStyle/>
        <a:p>
          <a:r>
            <a:rPr lang="en-US"/>
            <a:t>Identify</a:t>
          </a:r>
        </a:p>
      </dgm:t>
    </dgm:pt>
    <dgm:pt modelId="{5BAFAC2A-04F1-4E35-BB24-D747674C3471}" type="parTrans" cxnId="{45C28CFB-4B98-4D87-8AD2-F548FCB75889}">
      <dgm:prSet/>
      <dgm:spPr/>
      <dgm:t>
        <a:bodyPr/>
        <a:lstStyle/>
        <a:p>
          <a:endParaRPr lang="en-US"/>
        </a:p>
      </dgm:t>
    </dgm:pt>
    <dgm:pt modelId="{0BC78F73-49A3-4B42-B134-F811996A77D5}" type="sibTrans" cxnId="{45C28CFB-4B98-4D87-8AD2-F548FCB75889}">
      <dgm:prSet/>
      <dgm:spPr/>
      <dgm:t>
        <a:bodyPr/>
        <a:lstStyle/>
        <a:p>
          <a:endParaRPr lang="en-US"/>
        </a:p>
      </dgm:t>
    </dgm:pt>
    <dgm:pt modelId="{DD75D926-6D5E-4361-9695-B3359F143057}">
      <dgm:prSet custT="1"/>
      <dgm:spPr/>
      <dgm:t>
        <a:bodyPr/>
        <a:lstStyle/>
        <a:p>
          <a:r>
            <a:rPr lang="en-US" sz="1800" b="1" dirty="0"/>
            <a:t>Identify, simplify, prioritize issues</a:t>
          </a:r>
        </a:p>
      </dgm:t>
    </dgm:pt>
    <dgm:pt modelId="{B8BB80CD-BDEE-4D4F-A4B9-93C9C98827B3}" type="parTrans" cxnId="{37A463BB-5126-478F-8FF0-9CC84B5FAFE7}">
      <dgm:prSet/>
      <dgm:spPr/>
      <dgm:t>
        <a:bodyPr/>
        <a:lstStyle/>
        <a:p>
          <a:endParaRPr lang="en-US"/>
        </a:p>
      </dgm:t>
    </dgm:pt>
    <dgm:pt modelId="{B0B65773-1440-4816-944B-A4557574898D}" type="sibTrans" cxnId="{37A463BB-5126-478F-8FF0-9CC84B5FAFE7}">
      <dgm:prSet/>
      <dgm:spPr/>
      <dgm:t>
        <a:bodyPr/>
        <a:lstStyle/>
        <a:p>
          <a:endParaRPr lang="en-US"/>
        </a:p>
      </dgm:t>
    </dgm:pt>
    <dgm:pt modelId="{3EB0134E-ECB2-4A24-9336-24F1AFAF32B9}">
      <dgm:prSet/>
      <dgm:spPr/>
      <dgm:t>
        <a:bodyPr/>
        <a:lstStyle/>
        <a:p>
          <a:r>
            <a:rPr lang="en-US"/>
            <a:t>Encourage</a:t>
          </a:r>
        </a:p>
      </dgm:t>
    </dgm:pt>
    <dgm:pt modelId="{2706EC91-A8A0-49A0-940F-8442E8AF6ECB}" type="parTrans" cxnId="{549310C3-3804-4BAB-BA04-E588EC937D44}">
      <dgm:prSet/>
      <dgm:spPr/>
      <dgm:t>
        <a:bodyPr/>
        <a:lstStyle/>
        <a:p>
          <a:endParaRPr lang="en-US"/>
        </a:p>
      </dgm:t>
    </dgm:pt>
    <dgm:pt modelId="{A749B470-0787-4916-ACC5-7BBD7DB3F6AC}" type="sibTrans" cxnId="{549310C3-3804-4BAB-BA04-E588EC937D44}">
      <dgm:prSet/>
      <dgm:spPr/>
      <dgm:t>
        <a:bodyPr/>
        <a:lstStyle/>
        <a:p>
          <a:endParaRPr lang="en-US"/>
        </a:p>
      </dgm:t>
    </dgm:pt>
    <dgm:pt modelId="{656F25B3-9004-4DC9-9031-F893DB47A2DA}">
      <dgm:prSet custT="1"/>
      <dgm:spPr/>
      <dgm:t>
        <a:bodyPr/>
        <a:lstStyle/>
        <a:p>
          <a:r>
            <a:rPr lang="en-US" sz="1800" b="1" dirty="0"/>
            <a:t>Encourage, enable, mandate disclosure</a:t>
          </a:r>
        </a:p>
      </dgm:t>
    </dgm:pt>
    <dgm:pt modelId="{0F7E5A9D-11C1-4728-BF79-AA8947D4730B}" type="parTrans" cxnId="{1A0056CC-5100-43A7-A55E-8A0C22020D9F}">
      <dgm:prSet/>
      <dgm:spPr/>
      <dgm:t>
        <a:bodyPr/>
        <a:lstStyle/>
        <a:p>
          <a:endParaRPr lang="en-US"/>
        </a:p>
      </dgm:t>
    </dgm:pt>
    <dgm:pt modelId="{A49BCAC3-49C4-41AF-947C-A7DC0177B8D5}" type="sibTrans" cxnId="{1A0056CC-5100-43A7-A55E-8A0C22020D9F}">
      <dgm:prSet/>
      <dgm:spPr/>
      <dgm:t>
        <a:bodyPr/>
        <a:lstStyle/>
        <a:p>
          <a:endParaRPr lang="en-US"/>
        </a:p>
      </dgm:t>
    </dgm:pt>
    <dgm:pt modelId="{2DBA8187-1FC5-4FD7-9376-BEB01A1DCB52}">
      <dgm:prSet/>
      <dgm:spPr/>
      <dgm:t>
        <a:bodyPr/>
        <a:lstStyle/>
        <a:p>
          <a:r>
            <a:rPr lang="en-US"/>
            <a:t>Explore</a:t>
          </a:r>
        </a:p>
      </dgm:t>
    </dgm:pt>
    <dgm:pt modelId="{7A62718B-37CD-4158-A421-82E25C0B31F3}" type="parTrans" cxnId="{6306A3E5-AA51-4399-A620-045833BD696C}">
      <dgm:prSet/>
      <dgm:spPr/>
      <dgm:t>
        <a:bodyPr/>
        <a:lstStyle/>
        <a:p>
          <a:endParaRPr lang="en-US"/>
        </a:p>
      </dgm:t>
    </dgm:pt>
    <dgm:pt modelId="{7C47E95A-32F7-4C23-87FB-C777A7A52614}" type="sibTrans" cxnId="{6306A3E5-AA51-4399-A620-045833BD696C}">
      <dgm:prSet/>
      <dgm:spPr/>
      <dgm:t>
        <a:bodyPr/>
        <a:lstStyle/>
        <a:p>
          <a:endParaRPr lang="en-US"/>
        </a:p>
      </dgm:t>
    </dgm:pt>
    <dgm:pt modelId="{58E12C25-4066-459E-85C9-F76FC0D249F6}">
      <dgm:prSet custT="1"/>
      <dgm:spPr/>
      <dgm:t>
        <a:bodyPr/>
        <a:lstStyle/>
        <a:p>
          <a:r>
            <a:rPr lang="en-US" sz="1800" b="1" dirty="0"/>
            <a:t>Explore, encourage settlement, ADR</a:t>
          </a:r>
        </a:p>
      </dgm:t>
    </dgm:pt>
    <dgm:pt modelId="{F80D6926-4B4C-46FF-BCDC-819CF9F8B73E}" type="parTrans" cxnId="{5750A85B-A02D-4983-9943-BC9F5AAB1964}">
      <dgm:prSet/>
      <dgm:spPr/>
      <dgm:t>
        <a:bodyPr/>
        <a:lstStyle/>
        <a:p>
          <a:endParaRPr lang="en-US"/>
        </a:p>
      </dgm:t>
    </dgm:pt>
    <dgm:pt modelId="{AB2DBFCB-FA7F-49AD-B243-E07B24E011B6}" type="sibTrans" cxnId="{5750A85B-A02D-4983-9943-BC9F5AAB1964}">
      <dgm:prSet/>
      <dgm:spPr/>
      <dgm:t>
        <a:bodyPr/>
        <a:lstStyle/>
        <a:p>
          <a:endParaRPr lang="en-US"/>
        </a:p>
      </dgm:t>
    </dgm:pt>
    <dgm:pt modelId="{5FB3015C-D938-4799-8481-0DA867EAC79F}">
      <dgm:prSet/>
      <dgm:spPr/>
      <dgm:t>
        <a:bodyPr/>
        <a:lstStyle/>
        <a:p>
          <a:r>
            <a:rPr lang="en-US" dirty="0"/>
            <a:t>Consider and Make</a:t>
          </a:r>
        </a:p>
      </dgm:t>
    </dgm:pt>
    <dgm:pt modelId="{C64ED9F6-9983-4E17-A659-B7A562C4D36E}" type="parTrans" cxnId="{D7B0DFCD-0083-480A-8CB0-621E16A5245D}">
      <dgm:prSet/>
      <dgm:spPr/>
      <dgm:t>
        <a:bodyPr/>
        <a:lstStyle/>
        <a:p>
          <a:endParaRPr lang="en-US"/>
        </a:p>
      </dgm:t>
    </dgm:pt>
    <dgm:pt modelId="{50B51527-8D27-42DF-9F86-8D095489CCE6}" type="sibTrans" cxnId="{D7B0DFCD-0083-480A-8CB0-621E16A5245D}">
      <dgm:prSet/>
      <dgm:spPr/>
      <dgm:t>
        <a:bodyPr/>
        <a:lstStyle/>
        <a:p>
          <a:endParaRPr lang="en-US"/>
        </a:p>
      </dgm:t>
    </dgm:pt>
    <dgm:pt modelId="{EB6B2166-7FD2-4CF7-8B71-FDC1FA519BD7}">
      <dgm:prSet custT="1"/>
      <dgm:spPr/>
      <dgm:t>
        <a:bodyPr/>
        <a:lstStyle/>
        <a:p>
          <a:r>
            <a:rPr lang="en-US" sz="1600" b="1" dirty="0"/>
            <a:t>Consider and make orders, give directions for:</a:t>
          </a:r>
        </a:p>
      </dgm:t>
    </dgm:pt>
    <dgm:pt modelId="{4867090B-3BFC-45CF-9101-52ACBD24A8B7}" type="parTrans" cxnId="{DA235ABA-F61B-4462-8C6B-979745C39885}">
      <dgm:prSet/>
      <dgm:spPr/>
      <dgm:t>
        <a:bodyPr/>
        <a:lstStyle/>
        <a:p>
          <a:endParaRPr lang="en-US"/>
        </a:p>
      </dgm:t>
    </dgm:pt>
    <dgm:pt modelId="{A2B359CD-D09E-4B03-AFC5-0F172DEF1601}" type="sibTrans" cxnId="{DA235ABA-F61B-4462-8C6B-979745C39885}">
      <dgm:prSet/>
      <dgm:spPr/>
      <dgm:t>
        <a:bodyPr/>
        <a:lstStyle/>
        <a:p>
          <a:endParaRPr lang="en-US"/>
        </a:p>
      </dgm:t>
    </dgm:pt>
    <dgm:pt modelId="{B5BB03B9-91F8-4A8F-B424-B0405FF0BA68}">
      <dgm:prSet custT="1"/>
      <dgm:spPr/>
      <dgm:t>
        <a:bodyPr/>
        <a:lstStyle/>
        <a:p>
          <a:r>
            <a:rPr lang="en-US" sz="1600" b="1"/>
            <a:t>- amendments</a:t>
          </a:r>
        </a:p>
      </dgm:t>
    </dgm:pt>
    <dgm:pt modelId="{27F079EF-8D50-431D-9A7D-F675E4AEF3F1}" type="parTrans" cxnId="{68901818-9360-42D5-86D3-9494CB1AADC9}">
      <dgm:prSet/>
      <dgm:spPr/>
      <dgm:t>
        <a:bodyPr/>
        <a:lstStyle/>
        <a:p>
          <a:endParaRPr lang="en-US"/>
        </a:p>
      </dgm:t>
    </dgm:pt>
    <dgm:pt modelId="{5FF1A55C-9122-473C-9AB5-E22A64BF80FF}" type="sibTrans" cxnId="{68901818-9360-42D5-86D3-9494CB1AADC9}">
      <dgm:prSet/>
      <dgm:spPr/>
      <dgm:t>
        <a:bodyPr/>
        <a:lstStyle/>
        <a:p>
          <a:endParaRPr lang="en-US"/>
        </a:p>
      </dgm:t>
    </dgm:pt>
    <dgm:pt modelId="{DD6A61C0-501F-4B9A-BA94-4A34F598C23F}">
      <dgm:prSet custT="1"/>
      <dgm:spPr/>
      <dgm:t>
        <a:bodyPr/>
        <a:lstStyle/>
        <a:p>
          <a:r>
            <a:rPr lang="en-US" sz="1600" b="1" dirty="0"/>
            <a:t>- witness statements, summaries</a:t>
          </a:r>
        </a:p>
      </dgm:t>
    </dgm:pt>
    <dgm:pt modelId="{1106BB84-4564-4564-B33D-3D2AF5860463}" type="parTrans" cxnId="{60F235FC-C057-44DB-8EA8-8BE678DD089A}">
      <dgm:prSet/>
      <dgm:spPr/>
      <dgm:t>
        <a:bodyPr/>
        <a:lstStyle/>
        <a:p>
          <a:endParaRPr lang="en-US"/>
        </a:p>
      </dgm:t>
    </dgm:pt>
    <dgm:pt modelId="{12DC9C34-8687-4CE0-AAB3-7D9AE8804717}" type="sibTrans" cxnId="{60F235FC-C057-44DB-8EA8-8BE678DD089A}">
      <dgm:prSet/>
      <dgm:spPr/>
      <dgm:t>
        <a:bodyPr/>
        <a:lstStyle/>
        <a:p>
          <a:endParaRPr lang="en-US"/>
        </a:p>
      </dgm:t>
    </dgm:pt>
    <dgm:pt modelId="{7EBFC0BE-B1EB-4181-87D8-1F62A84477EC}">
      <dgm:prSet custT="1"/>
      <dgm:spPr/>
      <dgm:t>
        <a:bodyPr/>
        <a:lstStyle/>
        <a:p>
          <a:r>
            <a:rPr lang="en-US" sz="1600" b="1"/>
            <a:t>- disclosure</a:t>
          </a:r>
        </a:p>
      </dgm:t>
    </dgm:pt>
    <dgm:pt modelId="{0048C1EC-9FC9-474B-B036-74EA84BB7FE0}" type="parTrans" cxnId="{094954F7-6F19-4EB0-8252-CB8A1B2E385E}">
      <dgm:prSet/>
      <dgm:spPr/>
      <dgm:t>
        <a:bodyPr/>
        <a:lstStyle/>
        <a:p>
          <a:endParaRPr lang="en-US"/>
        </a:p>
      </dgm:t>
    </dgm:pt>
    <dgm:pt modelId="{7067E6AD-E5D0-40D9-BDF6-ED9DB9F9E5A0}" type="sibTrans" cxnId="{094954F7-6F19-4EB0-8252-CB8A1B2E385E}">
      <dgm:prSet/>
      <dgm:spPr/>
      <dgm:t>
        <a:bodyPr/>
        <a:lstStyle/>
        <a:p>
          <a:endParaRPr lang="en-US"/>
        </a:p>
      </dgm:t>
    </dgm:pt>
    <dgm:pt modelId="{5A3A44A9-27FC-4383-91B0-7FCE7224E944}">
      <dgm:prSet custT="1"/>
      <dgm:spPr/>
      <dgm:t>
        <a:bodyPr/>
        <a:lstStyle/>
        <a:p>
          <a:r>
            <a:rPr lang="en-US" sz="1600" b="1" dirty="0"/>
            <a:t>- documentary evidence</a:t>
          </a:r>
        </a:p>
      </dgm:t>
    </dgm:pt>
    <dgm:pt modelId="{5234C8B0-91EF-4B7D-AC65-79AC47339C9D}" type="parTrans" cxnId="{79C6EC76-2710-4C5D-AD75-E11F6E16044B}">
      <dgm:prSet/>
      <dgm:spPr/>
      <dgm:t>
        <a:bodyPr/>
        <a:lstStyle/>
        <a:p>
          <a:endParaRPr lang="en-US"/>
        </a:p>
      </dgm:t>
    </dgm:pt>
    <dgm:pt modelId="{828FF919-DF13-4F2C-B833-B5DFEE3C6CDD}" type="sibTrans" cxnId="{79C6EC76-2710-4C5D-AD75-E11F6E16044B}">
      <dgm:prSet/>
      <dgm:spPr/>
      <dgm:t>
        <a:bodyPr/>
        <a:lstStyle/>
        <a:p>
          <a:endParaRPr lang="en-US"/>
        </a:p>
      </dgm:t>
    </dgm:pt>
    <dgm:pt modelId="{AB7C53C3-B7E8-4E9D-A7C1-AAF3FF3AAD11}">
      <dgm:prSet custT="1"/>
      <dgm:spPr/>
      <dgm:t>
        <a:bodyPr/>
        <a:lstStyle/>
        <a:p>
          <a:r>
            <a:rPr lang="en-US" sz="1600" b="1"/>
            <a:t>- expert evidence</a:t>
          </a:r>
        </a:p>
      </dgm:t>
    </dgm:pt>
    <dgm:pt modelId="{6380E453-F178-4914-A972-E26B1421912D}" type="parTrans" cxnId="{6BD32FBE-F6C5-4C93-93CD-DB499B379AFB}">
      <dgm:prSet/>
      <dgm:spPr/>
      <dgm:t>
        <a:bodyPr/>
        <a:lstStyle/>
        <a:p>
          <a:endParaRPr lang="en-US"/>
        </a:p>
      </dgm:t>
    </dgm:pt>
    <dgm:pt modelId="{4ADBC17E-2D34-4525-8B89-BEF9BF119DA1}" type="sibTrans" cxnId="{6BD32FBE-F6C5-4C93-93CD-DB499B379AFB}">
      <dgm:prSet/>
      <dgm:spPr/>
      <dgm:t>
        <a:bodyPr/>
        <a:lstStyle/>
        <a:p>
          <a:endParaRPr lang="en-US"/>
        </a:p>
      </dgm:t>
    </dgm:pt>
    <dgm:pt modelId="{57D1F181-1858-4373-BFAD-0E8CEAEE2CD8}">
      <dgm:prSet custT="1"/>
      <dgm:spPr/>
      <dgm:t>
        <a:bodyPr/>
        <a:lstStyle/>
        <a:p>
          <a:r>
            <a:rPr lang="en-US" sz="1600" b="1"/>
            <a:t>- requests for information</a:t>
          </a:r>
        </a:p>
      </dgm:t>
    </dgm:pt>
    <dgm:pt modelId="{60CAAD56-25FF-4357-9074-7613798FFE49}" type="parTrans" cxnId="{47535B30-8F42-4827-B9F4-DDD4B5E8D0DF}">
      <dgm:prSet/>
      <dgm:spPr/>
      <dgm:t>
        <a:bodyPr/>
        <a:lstStyle/>
        <a:p>
          <a:endParaRPr lang="en-US"/>
        </a:p>
      </dgm:t>
    </dgm:pt>
    <dgm:pt modelId="{932A0704-75D0-4D1C-8E8F-081611FEBDC2}" type="sibTrans" cxnId="{47535B30-8F42-4827-B9F4-DDD4B5E8D0DF}">
      <dgm:prSet/>
      <dgm:spPr/>
      <dgm:t>
        <a:bodyPr/>
        <a:lstStyle/>
        <a:p>
          <a:endParaRPr lang="en-US"/>
        </a:p>
      </dgm:t>
    </dgm:pt>
    <dgm:pt modelId="{0A21F79B-26A9-4E4A-8BA8-1992A08D3EE4}">
      <dgm:prSet custT="1"/>
      <dgm:spPr/>
      <dgm:t>
        <a:bodyPr/>
        <a:lstStyle/>
        <a:p>
          <a:r>
            <a:rPr lang="en-US" sz="1600" b="1" dirty="0"/>
            <a:t>- costs</a:t>
          </a:r>
        </a:p>
      </dgm:t>
    </dgm:pt>
    <dgm:pt modelId="{E4B332F3-A611-46E6-AEC2-EFE04294E74B}" type="parTrans" cxnId="{A591FC22-70DD-42C7-B032-5586A56F5981}">
      <dgm:prSet/>
      <dgm:spPr/>
      <dgm:t>
        <a:bodyPr/>
        <a:lstStyle/>
        <a:p>
          <a:endParaRPr lang="en-US"/>
        </a:p>
      </dgm:t>
    </dgm:pt>
    <dgm:pt modelId="{ED911215-0767-4F44-B03C-D96475D9169D}" type="sibTrans" cxnId="{A591FC22-70DD-42C7-B032-5586A56F5981}">
      <dgm:prSet/>
      <dgm:spPr/>
      <dgm:t>
        <a:bodyPr/>
        <a:lstStyle/>
        <a:p>
          <a:endParaRPr lang="en-US"/>
        </a:p>
      </dgm:t>
    </dgm:pt>
    <dgm:pt modelId="{83F28DF9-9BC3-45ED-B121-D6D4FF9B0636}">
      <dgm:prSet/>
      <dgm:spPr/>
      <dgm:t>
        <a:bodyPr/>
        <a:lstStyle/>
        <a:p>
          <a:r>
            <a:rPr lang="en-US"/>
            <a:t>Consider</a:t>
          </a:r>
        </a:p>
      </dgm:t>
    </dgm:pt>
    <dgm:pt modelId="{0434BBEA-7163-4929-8FD1-7E8F4BD269D5}" type="parTrans" cxnId="{80FFAD58-8F34-4897-B292-584134F03D9D}">
      <dgm:prSet/>
      <dgm:spPr/>
      <dgm:t>
        <a:bodyPr/>
        <a:lstStyle/>
        <a:p>
          <a:endParaRPr lang="en-US"/>
        </a:p>
      </dgm:t>
    </dgm:pt>
    <dgm:pt modelId="{A6DC62E3-03F9-42ED-B741-05C77F8A7BE7}" type="sibTrans" cxnId="{80FFAD58-8F34-4897-B292-584134F03D9D}">
      <dgm:prSet/>
      <dgm:spPr/>
      <dgm:t>
        <a:bodyPr/>
        <a:lstStyle/>
        <a:p>
          <a:endParaRPr lang="en-US"/>
        </a:p>
      </dgm:t>
    </dgm:pt>
    <dgm:pt modelId="{A78A76E4-A732-472A-8F28-AA58F39817BD}">
      <dgm:prSet custT="1"/>
      <dgm:spPr/>
      <dgm:t>
        <a:bodyPr/>
        <a:lstStyle/>
        <a:p>
          <a:r>
            <a:rPr lang="en-US" sz="1800" b="1" dirty="0"/>
            <a:t>Consider preliminary issues, ancillary issues</a:t>
          </a:r>
        </a:p>
      </dgm:t>
    </dgm:pt>
    <dgm:pt modelId="{9663FEFC-1DE7-4B01-B3E1-2193CDE527C4}" type="parTrans" cxnId="{1FCBFA18-5871-4B1D-A115-C446AE88CB87}">
      <dgm:prSet/>
      <dgm:spPr/>
      <dgm:t>
        <a:bodyPr/>
        <a:lstStyle/>
        <a:p>
          <a:endParaRPr lang="en-US"/>
        </a:p>
      </dgm:t>
    </dgm:pt>
    <dgm:pt modelId="{A9E9AAF9-0C53-45EC-B389-00DCE8A34910}" type="sibTrans" cxnId="{1FCBFA18-5871-4B1D-A115-C446AE88CB87}">
      <dgm:prSet/>
      <dgm:spPr/>
      <dgm:t>
        <a:bodyPr/>
        <a:lstStyle/>
        <a:p>
          <a:endParaRPr lang="en-US"/>
        </a:p>
      </dgm:t>
    </dgm:pt>
    <dgm:pt modelId="{80897F3F-70D7-4192-9E05-6F308C37ECF0}">
      <dgm:prSet/>
      <dgm:spPr/>
      <dgm:t>
        <a:bodyPr/>
        <a:lstStyle/>
        <a:p>
          <a:r>
            <a:rPr lang="en-US"/>
            <a:t>Consider</a:t>
          </a:r>
        </a:p>
      </dgm:t>
    </dgm:pt>
    <dgm:pt modelId="{47E645C3-62A7-49F0-AE09-2EEF101BEDD5}" type="parTrans" cxnId="{236815F4-B853-4BAC-9302-6565D97B95DF}">
      <dgm:prSet/>
      <dgm:spPr/>
      <dgm:t>
        <a:bodyPr/>
        <a:lstStyle/>
        <a:p>
          <a:endParaRPr lang="en-US"/>
        </a:p>
      </dgm:t>
    </dgm:pt>
    <dgm:pt modelId="{40A645C6-64BF-4E04-91D2-E7A321B5C3EC}" type="sibTrans" cxnId="{236815F4-B853-4BAC-9302-6565D97B95DF}">
      <dgm:prSet/>
      <dgm:spPr/>
      <dgm:t>
        <a:bodyPr/>
        <a:lstStyle/>
        <a:p>
          <a:endParaRPr lang="en-US"/>
        </a:p>
      </dgm:t>
    </dgm:pt>
    <dgm:pt modelId="{E0D6D44D-7C62-46F5-A0DD-F73B3C1849A6}">
      <dgm:prSet custT="1"/>
      <dgm:spPr/>
      <dgm:t>
        <a:bodyPr/>
        <a:lstStyle/>
        <a:p>
          <a:r>
            <a:rPr lang="en-US" sz="1800" b="1" dirty="0"/>
            <a:t>Consider interlocutory, interim applications</a:t>
          </a:r>
        </a:p>
      </dgm:t>
    </dgm:pt>
    <dgm:pt modelId="{13D37694-0CDE-4995-92B8-97556C6A4231}" type="parTrans" cxnId="{02638F3F-6245-426C-8A69-ABAE58728894}">
      <dgm:prSet/>
      <dgm:spPr/>
      <dgm:t>
        <a:bodyPr/>
        <a:lstStyle/>
        <a:p>
          <a:endParaRPr lang="en-US"/>
        </a:p>
      </dgm:t>
    </dgm:pt>
    <dgm:pt modelId="{D4E36527-9E6F-4D06-98C2-4649F370D2E3}" type="sibTrans" cxnId="{02638F3F-6245-426C-8A69-ABAE58728894}">
      <dgm:prSet/>
      <dgm:spPr/>
      <dgm:t>
        <a:bodyPr/>
        <a:lstStyle/>
        <a:p>
          <a:endParaRPr lang="en-US"/>
        </a:p>
      </dgm:t>
    </dgm:pt>
    <dgm:pt modelId="{69015629-FCDB-48E4-B01D-4A0A8184EA64}" type="pres">
      <dgm:prSet presAssocID="{BB8F6AC1-0EEA-4C71-8533-BCED9A23D118}" presName="Name0" presStyleCnt="0">
        <dgm:presLayoutVars>
          <dgm:dir/>
          <dgm:animLvl val="lvl"/>
          <dgm:resizeHandles val="exact"/>
        </dgm:presLayoutVars>
      </dgm:prSet>
      <dgm:spPr/>
    </dgm:pt>
    <dgm:pt modelId="{88153687-4C3D-4863-94CD-3E940C54AB58}" type="pres">
      <dgm:prSet presAssocID="{E122C78C-C983-4219-A7E5-D8FAF13B647F}" presName="composite" presStyleCnt="0"/>
      <dgm:spPr/>
    </dgm:pt>
    <dgm:pt modelId="{B3400AF0-729B-4350-83AF-21F057C20D89}" type="pres">
      <dgm:prSet presAssocID="{E122C78C-C983-4219-A7E5-D8FAF13B647F}" presName="parTx" presStyleLbl="alignNode1" presStyleIdx="0" presStyleCnt="6">
        <dgm:presLayoutVars>
          <dgm:chMax val="0"/>
          <dgm:chPref val="0"/>
        </dgm:presLayoutVars>
      </dgm:prSet>
      <dgm:spPr/>
    </dgm:pt>
    <dgm:pt modelId="{78A18806-9FCD-4655-AE3E-71E99E06FDAD}" type="pres">
      <dgm:prSet presAssocID="{E122C78C-C983-4219-A7E5-D8FAF13B647F}" presName="desTx" presStyleLbl="alignAccFollowNode1" presStyleIdx="0" presStyleCnt="6">
        <dgm:presLayoutVars/>
      </dgm:prSet>
      <dgm:spPr/>
    </dgm:pt>
    <dgm:pt modelId="{70A95BF4-C452-4BB0-A177-6CA57206B9DB}" type="pres">
      <dgm:prSet presAssocID="{0BC78F73-49A3-4B42-B134-F811996A77D5}" presName="space" presStyleCnt="0"/>
      <dgm:spPr/>
    </dgm:pt>
    <dgm:pt modelId="{32E06381-CB20-48F0-BEE6-FFBA8B3C8108}" type="pres">
      <dgm:prSet presAssocID="{3EB0134E-ECB2-4A24-9336-24F1AFAF32B9}" presName="composite" presStyleCnt="0"/>
      <dgm:spPr/>
    </dgm:pt>
    <dgm:pt modelId="{611A0F7B-9AF1-4CDC-9B5D-AA70AD3CFC41}" type="pres">
      <dgm:prSet presAssocID="{3EB0134E-ECB2-4A24-9336-24F1AFAF32B9}" presName="parTx" presStyleLbl="alignNode1" presStyleIdx="1" presStyleCnt="6">
        <dgm:presLayoutVars>
          <dgm:chMax val="0"/>
          <dgm:chPref val="0"/>
        </dgm:presLayoutVars>
      </dgm:prSet>
      <dgm:spPr/>
    </dgm:pt>
    <dgm:pt modelId="{08A3C26A-E186-42E8-B4C3-7F22B47825A4}" type="pres">
      <dgm:prSet presAssocID="{3EB0134E-ECB2-4A24-9336-24F1AFAF32B9}" presName="desTx" presStyleLbl="alignAccFollowNode1" presStyleIdx="1" presStyleCnt="6">
        <dgm:presLayoutVars/>
      </dgm:prSet>
      <dgm:spPr/>
    </dgm:pt>
    <dgm:pt modelId="{BFCD806F-4B7E-4AC9-9F18-9F97875CDFBF}" type="pres">
      <dgm:prSet presAssocID="{A749B470-0787-4916-ACC5-7BBD7DB3F6AC}" presName="space" presStyleCnt="0"/>
      <dgm:spPr/>
    </dgm:pt>
    <dgm:pt modelId="{AB01F123-A497-4930-B160-672534E4161B}" type="pres">
      <dgm:prSet presAssocID="{2DBA8187-1FC5-4FD7-9376-BEB01A1DCB52}" presName="composite" presStyleCnt="0"/>
      <dgm:spPr/>
    </dgm:pt>
    <dgm:pt modelId="{D324C382-C6E2-4F4D-8114-76E73E15690E}" type="pres">
      <dgm:prSet presAssocID="{2DBA8187-1FC5-4FD7-9376-BEB01A1DCB52}" presName="parTx" presStyleLbl="alignNode1" presStyleIdx="2" presStyleCnt="6">
        <dgm:presLayoutVars>
          <dgm:chMax val="0"/>
          <dgm:chPref val="0"/>
        </dgm:presLayoutVars>
      </dgm:prSet>
      <dgm:spPr/>
    </dgm:pt>
    <dgm:pt modelId="{A2591206-22AC-48C7-97B9-66EF223CD0BE}" type="pres">
      <dgm:prSet presAssocID="{2DBA8187-1FC5-4FD7-9376-BEB01A1DCB52}" presName="desTx" presStyleLbl="alignAccFollowNode1" presStyleIdx="2" presStyleCnt="6">
        <dgm:presLayoutVars/>
      </dgm:prSet>
      <dgm:spPr/>
    </dgm:pt>
    <dgm:pt modelId="{58B4EB0C-5B63-4B0E-8733-0B65F566098D}" type="pres">
      <dgm:prSet presAssocID="{7C47E95A-32F7-4C23-87FB-C777A7A52614}" presName="space" presStyleCnt="0"/>
      <dgm:spPr/>
    </dgm:pt>
    <dgm:pt modelId="{0615DAA6-3F23-4214-8648-A3B73F4CBCFD}" type="pres">
      <dgm:prSet presAssocID="{5FB3015C-D938-4799-8481-0DA867EAC79F}" presName="composite" presStyleCnt="0"/>
      <dgm:spPr/>
    </dgm:pt>
    <dgm:pt modelId="{8F3F6B0C-9ED3-4BBC-8DE7-DCD279F0CF1D}" type="pres">
      <dgm:prSet presAssocID="{5FB3015C-D938-4799-8481-0DA867EAC79F}" presName="parTx" presStyleLbl="alignNode1" presStyleIdx="3" presStyleCnt="6">
        <dgm:presLayoutVars>
          <dgm:chMax val="0"/>
          <dgm:chPref val="0"/>
        </dgm:presLayoutVars>
      </dgm:prSet>
      <dgm:spPr/>
    </dgm:pt>
    <dgm:pt modelId="{2FB837DD-3CD1-43D1-ADC4-1B76B1F35420}" type="pres">
      <dgm:prSet presAssocID="{5FB3015C-D938-4799-8481-0DA867EAC79F}" presName="desTx" presStyleLbl="alignAccFollowNode1" presStyleIdx="3" presStyleCnt="6">
        <dgm:presLayoutVars/>
      </dgm:prSet>
      <dgm:spPr/>
    </dgm:pt>
    <dgm:pt modelId="{221B2D8D-D06D-4ABD-998B-50B9D66D86FD}" type="pres">
      <dgm:prSet presAssocID="{50B51527-8D27-42DF-9F86-8D095489CCE6}" presName="space" presStyleCnt="0"/>
      <dgm:spPr/>
    </dgm:pt>
    <dgm:pt modelId="{80B4DEDA-B41E-4D59-99D2-D2F2C82E94E5}" type="pres">
      <dgm:prSet presAssocID="{83F28DF9-9BC3-45ED-B121-D6D4FF9B0636}" presName="composite" presStyleCnt="0"/>
      <dgm:spPr/>
    </dgm:pt>
    <dgm:pt modelId="{D97F7363-B7D1-44BF-9265-FDB987A9CEE6}" type="pres">
      <dgm:prSet presAssocID="{83F28DF9-9BC3-45ED-B121-D6D4FF9B0636}" presName="parTx" presStyleLbl="alignNode1" presStyleIdx="4" presStyleCnt="6">
        <dgm:presLayoutVars>
          <dgm:chMax val="0"/>
          <dgm:chPref val="0"/>
        </dgm:presLayoutVars>
      </dgm:prSet>
      <dgm:spPr/>
    </dgm:pt>
    <dgm:pt modelId="{FCBA4CCF-F2BF-49C6-A108-316B8F6E4BB6}" type="pres">
      <dgm:prSet presAssocID="{83F28DF9-9BC3-45ED-B121-D6D4FF9B0636}" presName="desTx" presStyleLbl="alignAccFollowNode1" presStyleIdx="4" presStyleCnt="6">
        <dgm:presLayoutVars/>
      </dgm:prSet>
      <dgm:spPr/>
    </dgm:pt>
    <dgm:pt modelId="{03E20933-364E-461F-9354-9655EFEFF5D6}" type="pres">
      <dgm:prSet presAssocID="{A6DC62E3-03F9-42ED-B741-05C77F8A7BE7}" presName="space" presStyleCnt="0"/>
      <dgm:spPr/>
    </dgm:pt>
    <dgm:pt modelId="{56808072-DDEB-447C-B35D-77F7F22F8786}" type="pres">
      <dgm:prSet presAssocID="{80897F3F-70D7-4192-9E05-6F308C37ECF0}" presName="composite" presStyleCnt="0"/>
      <dgm:spPr/>
    </dgm:pt>
    <dgm:pt modelId="{1B66E9E4-7027-46FE-8CD5-7463F953BEFD}" type="pres">
      <dgm:prSet presAssocID="{80897F3F-70D7-4192-9E05-6F308C37ECF0}" presName="parTx" presStyleLbl="alignNode1" presStyleIdx="5" presStyleCnt="6">
        <dgm:presLayoutVars>
          <dgm:chMax val="0"/>
          <dgm:chPref val="0"/>
        </dgm:presLayoutVars>
      </dgm:prSet>
      <dgm:spPr/>
    </dgm:pt>
    <dgm:pt modelId="{1D99A6BF-7669-4EEC-A220-63E06BC34534}" type="pres">
      <dgm:prSet presAssocID="{80897F3F-70D7-4192-9E05-6F308C37ECF0}" presName="desTx" presStyleLbl="alignAccFollowNode1" presStyleIdx="5" presStyleCnt="6">
        <dgm:presLayoutVars/>
      </dgm:prSet>
      <dgm:spPr/>
    </dgm:pt>
  </dgm:ptLst>
  <dgm:cxnLst>
    <dgm:cxn modelId="{E4F7C700-547F-48E7-9874-98FBB8A3A734}" type="presOf" srcId="{E0D6D44D-7C62-46F5-A0DD-F73B3C1849A6}" destId="{1D99A6BF-7669-4EEC-A220-63E06BC34534}" srcOrd="0" destOrd="0" presId="urn:microsoft.com/office/officeart/2016/7/layout/HorizontalActionList"/>
    <dgm:cxn modelId="{65871B06-0B02-4D06-B4E5-2DB8362D988B}" type="presOf" srcId="{BB8F6AC1-0EEA-4C71-8533-BCED9A23D118}" destId="{69015629-FCDB-48E4-B01D-4A0A8184EA64}" srcOrd="0" destOrd="0" presId="urn:microsoft.com/office/officeart/2016/7/layout/HorizontalActionList"/>
    <dgm:cxn modelId="{A853770A-3FB9-411B-A552-E61E1CE40009}" type="presOf" srcId="{B5BB03B9-91F8-4A8F-B424-B0405FF0BA68}" destId="{2FB837DD-3CD1-43D1-ADC4-1B76B1F35420}" srcOrd="0" destOrd="1" presId="urn:microsoft.com/office/officeart/2016/7/layout/HorizontalActionList"/>
    <dgm:cxn modelId="{7B7C8112-8507-4C6C-B25F-AAA7984AD46F}" type="presOf" srcId="{656F25B3-9004-4DC9-9031-F893DB47A2DA}" destId="{08A3C26A-E186-42E8-B4C3-7F22B47825A4}" srcOrd="0" destOrd="0" presId="urn:microsoft.com/office/officeart/2016/7/layout/HorizontalActionList"/>
    <dgm:cxn modelId="{C7EBFE12-1DC2-4718-8435-39F39EC291F1}" type="presOf" srcId="{83F28DF9-9BC3-45ED-B121-D6D4FF9B0636}" destId="{D97F7363-B7D1-44BF-9265-FDB987A9CEE6}" srcOrd="0" destOrd="0" presId="urn:microsoft.com/office/officeart/2016/7/layout/HorizontalActionList"/>
    <dgm:cxn modelId="{BB25ED16-197D-4F2C-BD1A-215401A9C1F1}" type="presOf" srcId="{3EB0134E-ECB2-4A24-9336-24F1AFAF32B9}" destId="{611A0F7B-9AF1-4CDC-9B5D-AA70AD3CFC41}" srcOrd="0" destOrd="0" presId="urn:microsoft.com/office/officeart/2016/7/layout/HorizontalActionList"/>
    <dgm:cxn modelId="{68901818-9360-42D5-86D3-9494CB1AADC9}" srcId="{EB6B2166-7FD2-4CF7-8B71-FDC1FA519BD7}" destId="{B5BB03B9-91F8-4A8F-B424-B0405FF0BA68}" srcOrd="0" destOrd="0" parTransId="{27F079EF-8D50-431D-9A7D-F675E4AEF3F1}" sibTransId="{5FF1A55C-9122-473C-9AB5-E22A64BF80FF}"/>
    <dgm:cxn modelId="{1FCBFA18-5871-4B1D-A115-C446AE88CB87}" srcId="{83F28DF9-9BC3-45ED-B121-D6D4FF9B0636}" destId="{A78A76E4-A732-472A-8F28-AA58F39817BD}" srcOrd="0" destOrd="0" parTransId="{9663FEFC-1DE7-4B01-B3E1-2193CDE527C4}" sibTransId="{A9E9AAF9-0C53-45EC-B389-00DCE8A34910}"/>
    <dgm:cxn modelId="{A591FC22-70DD-42C7-B032-5586A56F5981}" srcId="{EB6B2166-7FD2-4CF7-8B71-FDC1FA519BD7}" destId="{0A21F79B-26A9-4E4A-8BA8-1992A08D3EE4}" srcOrd="6" destOrd="0" parTransId="{E4B332F3-A611-46E6-AEC2-EFE04294E74B}" sibTransId="{ED911215-0767-4F44-B03C-D96475D9169D}"/>
    <dgm:cxn modelId="{47535B30-8F42-4827-B9F4-DDD4B5E8D0DF}" srcId="{EB6B2166-7FD2-4CF7-8B71-FDC1FA519BD7}" destId="{57D1F181-1858-4373-BFAD-0E8CEAEE2CD8}" srcOrd="5" destOrd="0" parTransId="{60CAAD56-25FF-4357-9074-7613798FFE49}" sibTransId="{932A0704-75D0-4D1C-8E8F-081611FEBDC2}"/>
    <dgm:cxn modelId="{200F5E33-EC54-4F4B-946D-2F802571631B}" type="presOf" srcId="{5FB3015C-D938-4799-8481-0DA867EAC79F}" destId="{8F3F6B0C-9ED3-4BBC-8DE7-DCD279F0CF1D}" srcOrd="0" destOrd="0" presId="urn:microsoft.com/office/officeart/2016/7/layout/HorizontalActionList"/>
    <dgm:cxn modelId="{02638F3F-6245-426C-8A69-ABAE58728894}" srcId="{80897F3F-70D7-4192-9E05-6F308C37ECF0}" destId="{E0D6D44D-7C62-46F5-A0DD-F73B3C1849A6}" srcOrd="0" destOrd="0" parTransId="{13D37694-0CDE-4995-92B8-97556C6A4231}" sibTransId="{D4E36527-9E6F-4D06-98C2-4649F370D2E3}"/>
    <dgm:cxn modelId="{5750A85B-A02D-4983-9943-BC9F5AAB1964}" srcId="{2DBA8187-1FC5-4FD7-9376-BEB01A1DCB52}" destId="{58E12C25-4066-459E-85C9-F76FC0D249F6}" srcOrd="0" destOrd="0" parTransId="{F80D6926-4B4C-46FF-BCDC-819CF9F8B73E}" sibTransId="{AB2DBFCB-FA7F-49AD-B243-E07B24E011B6}"/>
    <dgm:cxn modelId="{BF6D3760-8329-448C-9D25-76F8EB82D2FE}" type="presOf" srcId="{EB6B2166-7FD2-4CF7-8B71-FDC1FA519BD7}" destId="{2FB837DD-3CD1-43D1-ADC4-1B76B1F35420}" srcOrd="0" destOrd="0" presId="urn:microsoft.com/office/officeart/2016/7/layout/HorizontalActionList"/>
    <dgm:cxn modelId="{4AF0414A-F6B1-4579-8693-2496ED0B7C39}" type="presOf" srcId="{7EBFC0BE-B1EB-4181-87D8-1F62A84477EC}" destId="{2FB837DD-3CD1-43D1-ADC4-1B76B1F35420}" srcOrd="0" destOrd="3" presId="urn:microsoft.com/office/officeart/2016/7/layout/HorizontalActionList"/>
    <dgm:cxn modelId="{B898FD51-50EC-4E79-BC02-985724405D8C}" type="presOf" srcId="{0A21F79B-26A9-4E4A-8BA8-1992A08D3EE4}" destId="{2FB837DD-3CD1-43D1-ADC4-1B76B1F35420}" srcOrd="0" destOrd="7" presId="urn:microsoft.com/office/officeart/2016/7/layout/HorizontalActionList"/>
    <dgm:cxn modelId="{79C6EC76-2710-4C5D-AD75-E11F6E16044B}" srcId="{EB6B2166-7FD2-4CF7-8B71-FDC1FA519BD7}" destId="{5A3A44A9-27FC-4383-91B0-7FCE7224E944}" srcOrd="3" destOrd="0" parTransId="{5234C8B0-91EF-4B7D-AC65-79AC47339C9D}" sibTransId="{828FF919-DF13-4F2C-B833-B5DFEE3C6CDD}"/>
    <dgm:cxn modelId="{80FFAD58-8F34-4897-B292-584134F03D9D}" srcId="{BB8F6AC1-0EEA-4C71-8533-BCED9A23D118}" destId="{83F28DF9-9BC3-45ED-B121-D6D4FF9B0636}" srcOrd="4" destOrd="0" parTransId="{0434BBEA-7163-4929-8FD1-7E8F4BD269D5}" sibTransId="{A6DC62E3-03F9-42ED-B741-05C77F8A7BE7}"/>
    <dgm:cxn modelId="{2616D581-F49C-4276-803C-44F590D4C8FA}" type="presOf" srcId="{57D1F181-1858-4373-BFAD-0E8CEAEE2CD8}" destId="{2FB837DD-3CD1-43D1-ADC4-1B76B1F35420}" srcOrd="0" destOrd="6" presId="urn:microsoft.com/office/officeart/2016/7/layout/HorizontalActionList"/>
    <dgm:cxn modelId="{5ED9E386-8732-445F-B840-E2EA3CA98D15}" type="presOf" srcId="{A78A76E4-A732-472A-8F28-AA58F39817BD}" destId="{FCBA4CCF-F2BF-49C6-A108-316B8F6E4BB6}" srcOrd="0" destOrd="0" presId="urn:microsoft.com/office/officeart/2016/7/layout/HorizontalActionList"/>
    <dgm:cxn modelId="{10702B8B-EEA3-42EA-ADCC-CB934F94FB4A}" type="presOf" srcId="{E122C78C-C983-4219-A7E5-D8FAF13B647F}" destId="{B3400AF0-729B-4350-83AF-21F057C20D89}" srcOrd="0" destOrd="0" presId="urn:microsoft.com/office/officeart/2016/7/layout/HorizontalActionList"/>
    <dgm:cxn modelId="{4C37E28B-5803-417C-A9AC-896BCBA71D46}" type="presOf" srcId="{DD75D926-6D5E-4361-9695-B3359F143057}" destId="{78A18806-9FCD-4655-AE3E-71E99E06FDAD}" srcOrd="0" destOrd="0" presId="urn:microsoft.com/office/officeart/2016/7/layout/HorizontalActionList"/>
    <dgm:cxn modelId="{58A5798F-6ACD-4F7F-A960-45E66E0836C2}" type="presOf" srcId="{2DBA8187-1FC5-4FD7-9376-BEB01A1DCB52}" destId="{D324C382-C6E2-4F4D-8114-76E73E15690E}" srcOrd="0" destOrd="0" presId="urn:microsoft.com/office/officeart/2016/7/layout/HorizontalActionList"/>
    <dgm:cxn modelId="{F78140AA-B8E9-48A3-ABEB-70943622A360}" type="presOf" srcId="{80897F3F-70D7-4192-9E05-6F308C37ECF0}" destId="{1B66E9E4-7027-46FE-8CD5-7463F953BEFD}" srcOrd="0" destOrd="0" presId="urn:microsoft.com/office/officeart/2016/7/layout/HorizontalActionList"/>
    <dgm:cxn modelId="{AD6CE5B2-A9CA-4E4A-AE28-7CA97F4EFF83}" type="presOf" srcId="{5A3A44A9-27FC-4383-91B0-7FCE7224E944}" destId="{2FB837DD-3CD1-43D1-ADC4-1B76B1F35420}" srcOrd="0" destOrd="4" presId="urn:microsoft.com/office/officeart/2016/7/layout/HorizontalActionList"/>
    <dgm:cxn modelId="{321006BA-9C08-4E2D-ABF0-8B3D9483CA32}" type="presOf" srcId="{58E12C25-4066-459E-85C9-F76FC0D249F6}" destId="{A2591206-22AC-48C7-97B9-66EF223CD0BE}" srcOrd="0" destOrd="0" presId="urn:microsoft.com/office/officeart/2016/7/layout/HorizontalActionList"/>
    <dgm:cxn modelId="{DA235ABA-F61B-4462-8C6B-979745C39885}" srcId="{5FB3015C-D938-4799-8481-0DA867EAC79F}" destId="{EB6B2166-7FD2-4CF7-8B71-FDC1FA519BD7}" srcOrd="0" destOrd="0" parTransId="{4867090B-3BFC-45CF-9101-52ACBD24A8B7}" sibTransId="{A2B359CD-D09E-4B03-AFC5-0F172DEF1601}"/>
    <dgm:cxn modelId="{37A463BB-5126-478F-8FF0-9CC84B5FAFE7}" srcId="{E122C78C-C983-4219-A7E5-D8FAF13B647F}" destId="{DD75D926-6D5E-4361-9695-B3359F143057}" srcOrd="0" destOrd="0" parTransId="{B8BB80CD-BDEE-4D4F-A4B9-93C9C98827B3}" sibTransId="{B0B65773-1440-4816-944B-A4557574898D}"/>
    <dgm:cxn modelId="{6BD32FBE-F6C5-4C93-93CD-DB499B379AFB}" srcId="{EB6B2166-7FD2-4CF7-8B71-FDC1FA519BD7}" destId="{AB7C53C3-B7E8-4E9D-A7C1-AAF3FF3AAD11}" srcOrd="4" destOrd="0" parTransId="{6380E453-F178-4914-A972-E26B1421912D}" sibTransId="{4ADBC17E-2D34-4525-8B89-BEF9BF119DA1}"/>
    <dgm:cxn modelId="{549310C3-3804-4BAB-BA04-E588EC937D44}" srcId="{BB8F6AC1-0EEA-4C71-8533-BCED9A23D118}" destId="{3EB0134E-ECB2-4A24-9336-24F1AFAF32B9}" srcOrd="1" destOrd="0" parTransId="{2706EC91-A8A0-49A0-940F-8442E8AF6ECB}" sibTransId="{A749B470-0787-4916-ACC5-7BBD7DB3F6AC}"/>
    <dgm:cxn modelId="{1A0056CC-5100-43A7-A55E-8A0C22020D9F}" srcId="{3EB0134E-ECB2-4A24-9336-24F1AFAF32B9}" destId="{656F25B3-9004-4DC9-9031-F893DB47A2DA}" srcOrd="0" destOrd="0" parTransId="{0F7E5A9D-11C1-4728-BF79-AA8947D4730B}" sibTransId="{A49BCAC3-49C4-41AF-947C-A7DC0177B8D5}"/>
    <dgm:cxn modelId="{D7B0DFCD-0083-480A-8CB0-621E16A5245D}" srcId="{BB8F6AC1-0EEA-4C71-8533-BCED9A23D118}" destId="{5FB3015C-D938-4799-8481-0DA867EAC79F}" srcOrd="3" destOrd="0" parTransId="{C64ED9F6-9983-4E17-A659-B7A562C4D36E}" sibTransId="{50B51527-8D27-42DF-9F86-8D095489CCE6}"/>
    <dgm:cxn modelId="{FA0340DD-99A4-4420-9FB5-9812C0DBF6C3}" type="presOf" srcId="{AB7C53C3-B7E8-4E9D-A7C1-AAF3FF3AAD11}" destId="{2FB837DD-3CD1-43D1-ADC4-1B76B1F35420}" srcOrd="0" destOrd="5" presId="urn:microsoft.com/office/officeart/2016/7/layout/HorizontalActionList"/>
    <dgm:cxn modelId="{92DDAEDE-BC7A-44E2-A145-C6B3726AE679}" type="presOf" srcId="{DD6A61C0-501F-4B9A-BA94-4A34F598C23F}" destId="{2FB837DD-3CD1-43D1-ADC4-1B76B1F35420}" srcOrd="0" destOrd="2" presId="urn:microsoft.com/office/officeart/2016/7/layout/HorizontalActionList"/>
    <dgm:cxn modelId="{6306A3E5-AA51-4399-A620-045833BD696C}" srcId="{BB8F6AC1-0EEA-4C71-8533-BCED9A23D118}" destId="{2DBA8187-1FC5-4FD7-9376-BEB01A1DCB52}" srcOrd="2" destOrd="0" parTransId="{7A62718B-37CD-4158-A421-82E25C0B31F3}" sibTransId="{7C47E95A-32F7-4C23-87FB-C777A7A52614}"/>
    <dgm:cxn modelId="{236815F4-B853-4BAC-9302-6565D97B95DF}" srcId="{BB8F6AC1-0EEA-4C71-8533-BCED9A23D118}" destId="{80897F3F-70D7-4192-9E05-6F308C37ECF0}" srcOrd="5" destOrd="0" parTransId="{47E645C3-62A7-49F0-AE09-2EEF101BEDD5}" sibTransId="{40A645C6-64BF-4E04-91D2-E7A321B5C3EC}"/>
    <dgm:cxn modelId="{094954F7-6F19-4EB0-8252-CB8A1B2E385E}" srcId="{EB6B2166-7FD2-4CF7-8B71-FDC1FA519BD7}" destId="{7EBFC0BE-B1EB-4181-87D8-1F62A84477EC}" srcOrd="2" destOrd="0" parTransId="{0048C1EC-9FC9-474B-B036-74EA84BB7FE0}" sibTransId="{7067E6AD-E5D0-40D9-BDF6-ED9DB9F9E5A0}"/>
    <dgm:cxn modelId="{45C28CFB-4B98-4D87-8AD2-F548FCB75889}" srcId="{BB8F6AC1-0EEA-4C71-8533-BCED9A23D118}" destId="{E122C78C-C983-4219-A7E5-D8FAF13B647F}" srcOrd="0" destOrd="0" parTransId="{5BAFAC2A-04F1-4E35-BB24-D747674C3471}" sibTransId="{0BC78F73-49A3-4B42-B134-F811996A77D5}"/>
    <dgm:cxn modelId="{60F235FC-C057-44DB-8EA8-8BE678DD089A}" srcId="{EB6B2166-7FD2-4CF7-8B71-FDC1FA519BD7}" destId="{DD6A61C0-501F-4B9A-BA94-4A34F598C23F}" srcOrd="1" destOrd="0" parTransId="{1106BB84-4564-4564-B33D-3D2AF5860463}" sibTransId="{12DC9C34-8687-4CE0-AAB3-7D9AE8804717}"/>
    <dgm:cxn modelId="{9070A938-C5DD-454C-B587-56088CA1C85B}" type="presParOf" srcId="{69015629-FCDB-48E4-B01D-4A0A8184EA64}" destId="{88153687-4C3D-4863-94CD-3E940C54AB58}" srcOrd="0" destOrd="0" presId="urn:microsoft.com/office/officeart/2016/7/layout/HorizontalActionList"/>
    <dgm:cxn modelId="{9C4B211A-9ACB-4DBB-AD24-EFCDBADD958A}" type="presParOf" srcId="{88153687-4C3D-4863-94CD-3E940C54AB58}" destId="{B3400AF0-729B-4350-83AF-21F057C20D89}" srcOrd="0" destOrd="0" presId="urn:microsoft.com/office/officeart/2016/7/layout/HorizontalActionList"/>
    <dgm:cxn modelId="{FA6FFC44-521D-46B9-80C6-BCEB7883269A}" type="presParOf" srcId="{88153687-4C3D-4863-94CD-3E940C54AB58}" destId="{78A18806-9FCD-4655-AE3E-71E99E06FDAD}" srcOrd="1" destOrd="0" presId="urn:microsoft.com/office/officeart/2016/7/layout/HorizontalActionList"/>
    <dgm:cxn modelId="{FE8B6189-ADFA-4361-8F98-4231819492FB}" type="presParOf" srcId="{69015629-FCDB-48E4-B01D-4A0A8184EA64}" destId="{70A95BF4-C452-4BB0-A177-6CA57206B9DB}" srcOrd="1" destOrd="0" presId="urn:microsoft.com/office/officeart/2016/7/layout/HorizontalActionList"/>
    <dgm:cxn modelId="{81611755-52B6-4BCE-8B89-48F6CA944B06}" type="presParOf" srcId="{69015629-FCDB-48E4-B01D-4A0A8184EA64}" destId="{32E06381-CB20-48F0-BEE6-FFBA8B3C8108}" srcOrd="2" destOrd="0" presId="urn:microsoft.com/office/officeart/2016/7/layout/HorizontalActionList"/>
    <dgm:cxn modelId="{FAAD9A34-CC0E-4C4B-A56E-499DE0B5C44A}" type="presParOf" srcId="{32E06381-CB20-48F0-BEE6-FFBA8B3C8108}" destId="{611A0F7B-9AF1-4CDC-9B5D-AA70AD3CFC41}" srcOrd="0" destOrd="0" presId="urn:microsoft.com/office/officeart/2016/7/layout/HorizontalActionList"/>
    <dgm:cxn modelId="{CF5BF0BB-DAA3-4D2F-B000-92CD40D04E8C}" type="presParOf" srcId="{32E06381-CB20-48F0-BEE6-FFBA8B3C8108}" destId="{08A3C26A-E186-42E8-B4C3-7F22B47825A4}" srcOrd="1" destOrd="0" presId="urn:microsoft.com/office/officeart/2016/7/layout/HorizontalActionList"/>
    <dgm:cxn modelId="{AB99DBDA-1A16-4430-8155-ACC836F7E5A5}" type="presParOf" srcId="{69015629-FCDB-48E4-B01D-4A0A8184EA64}" destId="{BFCD806F-4B7E-4AC9-9F18-9F97875CDFBF}" srcOrd="3" destOrd="0" presId="urn:microsoft.com/office/officeart/2016/7/layout/HorizontalActionList"/>
    <dgm:cxn modelId="{B8A1AB4C-0912-46CA-B235-FDDE8D6BAE15}" type="presParOf" srcId="{69015629-FCDB-48E4-B01D-4A0A8184EA64}" destId="{AB01F123-A497-4930-B160-672534E4161B}" srcOrd="4" destOrd="0" presId="urn:microsoft.com/office/officeart/2016/7/layout/HorizontalActionList"/>
    <dgm:cxn modelId="{F43DE6FE-E149-41FA-AB0E-C5CC0441AADE}" type="presParOf" srcId="{AB01F123-A497-4930-B160-672534E4161B}" destId="{D324C382-C6E2-4F4D-8114-76E73E15690E}" srcOrd="0" destOrd="0" presId="urn:microsoft.com/office/officeart/2016/7/layout/HorizontalActionList"/>
    <dgm:cxn modelId="{2DE27220-C199-43A6-A3FD-66598FE7707C}" type="presParOf" srcId="{AB01F123-A497-4930-B160-672534E4161B}" destId="{A2591206-22AC-48C7-97B9-66EF223CD0BE}" srcOrd="1" destOrd="0" presId="urn:microsoft.com/office/officeart/2016/7/layout/HorizontalActionList"/>
    <dgm:cxn modelId="{29990997-52DF-4C10-942A-1FF0C54C6124}" type="presParOf" srcId="{69015629-FCDB-48E4-B01D-4A0A8184EA64}" destId="{58B4EB0C-5B63-4B0E-8733-0B65F566098D}" srcOrd="5" destOrd="0" presId="urn:microsoft.com/office/officeart/2016/7/layout/HorizontalActionList"/>
    <dgm:cxn modelId="{00C42AF5-0B90-4CDA-856C-FD2C7B1A0DD5}" type="presParOf" srcId="{69015629-FCDB-48E4-B01D-4A0A8184EA64}" destId="{0615DAA6-3F23-4214-8648-A3B73F4CBCFD}" srcOrd="6" destOrd="0" presId="urn:microsoft.com/office/officeart/2016/7/layout/HorizontalActionList"/>
    <dgm:cxn modelId="{DF0E879F-16A4-4030-A1C5-2E030693666F}" type="presParOf" srcId="{0615DAA6-3F23-4214-8648-A3B73F4CBCFD}" destId="{8F3F6B0C-9ED3-4BBC-8DE7-DCD279F0CF1D}" srcOrd="0" destOrd="0" presId="urn:microsoft.com/office/officeart/2016/7/layout/HorizontalActionList"/>
    <dgm:cxn modelId="{ABCC5623-C1EE-4AF2-A08B-2D50D3985D0D}" type="presParOf" srcId="{0615DAA6-3F23-4214-8648-A3B73F4CBCFD}" destId="{2FB837DD-3CD1-43D1-ADC4-1B76B1F35420}" srcOrd="1" destOrd="0" presId="urn:microsoft.com/office/officeart/2016/7/layout/HorizontalActionList"/>
    <dgm:cxn modelId="{E6B201EA-E8F5-4A4C-AFC0-617AAA929DD8}" type="presParOf" srcId="{69015629-FCDB-48E4-B01D-4A0A8184EA64}" destId="{221B2D8D-D06D-4ABD-998B-50B9D66D86FD}" srcOrd="7" destOrd="0" presId="urn:microsoft.com/office/officeart/2016/7/layout/HorizontalActionList"/>
    <dgm:cxn modelId="{3F31CA7C-5B41-4CA6-A866-96DFBB51BD86}" type="presParOf" srcId="{69015629-FCDB-48E4-B01D-4A0A8184EA64}" destId="{80B4DEDA-B41E-4D59-99D2-D2F2C82E94E5}" srcOrd="8" destOrd="0" presId="urn:microsoft.com/office/officeart/2016/7/layout/HorizontalActionList"/>
    <dgm:cxn modelId="{B53D9EFE-89E7-447B-8E5E-907DB95CFCC9}" type="presParOf" srcId="{80B4DEDA-B41E-4D59-99D2-D2F2C82E94E5}" destId="{D97F7363-B7D1-44BF-9265-FDB987A9CEE6}" srcOrd="0" destOrd="0" presId="urn:microsoft.com/office/officeart/2016/7/layout/HorizontalActionList"/>
    <dgm:cxn modelId="{B242C513-35FF-4FB5-94D8-E6BDB11C5C1A}" type="presParOf" srcId="{80B4DEDA-B41E-4D59-99D2-D2F2C82E94E5}" destId="{FCBA4CCF-F2BF-49C6-A108-316B8F6E4BB6}" srcOrd="1" destOrd="0" presId="urn:microsoft.com/office/officeart/2016/7/layout/HorizontalActionList"/>
    <dgm:cxn modelId="{385603CC-1EB3-4BD3-8955-587B2EE0C552}" type="presParOf" srcId="{69015629-FCDB-48E4-B01D-4A0A8184EA64}" destId="{03E20933-364E-461F-9354-9655EFEFF5D6}" srcOrd="9" destOrd="0" presId="urn:microsoft.com/office/officeart/2016/7/layout/HorizontalActionList"/>
    <dgm:cxn modelId="{01FB67E2-0D9A-4C82-9166-915BCC26BA5D}" type="presParOf" srcId="{69015629-FCDB-48E4-B01D-4A0A8184EA64}" destId="{56808072-DDEB-447C-B35D-77F7F22F8786}" srcOrd="10" destOrd="0" presId="urn:microsoft.com/office/officeart/2016/7/layout/HorizontalActionList"/>
    <dgm:cxn modelId="{CFBA3C91-0E50-4445-8DFA-F47A1D2F15E9}" type="presParOf" srcId="{56808072-DDEB-447C-B35D-77F7F22F8786}" destId="{1B66E9E4-7027-46FE-8CD5-7463F953BEFD}" srcOrd="0" destOrd="0" presId="urn:microsoft.com/office/officeart/2016/7/layout/HorizontalActionList"/>
    <dgm:cxn modelId="{DE2D1122-335F-45E9-B6CD-22C1D6B5420D}" type="presParOf" srcId="{56808072-DDEB-447C-B35D-77F7F22F8786}" destId="{1D99A6BF-7669-4EEC-A220-63E06BC34534}"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3B780D-7312-489B-B864-2706D7CE6DE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C8AA0CE-2B5F-4164-B012-ED7BD1F03207}">
      <dgm:prSet/>
      <dgm:spPr/>
      <dgm:t>
        <a:bodyPr/>
        <a:lstStyle/>
        <a:p>
          <a:r>
            <a:rPr lang="en-GB" b="1" dirty="0">
              <a:solidFill>
                <a:schemeClr val="tx1"/>
              </a:solidFill>
            </a:rPr>
            <a:t>At the end of the Process of Active Judicial Case Management:</a:t>
          </a:r>
          <a:endParaRPr lang="en-US" b="1" dirty="0">
            <a:solidFill>
              <a:schemeClr val="tx1"/>
            </a:solidFill>
          </a:endParaRPr>
        </a:p>
      </dgm:t>
    </dgm:pt>
    <dgm:pt modelId="{3A1BACDE-3AE1-4FFA-B21E-651510BB5DA3}" type="parTrans" cxnId="{47CEC201-550F-46AD-8200-331FC1C69C09}">
      <dgm:prSet/>
      <dgm:spPr/>
      <dgm:t>
        <a:bodyPr/>
        <a:lstStyle/>
        <a:p>
          <a:endParaRPr lang="en-US"/>
        </a:p>
      </dgm:t>
    </dgm:pt>
    <dgm:pt modelId="{47C4AB00-FD79-4CF9-A87E-8A985967F7F8}" type="sibTrans" cxnId="{47CEC201-550F-46AD-8200-331FC1C69C09}">
      <dgm:prSet/>
      <dgm:spPr/>
      <dgm:t>
        <a:bodyPr/>
        <a:lstStyle/>
        <a:p>
          <a:endParaRPr lang="en-US"/>
        </a:p>
      </dgm:t>
    </dgm:pt>
    <dgm:pt modelId="{D0604ACA-E73A-4410-994F-A64DA4825899}">
      <dgm:prSet/>
      <dgm:spPr/>
      <dgm:t>
        <a:bodyPr/>
        <a:lstStyle/>
        <a:p>
          <a:r>
            <a:rPr lang="en-GB" b="1" dirty="0"/>
            <a:t>A matter should be either settled (in whole/part) or well prepared for trial</a:t>
          </a:r>
          <a:endParaRPr lang="en-US" b="1" dirty="0"/>
        </a:p>
      </dgm:t>
    </dgm:pt>
    <dgm:pt modelId="{A0E7CB9C-9DFD-4C7E-8EC6-32DEEC746E2F}" type="parTrans" cxnId="{C283ED6F-CB76-4B3B-8311-06943EE886D0}">
      <dgm:prSet/>
      <dgm:spPr/>
      <dgm:t>
        <a:bodyPr/>
        <a:lstStyle/>
        <a:p>
          <a:endParaRPr lang="en-US"/>
        </a:p>
      </dgm:t>
    </dgm:pt>
    <dgm:pt modelId="{408C65BE-5A78-48EE-A3EF-198FCF48A0CB}" type="sibTrans" cxnId="{C283ED6F-CB76-4B3B-8311-06943EE886D0}">
      <dgm:prSet/>
      <dgm:spPr/>
      <dgm:t>
        <a:bodyPr/>
        <a:lstStyle/>
        <a:p>
          <a:endParaRPr lang="en-US"/>
        </a:p>
      </dgm:t>
    </dgm:pt>
    <dgm:pt modelId="{4DDA4532-633F-4517-8C61-F64BA06E570F}">
      <dgm:prSet/>
      <dgm:spPr/>
      <dgm:t>
        <a:bodyPr/>
        <a:lstStyle/>
        <a:p>
          <a:r>
            <a:rPr lang="en-GB" b="1" dirty="0"/>
            <a:t>Issues should be clearly identified, articulated, understood</a:t>
          </a:r>
          <a:endParaRPr lang="en-US" b="1" dirty="0"/>
        </a:p>
      </dgm:t>
    </dgm:pt>
    <dgm:pt modelId="{F518EF97-2F3C-4DBF-93A2-D9E11D17AB87}" type="parTrans" cxnId="{6AF597CA-09C1-49BB-B7D2-FBB204872819}">
      <dgm:prSet/>
      <dgm:spPr/>
      <dgm:t>
        <a:bodyPr/>
        <a:lstStyle/>
        <a:p>
          <a:endParaRPr lang="en-US"/>
        </a:p>
      </dgm:t>
    </dgm:pt>
    <dgm:pt modelId="{B528683F-CB4B-4A3E-8AB6-CA8645EC4659}" type="sibTrans" cxnId="{6AF597CA-09C1-49BB-B7D2-FBB204872819}">
      <dgm:prSet/>
      <dgm:spPr/>
      <dgm:t>
        <a:bodyPr/>
        <a:lstStyle/>
        <a:p>
          <a:endParaRPr lang="en-US"/>
        </a:p>
      </dgm:t>
    </dgm:pt>
    <dgm:pt modelId="{977F524B-9653-4DFB-8FAB-81FB06B2AD2C}">
      <dgm:prSet/>
      <dgm:spPr/>
      <dgm:t>
        <a:bodyPr/>
        <a:lstStyle/>
        <a:p>
          <a:r>
            <a:rPr lang="en-GB" b="1" dirty="0"/>
            <a:t>Full disclosure and inspection should have taken place</a:t>
          </a:r>
          <a:endParaRPr lang="en-US" b="1" dirty="0"/>
        </a:p>
      </dgm:t>
    </dgm:pt>
    <dgm:pt modelId="{AFB9FFE1-0854-4CBC-AF3A-B85EF7B6E488}" type="parTrans" cxnId="{CE447747-91DA-4ACF-B8A3-36EB92796064}">
      <dgm:prSet/>
      <dgm:spPr/>
      <dgm:t>
        <a:bodyPr/>
        <a:lstStyle/>
        <a:p>
          <a:endParaRPr lang="en-US"/>
        </a:p>
      </dgm:t>
    </dgm:pt>
    <dgm:pt modelId="{9D4BFEAB-28CE-4A12-A613-D9D14EE5FA9E}" type="sibTrans" cxnId="{CE447747-91DA-4ACF-B8A3-36EB92796064}">
      <dgm:prSet/>
      <dgm:spPr/>
      <dgm:t>
        <a:bodyPr/>
        <a:lstStyle/>
        <a:p>
          <a:endParaRPr lang="en-US"/>
        </a:p>
      </dgm:t>
    </dgm:pt>
    <dgm:pt modelId="{89229BA7-C792-42A7-B4E0-F1B51ED15C01}">
      <dgm:prSet/>
      <dgm:spPr/>
      <dgm:t>
        <a:bodyPr/>
        <a:lstStyle/>
        <a:p>
          <a:r>
            <a:rPr lang="en-GB" b="1" dirty="0"/>
            <a:t>All relevant testimony and evidence, including documentary and expert evidence, should have been considered and dealt with</a:t>
          </a:r>
          <a:endParaRPr lang="en-US" b="1" dirty="0"/>
        </a:p>
      </dgm:t>
    </dgm:pt>
    <dgm:pt modelId="{974C7B0C-E63D-4982-BE36-0F748F747585}" type="parTrans" cxnId="{F441D23B-9871-430D-A9E2-13979C8B948F}">
      <dgm:prSet/>
      <dgm:spPr/>
      <dgm:t>
        <a:bodyPr/>
        <a:lstStyle/>
        <a:p>
          <a:endParaRPr lang="en-US"/>
        </a:p>
      </dgm:t>
    </dgm:pt>
    <dgm:pt modelId="{560C1065-5E7B-40F9-94ED-393C6B5F628B}" type="sibTrans" cxnId="{F441D23B-9871-430D-A9E2-13979C8B948F}">
      <dgm:prSet/>
      <dgm:spPr/>
      <dgm:t>
        <a:bodyPr/>
        <a:lstStyle/>
        <a:p>
          <a:endParaRPr lang="en-US"/>
        </a:p>
      </dgm:t>
    </dgm:pt>
    <dgm:pt modelId="{8ADE7066-28FB-426A-AF51-89F6B54F78AA}">
      <dgm:prSet/>
      <dgm:spPr/>
      <dgm:t>
        <a:bodyPr/>
        <a:lstStyle/>
        <a:p>
          <a:r>
            <a:rPr lang="en-GB" b="1" dirty="0"/>
            <a:t>All procedural, interim and interlocutory, applications should have been considered, heard, and disposed of</a:t>
          </a:r>
          <a:endParaRPr lang="en-US" b="1" dirty="0"/>
        </a:p>
      </dgm:t>
    </dgm:pt>
    <dgm:pt modelId="{B50C07BF-3526-41C4-868A-76C70189A7A0}" type="parTrans" cxnId="{43D717A3-2CB4-4363-B2B1-6245CB83B5AF}">
      <dgm:prSet/>
      <dgm:spPr/>
      <dgm:t>
        <a:bodyPr/>
        <a:lstStyle/>
        <a:p>
          <a:endParaRPr lang="en-US"/>
        </a:p>
      </dgm:t>
    </dgm:pt>
    <dgm:pt modelId="{B5EC9AE2-A66D-4A61-BCC4-A1EC2B331C79}" type="sibTrans" cxnId="{43D717A3-2CB4-4363-B2B1-6245CB83B5AF}">
      <dgm:prSet/>
      <dgm:spPr/>
      <dgm:t>
        <a:bodyPr/>
        <a:lstStyle/>
        <a:p>
          <a:endParaRPr lang="en-US"/>
        </a:p>
      </dgm:t>
    </dgm:pt>
    <dgm:pt modelId="{5BB84627-6E1C-4640-B870-3CF3D638428E}" type="pres">
      <dgm:prSet presAssocID="{6C3B780D-7312-489B-B864-2706D7CE6DEB}" presName="diagram" presStyleCnt="0">
        <dgm:presLayoutVars>
          <dgm:dir/>
          <dgm:resizeHandles val="exact"/>
        </dgm:presLayoutVars>
      </dgm:prSet>
      <dgm:spPr/>
    </dgm:pt>
    <dgm:pt modelId="{3466EA72-569B-4095-B6AE-7DBD776EC3E3}" type="pres">
      <dgm:prSet presAssocID="{3C8AA0CE-2B5F-4164-B012-ED7BD1F03207}" presName="node" presStyleLbl="node1" presStyleIdx="0" presStyleCnt="6">
        <dgm:presLayoutVars>
          <dgm:bulletEnabled val="1"/>
        </dgm:presLayoutVars>
      </dgm:prSet>
      <dgm:spPr/>
    </dgm:pt>
    <dgm:pt modelId="{83FB8199-7AE1-4C1D-8676-8196D14200F9}" type="pres">
      <dgm:prSet presAssocID="{47C4AB00-FD79-4CF9-A87E-8A985967F7F8}" presName="sibTrans" presStyleCnt="0"/>
      <dgm:spPr/>
    </dgm:pt>
    <dgm:pt modelId="{B3F8832A-9681-4EA7-B4E4-07B9355F7FED}" type="pres">
      <dgm:prSet presAssocID="{D0604ACA-E73A-4410-994F-A64DA4825899}" presName="node" presStyleLbl="node1" presStyleIdx="1" presStyleCnt="6">
        <dgm:presLayoutVars>
          <dgm:bulletEnabled val="1"/>
        </dgm:presLayoutVars>
      </dgm:prSet>
      <dgm:spPr/>
    </dgm:pt>
    <dgm:pt modelId="{0BEFF36E-EAE6-4159-BFF4-A2F8713B3384}" type="pres">
      <dgm:prSet presAssocID="{408C65BE-5A78-48EE-A3EF-198FCF48A0CB}" presName="sibTrans" presStyleCnt="0"/>
      <dgm:spPr/>
    </dgm:pt>
    <dgm:pt modelId="{3F8BC278-80CE-4BFA-876A-FFFA3D377DBB}" type="pres">
      <dgm:prSet presAssocID="{4DDA4532-633F-4517-8C61-F64BA06E570F}" presName="node" presStyleLbl="node1" presStyleIdx="2" presStyleCnt="6">
        <dgm:presLayoutVars>
          <dgm:bulletEnabled val="1"/>
        </dgm:presLayoutVars>
      </dgm:prSet>
      <dgm:spPr/>
    </dgm:pt>
    <dgm:pt modelId="{B8AC776A-B555-4E9B-A491-5EE95F600113}" type="pres">
      <dgm:prSet presAssocID="{B528683F-CB4B-4A3E-8AB6-CA8645EC4659}" presName="sibTrans" presStyleCnt="0"/>
      <dgm:spPr/>
    </dgm:pt>
    <dgm:pt modelId="{827C23AD-C31D-4CBB-A343-38F6BF91F096}" type="pres">
      <dgm:prSet presAssocID="{977F524B-9653-4DFB-8FAB-81FB06B2AD2C}" presName="node" presStyleLbl="node1" presStyleIdx="3" presStyleCnt="6">
        <dgm:presLayoutVars>
          <dgm:bulletEnabled val="1"/>
        </dgm:presLayoutVars>
      </dgm:prSet>
      <dgm:spPr/>
    </dgm:pt>
    <dgm:pt modelId="{733E664F-2EDF-48DD-AA49-29CE96E4071E}" type="pres">
      <dgm:prSet presAssocID="{9D4BFEAB-28CE-4A12-A613-D9D14EE5FA9E}" presName="sibTrans" presStyleCnt="0"/>
      <dgm:spPr/>
    </dgm:pt>
    <dgm:pt modelId="{8E8727BC-E83A-42D7-ACA2-CB8AB4FFBBDD}" type="pres">
      <dgm:prSet presAssocID="{89229BA7-C792-42A7-B4E0-F1B51ED15C01}" presName="node" presStyleLbl="node1" presStyleIdx="4" presStyleCnt="6">
        <dgm:presLayoutVars>
          <dgm:bulletEnabled val="1"/>
        </dgm:presLayoutVars>
      </dgm:prSet>
      <dgm:spPr/>
    </dgm:pt>
    <dgm:pt modelId="{AEBA2924-F6B6-46A1-9184-04BD29E25528}" type="pres">
      <dgm:prSet presAssocID="{560C1065-5E7B-40F9-94ED-393C6B5F628B}" presName="sibTrans" presStyleCnt="0"/>
      <dgm:spPr/>
    </dgm:pt>
    <dgm:pt modelId="{3851F8C7-ABB5-4ECF-8EA7-D1A21D021D7B}" type="pres">
      <dgm:prSet presAssocID="{8ADE7066-28FB-426A-AF51-89F6B54F78AA}" presName="node" presStyleLbl="node1" presStyleIdx="5" presStyleCnt="6">
        <dgm:presLayoutVars>
          <dgm:bulletEnabled val="1"/>
        </dgm:presLayoutVars>
      </dgm:prSet>
      <dgm:spPr/>
    </dgm:pt>
  </dgm:ptLst>
  <dgm:cxnLst>
    <dgm:cxn modelId="{47CEC201-550F-46AD-8200-331FC1C69C09}" srcId="{6C3B780D-7312-489B-B864-2706D7CE6DEB}" destId="{3C8AA0CE-2B5F-4164-B012-ED7BD1F03207}" srcOrd="0" destOrd="0" parTransId="{3A1BACDE-3AE1-4FFA-B21E-651510BB5DA3}" sibTransId="{47C4AB00-FD79-4CF9-A87E-8A985967F7F8}"/>
    <dgm:cxn modelId="{54742B07-A446-4E24-B235-6E137BCCEC1E}" type="presOf" srcId="{977F524B-9653-4DFB-8FAB-81FB06B2AD2C}" destId="{827C23AD-C31D-4CBB-A343-38F6BF91F096}" srcOrd="0" destOrd="0" presId="urn:microsoft.com/office/officeart/2005/8/layout/default"/>
    <dgm:cxn modelId="{A634BF15-F7B1-4369-AD8D-747CCDF4EEBC}" type="presOf" srcId="{D0604ACA-E73A-4410-994F-A64DA4825899}" destId="{B3F8832A-9681-4EA7-B4E4-07B9355F7FED}" srcOrd="0" destOrd="0" presId="urn:microsoft.com/office/officeart/2005/8/layout/default"/>
    <dgm:cxn modelId="{9500B13B-4280-4DE5-97B6-0DCACAD3C0A4}" type="presOf" srcId="{89229BA7-C792-42A7-B4E0-F1B51ED15C01}" destId="{8E8727BC-E83A-42D7-ACA2-CB8AB4FFBBDD}" srcOrd="0" destOrd="0" presId="urn:microsoft.com/office/officeart/2005/8/layout/default"/>
    <dgm:cxn modelId="{F441D23B-9871-430D-A9E2-13979C8B948F}" srcId="{6C3B780D-7312-489B-B864-2706D7CE6DEB}" destId="{89229BA7-C792-42A7-B4E0-F1B51ED15C01}" srcOrd="4" destOrd="0" parTransId="{974C7B0C-E63D-4982-BE36-0F748F747585}" sibTransId="{560C1065-5E7B-40F9-94ED-393C6B5F628B}"/>
    <dgm:cxn modelId="{CE447747-91DA-4ACF-B8A3-36EB92796064}" srcId="{6C3B780D-7312-489B-B864-2706D7CE6DEB}" destId="{977F524B-9653-4DFB-8FAB-81FB06B2AD2C}" srcOrd="3" destOrd="0" parTransId="{AFB9FFE1-0854-4CBC-AF3A-B85EF7B6E488}" sibTransId="{9D4BFEAB-28CE-4A12-A613-D9D14EE5FA9E}"/>
    <dgm:cxn modelId="{D7D97967-AF78-4F27-84CE-C3FEF9397DEE}" type="presOf" srcId="{8ADE7066-28FB-426A-AF51-89F6B54F78AA}" destId="{3851F8C7-ABB5-4ECF-8EA7-D1A21D021D7B}" srcOrd="0" destOrd="0" presId="urn:microsoft.com/office/officeart/2005/8/layout/default"/>
    <dgm:cxn modelId="{C283ED6F-CB76-4B3B-8311-06943EE886D0}" srcId="{6C3B780D-7312-489B-B864-2706D7CE6DEB}" destId="{D0604ACA-E73A-4410-994F-A64DA4825899}" srcOrd="1" destOrd="0" parTransId="{A0E7CB9C-9DFD-4C7E-8EC6-32DEEC746E2F}" sibTransId="{408C65BE-5A78-48EE-A3EF-198FCF48A0CB}"/>
    <dgm:cxn modelId="{FC3B0352-53C6-4554-834D-8B011186D733}" type="presOf" srcId="{4DDA4532-633F-4517-8C61-F64BA06E570F}" destId="{3F8BC278-80CE-4BFA-876A-FFFA3D377DBB}" srcOrd="0" destOrd="0" presId="urn:microsoft.com/office/officeart/2005/8/layout/default"/>
    <dgm:cxn modelId="{503DD654-7B49-4AD3-BC12-8BD4DB84264B}" type="presOf" srcId="{3C8AA0CE-2B5F-4164-B012-ED7BD1F03207}" destId="{3466EA72-569B-4095-B6AE-7DBD776EC3E3}" srcOrd="0" destOrd="0" presId="urn:microsoft.com/office/officeart/2005/8/layout/default"/>
    <dgm:cxn modelId="{4BAB40A2-DC00-44A2-86F4-F05BE2EFF22C}" type="presOf" srcId="{6C3B780D-7312-489B-B864-2706D7CE6DEB}" destId="{5BB84627-6E1C-4640-B870-3CF3D638428E}" srcOrd="0" destOrd="0" presId="urn:microsoft.com/office/officeart/2005/8/layout/default"/>
    <dgm:cxn modelId="{43D717A3-2CB4-4363-B2B1-6245CB83B5AF}" srcId="{6C3B780D-7312-489B-B864-2706D7CE6DEB}" destId="{8ADE7066-28FB-426A-AF51-89F6B54F78AA}" srcOrd="5" destOrd="0" parTransId="{B50C07BF-3526-41C4-868A-76C70189A7A0}" sibTransId="{B5EC9AE2-A66D-4A61-BCC4-A1EC2B331C79}"/>
    <dgm:cxn modelId="{6AF597CA-09C1-49BB-B7D2-FBB204872819}" srcId="{6C3B780D-7312-489B-B864-2706D7CE6DEB}" destId="{4DDA4532-633F-4517-8C61-F64BA06E570F}" srcOrd="2" destOrd="0" parTransId="{F518EF97-2F3C-4DBF-93A2-D9E11D17AB87}" sibTransId="{B528683F-CB4B-4A3E-8AB6-CA8645EC4659}"/>
    <dgm:cxn modelId="{6AAC30D5-A838-40BE-B3E4-0E6437FADAD6}" type="presParOf" srcId="{5BB84627-6E1C-4640-B870-3CF3D638428E}" destId="{3466EA72-569B-4095-B6AE-7DBD776EC3E3}" srcOrd="0" destOrd="0" presId="urn:microsoft.com/office/officeart/2005/8/layout/default"/>
    <dgm:cxn modelId="{F0BFC9A3-B9BC-4097-8492-1ECDEA4AB3E9}" type="presParOf" srcId="{5BB84627-6E1C-4640-B870-3CF3D638428E}" destId="{83FB8199-7AE1-4C1D-8676-8196D14200F9}" srcOrd="1" destOrd="0" presId="urn:microsoft.com/office/officeart/2005/8/layout/default"/>
    <dgm:cxn modelId="{C824C083-AF40-4CF9-934D-B44F14DEE0DA}" type="presParOf" srcId="{5BB84627-6E1C-4640-B870-3CF3D638428E}" destId="{B3F8832A-9681-4EA7-B4E4-07B9355F7FED}" srcOrd="2" destOrd="0" presId="urn:microsoft.com/office/officeart/2005/8/layout/default"/>
    <dgm:cxn modelId="{37FB864F-1C89-4883-8527-59B988C52B7E}" type="presParOf" srcId="{5BB84627-6E1C-4640-B870-3CF3D638428E}" destId="{0BEFF36E-EAE6-4159-BFF4-A2F8713B3384}" srcOrd="3" destOrd="0" presId="urn:microsoft.com/office/officeart/2005/8/layout/default"/>
    <dgm:cxn modelId="{D2FBBC6C-B009-48C0-8EB3-E790AFCD71E9}" type="presParOf" srcId="{5BB84627-6E1C-4640-B870-3CF3D638428E}" destId="{3F8BC278-80CE-4BFA-876A-FFFA3D377DBB}" srcOrd="4" destOrd="0" presId="urn:microsoft.com/office/officeart/2005/8/layout/default"/>
    <dgm:cxn modelId="{990E5876-F2C8-4A4E-BEDD-6DF5636F8F8C}" type="presParOf" srcId="{5BB84627-6E1C-4640-B870-3CF3D638428E}" destId="{B8AC776A-B555-4E9B-A491-5EE95F600113}" srcOrd="5" destOrd="0" presId="urn:microsoft.com/office/officeart/2005/8/layout/default"/>
    <dgm:cxn modelId="{DCD90EEA-D83F-4F7D-B4C3-2BEFB19CFE9D}" type="presParOf" srcId="{5BB84627-6E1C-4640-B870-3CF3D638428E}" destId="{827C23AD-C31D-4CBB-A343-38F6BF91F096}" srcOrd="6" destOrd="0" presId="urn:microsoft.com/office/officeart/2005/8/layout/default"/>
    <dgm:cxn modelId="{ECC96C26-79C9-4D20-AFDC-8627BF683D5E}" type="presParOf" srcId="{5BB84627-6E1C-4640-B870-3CF3D638428E}" destId="{733E664F-2EDF-48DD-AA49-29CE96E4071E}" srcOrd="7" destOrd="0" presId="urn:microsoft.com/office/officeart/2005/8/layout/default"/>
    <dgm:cxn modelId="{73EE9448-9EAD-452C-99B0-C033F0D8CD8C}" type="presParOf" srcId="{5BB84627-6E1C-4640-B870-3CF3D638428E}" destId="{8E8727BC-E83A-42D7-ACA2-CB8AB4FFBBDD}" srcOrd="8" destOrd="0" presId="urn:microsoft.com/office/officeart/2005/8/layout/default"/>
    <dgm:cxn modelId="{87AFF2FD-0B60-4D2C-8308-04A428D0D8F1}" type="presParOf" srcId="{5BB84627-6E1C-4640-B870-3CF3D638428E}" destId="{AEBA2924-F6B6-46A1-9184-04BD29E25528}" srcOrd="9" destOrd="0" presId="urn:microsoft.com/office/officeart/2005/8/layout/default"/>
    <dgm:cxn modelId="{C50B4C0E-F2DE-4D10-B87E-E454CB423F56}" type="presParOf" srcId="{5BB84627-6E1C-4640-B870-3CF3D638428E}" destId="{3851F8C7-ABB5-4ECF-8EA7-D1A21D021D7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473FD8-A91D-43B4-905F-B28961BA42F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D95E93B-06FA-4D85-B020-29EF672519E9}">
      <dgm:prSet/>
      <dgm:spPr/>
      <dgm:t>
        <a:bodyPr/>
        <a:lstStyle/>
        <a:p>
          <a:r>
            <a:rPr lang="en-GB" b="1" dirty="0">
              <a:solidFill>
                <a:schemeClr val="tx1"/>
              </a:solidFill>
            </a:rPr>
            <a:t>At the end of the Process of Active Judicial Case Management:</a:t>
          </a:r>
          <a:endParaRPr lang="en-US" b="1" dirty="0">
            <a:solidFill>
              <a:schemeClr val="tx1"/>
            </a:solidFill>
          </a:endParaRPr>
        </a:p>
      </dgm:t>
    </dgm:pt>
    <dgm:pt modelId="{9B6FDC9C-7676-440F-BBDF-6ABE0DD5286A}" type="parTrans" cxnId="{B15896C3-A97B-449B-9CAB-4E63ABE4F725}">
      <dgm:prSet/>
      <dgm:spPr/>
      <dgm:t>
        <a:bodyPr/>
        <a:lstStyle/>
        <a:p>
          <a:endParaRPr lang="en-US"/>
        </a:p>
      </dgm:t>
    </dgm:pt>
    <dgm:pt modelId="{0834C331-DA99-438B-9347-E0B1D887B6AE}" type="sibTrans" cxnId="{B15896C3-A97B-449B-9CAB-4E63ABE4F725}">
      <dgm:prSet/>
      <dgm:spPr/>
      <dgm:t>
        <a:bodyPr/>
        <a:lstStyle/>
        <a:p>
          <a:endParaRPr lang="en-US"/>
        </a:p>
      </dgm:t>
    </dgm:pt>
    <dgm:pt modelId="{38CE1DE0-65CC-414B-BE49-9D90B2E02DAE}">
      <dgm:prSet/>
      <dgm:spPr/>
      <dgm:t>
        <a:bodyPr/>
        <a:lstStyle/>
        <a:p>
          <a:r>
            <a:rPr lang="en-GB" b="1" dirty="0"/>
            <a:t>All orders and directions for a prepared, planned and predictable trial should be made and complied with</a:t>
          </a:r>
          <a:endParaRPr lang="en-US" b="1" dirty="0"/>
        </a:p>
      </dgm:t>
    </dgm:pt>
    <dgm:pt modelId="{BB1AF9EA-AF0A-46FB-99B1-1461FB3DCF4B}" type="parTrans" cxnId="{7DA9BF88-28FB-46D6-A077-177779A304B0}">
      <dgm:prSet/>
      <dgm:spPr/>
      <dgm:t>
        <a:bodyPr/>
        <a:lstStyle/>
        <a:p>
          <a:endParaRPr lang="en-US"/>
        </a:p>
      </dgm:t>
    </dgm:pt>
    <dgm:pt modelId="{FBE6D335-ED54-4D56-A6FF-B762CE92332C}" type="sibTrans" cxnId="{7DA9BF88-28FB-46D6-A077-177779A304B0}">
      <dgm:prSet/>
      <dgm:spPr/>
      <dgm:t>
        <a:bodyPr/>
        <a:lstStyle/>
        <a:p>
          <a:endParaRPr lang="en-US"/>
        </a:p>
      </dgm:t>
    </dgm:pt>
    <dgm:pt modelId="{A9F88B1C-82A9-4DA4-BBB2-3222A62FBE49}">
      <dgm:prSet/>
      <dgm:spPr/>
      <dgm:t>
        <a:bodyPr/>
        <a:lstStyle/>
        <a:p>
          <a:r>
            <a:rPr lang="en-GB" b="1" dirty="0"/>
            <a:t>Costs consequences for all parties should have been explored and made known to the parties</a:t>
          </a:r>
          <a:endParaRPr lang="en-US" b="1" dirty="0"/>
        </a:p>
      </dgm:t>
    </dgm:pt>
    <dgm:pt modelId="{4C78D862-024D-4030-A29E-DB28BDA5BEDB}" type="parTrans" cxnId="{6610D389-8F57-4657-8BB6-AE7F62E65B47}">
      <dgm:prSet/>
      <dgm:spPr/>
      <dgm:t>
        <a:bodyPr/>
        <a:lstStyle/>
        <a:p>
          <a:endParaRPr lang="en-US"/>
        </a:p>
      </dgm:t>
    </dgm:pt>
    <dgm:pt modelId="{75FFF64A-3180-4100-8AAF-59BDB0D05AD4}" type="sibTrans" cxnId="{6610D389-8F57-4657-8BB6-AE7F62E65B47}">
      <dgm:prSet/>
      <dgm:spPr/>
      <dgm:t>
        <a:bodyPr/>
        <a:lstStyle/>
        <a:p>
          <a:endParaRPr lang="en-US"/>
        </a:p>
      </dgm:t>
    </dgm:pt>
    <dgm:pt modelId="{FFA91BDA-8E8E-4548-BF01-AD1D379C5BE0}">
      <dgm:prSet/>
      <dgm:spPr/>
      <dgm:t>
        <a:bodyPr/>
        <a:lstStyle/>
        <a:p>
          <a:r>
            <a:rPr lang="en-GB" b="1" dirty="0"/>
            <a:t>Parties should fully understand what are the issues, possible outcomes, and costs implications</a:t>
          </a:r>
          <a:endParaRPr lang="en-US" b="1" dirty="0"/>
        </a:p>
      </dgm:t>
    </dgm:pt>
    <dgm:pt modelId="{81246DEC-D4E9-4BB5-94E6-B87FE4BBB0B3}" type="parTrans" cxnId="{A310A763-B305-434E-8163-10864D3A1BAF}">
      <dgm:prSet/>
      <dgm:spPr/>
      <dgm:t>
        <a:bodyPr/>
        <a:lstStyle/>
        <a:p>
          <a:endParaRPr lang="en-US"/>
        </a:p>
      </dgm:t>
    </dgm:pt>
    <dgm:pt modelId="{A4A330DC-2133-4474-AECB-6DBA27983352}" type="sibTrans" cxnId="{A310A763-B305-434E-8163-10864D3A1BAF}">
      <dgm:prSet/>
      <dgm:spPr/>
      <dgm:t>
        <a:bodyPr/>
        <a:lstStyle/>
        <a:p>
          <a:endParaRPr lang="en-US"/>
        </a:p>
      </dgm:t>
    </dgm:pt>
    <dgm:pt modelId="{1DA6DF7D-D8E9-4A08-898E-E67CA1F99C13}">
      <dgm:prSet/>
      <dgm:spPr/>
      <dgm:t>
        <a:bodyPr/>
        <a:lstStyle/>
        <a:p>
          <a:r>
            <a:rPr lang="en-GB" b="1" dirty="0"/>
            <a:t>A trial date (or window) should be agreed and fixed (calendared)</a:t>
          </a:r>
          <a:endParaRPr lang="en-US" b="1" dirty="0"/>
        </a:p>
      </dgm:t>
    </dgm:pt>
    <dgm:pt modelId="{C5D0ED6D-7E02-43D5-A928-6FD3F13D3499}" type="parTrans" cxnId="{240C613D-18A7-47A5-B1A9-A286F10BE391}">
      <dgm:prSet/>
      <dgm:spPr/>
      <dgm:t>
        <a:bodyPr/>
        <a:lstStyle/>
        <a:p>
          <a:endParaRPr lang="en-US"/>
        </a:p>
      </dgm:t>
    </dgm:pt>
    <dgm:pt modelId="{2FCF9FA6-7F49-4CBB-A43C-E2C7306E0867}" type="sibTrans" cxnId="{240C613D-18A7-47A5-B1A9-A286F10BE391}">
      <dgm:prSet/>
      <dgm:spPr/>
      <dgm:t>
        <a:bodyPr/>
        <a:lstStyle/>
        <a:p>
          <a:endParaRPr lang="en-US"/>
        </a:p>
      </dgm:t>
    </dgm:pt>
    <dgm:pt modelId="{61C4F639-F139-4881-88A3-AAB9EBA1F7F2}" type="pres">
      <dgm:prSet presAssocID="{EE473FD8-A91D-43B4-905F-B28961BA42F5}" presName="diagram" presStyleCnt="0">
        <dgm:presLayoutVars>
          <dgm:dir/>
          <dgm:resizeHandles val="exact"/>
        </dgm:presLayoutVars>
      </dgm:prSet>
      <dgm:spPr/>
    </dgm:pt>
    <dgm:pt modelId="{594C1697-466E-4401-861B-1BC836A69908}" type="pres">
      <dgm:prSet presAssocID="{FD95E93B-06FA-4D85-B020-29EF672519E9}" presName="node" presStyleLbl="node1" presStyleIdx="0" presStyleCnt="5">
        <dgm:presLayoutVars>
          <dgm:bulletEnabled val="1"/>
        </dgm:presLayoutVars>
      </dgm:prSet>
      <dgm:spPr/>
    </dgm:pt>
    <dgm:pt modelId="{C2A9C4FD-11AB-46FE-9E8C-4D4444C8EB78}" type="pres">
      <dgm:prSet presAssocID="{0834C331-DA99-438B-9347-E0B1D887B6AE}" presName="sibTrans" presStyleCnt="0"/>
      <dgm:spPr/>
    </dgm:pt>
    <dgm:pt modelId="{D7E17176-D36B-4F78-B843-C473CE15CFE3}" type="pres">
      <dgm:prSet presAssocID="{38CE1DE0-65CC-414B-BE49-9D90B2E02DAE}" presName="node" presStyleLbl="node1" presStyleIdx="1" presStyleCnt="5">
        <dgm:presLayoutVars>
          <dgm:bulletEnabled val="1"/>
        </dgm:presLayoutVars>
      </dgm:prSet>
      <dgm:spPr/>
    </dgm:pt>
    <dgm:pt modelId="{D1F22394-D7CF-4DE9-9025-16EAD751419B}" type="pres">
      <dgm:prSet presAssocID="{FBE6D335-ED54-4D56-A6FF-B762CE92332C}" presName="sibTrans" presStyleCnt="0"/>
      <dgm:spPr/>
    </dgm:pt>
    <dgm:pt modelId="{43997094-41B8-4820-A409-428C59764255}" type="pres">
      <dgm:prSet presAssocID="{A9F88B1C-82A9-4DA4-BBB2-3222A62FBE49}" presName="node" presStyleLbl="node1" presStyleIdx="2" presStyleCnt="5">
        <dgm:presLayoutVars>
          <dgm:bulletEnabled val="1"/>
        </dgm:presLayoutVars>
      </dgm:prSet>
      <dgm:spPr/>
    </dgm:pt>
    <dgm:pt modelId="{48B0AE21-D7D7-43C4-9225-2FEEF6A1039E}" type="pres">
      <dgm:prSet presAssocID="{75FFF64A-3180-4100-8AAF-59BDB0D05AD4}" presName="sibTrans" presStyleCnt="0"/>
      <dgm:spPr/>
    </dgm:pt>
    <dgm:pt modelId="{93DAD39A-5A92-4B8A-A5F2-5FD237408F46}" type="pres">
      <dgm:prSet presAssocID="{FFA91BDA-8E8E-4548-BF01-AD1D379C5BE0}" presName="node" presStyleLbl="node1" presStyleIdx="3" presStyleCnt="5">
        <dgm:presLayoutVars>
          <dgm:bulletEnabled val="1"/>
        </dgm:presLayoutVars>
      </dgm:prSet>
      <dgm:spPr/>
    </dgm:pt>
    <dgm:pt modelId="{ABA3C178-AAD0-44F5-977B-E17E87CC27D5}" type="pres">
      <dgm:prSet presAssocID="{A4A330DC-2133-4474-AECB-6DBA27983352}" presName="sibTrans" presStyleCnt="0"/>
      <dgm:spPr/>
    </dgm:pt>
    <dgm:pt modelId="{6D4D8A48-99F5-4AE6-B92C-325FC7743778}" type="pres">
      <dgm:prSet presAssocID="{1DA6DF7D-D8E9-4A08-898E-E67CA1F99C13}" presName="node" presStyleLbl="node1" presStyleIdx="4" presStyleCnt="5">
        <dgm:presLayoutVars>
          <dgm:bulletEnabled val="1"/>
        </dgm:presLayoutVars>
      </dgm:prSet>
      <dgm:spPr/>
    </dgm:pt>
  </dgm:ptLst>
  <dgm:cxnLst>
    <dgm:cxn modelId="{E8B59E3A-7ED7-4AF5-94A2-DF03395BE834}" type="presOf" srcId="{FD95E93B-06FA-4D85-B020-29EF672519E9}" destId="{594C1697-466E-4401-861B-1BC836A69908}" srcOrd="0" destOrd="0" presId="urn:microsoft.com/office/officeart/2005/8/layout/default"/>
    <dgm:cxn modelId="{240C613D-18A7-47A5-B1A9-A286F10BE391}" srcId="{EE473FD8-A91D-43B4-905F-B28961BA42F5}" destId="{1DA6DF7D-D8E9-4A08-898E-E67CA1F99C13}" srcOrd="4" destOrd="0" parTransId="{C5D0ED6D-7E02-43D5-A928-6FD3F13D3499}" sibTransId="{2FCF9FA6-7F49-4CBB-A43C-E2C7306E0867}"/>
    <dgm:cxn modelId="{A310A763-B305-434E-8163-10864D3A1BAF}" srcId="{EE473FD8-A91D-43B4-905F-B28961BA42F5}" destId="{FFA91BDA-8E8E-4548-BF01-AD1D379C5BE0}" srcOrd="3" destOrd="0" parTransId="{81246DEC-D4E9-4BB5-94E6-B87FE4BBB0B3}" sibTransId="{A4A330DC-2133-4474-AECB-6DBA27983352}"/>
    <dgm:cxn modelId="{53DE094C-63E5-42F8-9734-3946E7C44006}" type="presOf" srcId="{A9F88B1C-82A9-4DA4-BBB2-3222A62FBE49}" destId="{43997094-41B8-4820-A409-428C59764255}" srcOrd="0" destOrd="0" presId="urn:microsoft.com/office/officeart/2005/8/layout/default"/>
    <dgm:cxn modelId="{5D9D0657-97F6-4388-8E3A-CD9B31EB2141}" type="presOf" srcId="{1DA6DF7D-D8E9-4A08-898E-E67CA1F99C13}" destId="{6D4D8A48-99F5-4AE6-B92C-325FC7743778}" srcOrd="0" destOrd="0" presId="urn:microsoft.com/office/officeart/2005/8/layout/default"/>
    <dgm:cxn modelId="{7DA9BF88-28FB-46D6-A077-177779A304B0}" srcId="{EE473FD8-A91D-43B4-905F-B28961BA42F5}" destId="{38CE1DE0-65CC-414B-BE49-9D90B2E02DAE}" srcOrd="1" destOrd="0" parTransId="{BB1AF9EA-AF0A-46FB-99B1-1461FB3DCF4B}" sibTransId="{FBE6D335-ED54-4D56-A6FF-B762CE92332C}"/>
    <dgm:cxn modelId="{6610D389-8F57-4657-8BB6-AE7F62E65B47}" srcId="{EE473FD8-A91D-43B4-905F-B28961BA42F5}" destId="{A9F88B1C-82A9-4DA4-BBB2-3222A62FBE49}" srcOrd="2" destOrd="0" parTransId="{4C78D862-024D-4030-A29E-DB28BDA5BEDB}" sibTransId="{75FFF64A-3180-4100-8AAF-59BDB0D05AD4}"/>
    <dgm:cxn modelId="{3D447F8B-08B6-4BF1-A992-F6C98118D43D}" type="presOf" srcId="{FFA91BDA-8E8E-4548-BF01-AD1D379C5BE0}" destId="{93DAD39A-5A92-4B8A-A5F2-5FD237408F46}" srcOrd="0" destOrd="0" presId="urn:microsoft.com/office/officeart/2005/8/layout/default"/>
    <dgm:cxn modelId="{006E999A-94C1-45D7-AFA0-EA47CA002D66}" type="presOf" srcId="{EE473FD8-A91D-43B4-905F-B28961BA42F5}" destId="{61C4F639-F139-4881-88A3-AAB9EBA1F7F2}" srcOrd="0" destOrd="0" presId="urn:microsoft.com/office/officeart/2005/8/layout/default"/>
    <dgm:cxn modelId="{B15896C3-A97B-449B-9CAB-4E63ABE4F725}" srcId="{EE473FD8-A91D-43B4-905F-B28961BA42F5}" destId="{FD95E93B-06FA-4D85-B020-29EF672519E9}" srcOrd="0" destOrd="0" parTransId="{9B6FDC9C-7676-440F-BBDF-6ABE0DD5286A}" sibTransId="{0834C331-DA99-438B-9347-E0B1D887B6AE}"/>
    <dgm:cxn modelId="{06EF6AE1-D334-4008-BB0A-3C8E5094D08D}" type="presOf" srcId="{38CE1DE0-65CC-414B-BE49-9D90B2E02DAE}" destId="{D7E17176-D36B-4F78-B843-C473CE15CFE3}" srcOrd="0" destOrd="0" presId="urn:microsoft.com/office/officeart/2005/8/layout/default"/>
    <dgm:cxn modelId="{30397B90-9E2C-426F-96A4-5980A5A27DFD}" type="presParOf" srcId="{61C4F639-F139-4881-88A3-AAB9EBA1F7F2}" destId="{594C1697-466E-4401-861B-1BC836A69908}" srcOrd="0" destOrd="0" presId="urn:microsoft.com/office/officeart/2005/8/layout/default"/>
    <dgm:cxn modelId="{42CB0CFC-CEB8-451A-9175-DF0E94632830}" type="presParOf" srcId="{61C4F639-F139-4881-88A3-AAB9EBA1F7F2}" destId="{C2A9C4FD-11AB-46FE-9E8C-4D4444C8EB78}" srcOrd="1" destOrd="0" presId="urn:microsoft.com/office/officeart/2005/8/layout/default"/>
    <dgm:cxn modelId="{F23554CF-D426-4200-8B63-965024754EF6}" type="presParOf" srcId="{61C4F639-F139-4881-88A3-AAB9EBA1F7F2}" destId="{D7E17176-D36B-4F78-B843-C473CE15CFE3}" srcOrd="2" destOrd="0" presId="urn:microsoft.com/office/officeart/2005/8/layout/default"/>
    <dgm:cxn modelId="{586CE5C6-C0EA-453A-B573-CEC35205264F}" type="presParOf" srcId="{61C4F639-F139-4881-88A3-AAB9EBA1F7F2}" destId="{D1F22394-D7CF-4DE9-9025-16EAD751419B}" srcOrd="3" destOrd="0" presId="urn:microsoft.com/office/officeart/2005/8/layout/default"/>
    <dgm:cxn modelId="{C1C848B9-B2E1-4F43-B2AF-7FE11111AFC2}" type="presParOf" srcId="{61C4F639-F139-4881-88A3-AAB9EBA1F7F2}" destId="{43997094-41B8-4820-A409-428C59764255}" srcOrd="4" destOrd="0" presId="urn:microsoft.com/office/officeart/2005/8/layout/default"/>
    <dgm:cxn modelId="{05BF4F34-F518-49AC-852A-71F726772B3F}" type="presParOf" srcId="{61C4F639-F139-4881-88A3-AAB9EBA1F7F2}" destId="{48B0AE21-D7D7-43C4-9225-2FEEF6A1039E}" srcOrd="5" destOrd="0" presId="urn:microsoft.com/office/officeart/2005/8/layout/default"/>
    <dgm:cxn modelId="{E71E48DB-B8E8-4136-AC27-7C4762A48214}" type="presParOf" srcId="{61C4F639-F139-4881-88A3-AAB9EBA1F7F2}" destId="{93DAD39A-5A92-4B8A-A5F2-5FD237408F46}" srcOrd="6" destOrd="0" presId="urn:microsoft.com/office/officeart/2005/8/layout/default"/>
    <dgm:cxn modelId="{9BAAEB84-0F1A-4D25-A359-7ADA9AB0EEB3}" type="presParOf" srcId="{61C4F639-F139-4881-88A3-AAB9EBA1F7F2}" destId="{ABA3C178-AAD0-44F5-977B-E17E87CC27D5}" srcOrd="7" destOrd="0" presId="urn:microsoft.com/office/officeart/2005/8/layout/default"/>
    <dgm:cxn modelId="{9991940F-97C4-40DA-B0DC-57D319A9DA3A}" type="presParOf" srcId="{61C4F639-F139-4881-88A3-AAB9EBA1F7F2}" destId="{6D4D8A48-99F5-4AE6-B92C-325FC774377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2C359-8DDD-49BE-AAC6-FA39E477DC38}">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55506-B538-45B9-9516-8C5AACDAAB98}">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When the court proposed to exercise its powers on its own initiative it must give any party likely to be affected a reasonable opportunity to make representations in writing, orally, telephonically or other means.</a:t>
          </a:r>
        </a:p>
      </dsp:txBody>
      <dsp:txXfrm>
        <a:off x="608661" y="692298"/>
        <a:ext cx="4508047" cy="2799040"/>
      </dsp:txXfrm>
    </dsp:sp>
    <dsp:sp modelId="{5756DEB1-7512-4E69-8B4F-A4BAF91F7A8C}">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5077E-5881-4590-8026-1D029A9236C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If the court proposes to hold a hearing it must give party likely to be affected at least 7 days notice of the time and place</a:t>
          </a:r>
        </a:p>
      </dsp:txBody>
      <dsp:txXfrm>
        <a:off x="6331365" y="692298"/>
        <a:ext cx="4508047" cy="279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AC43D-3D4A-44B6-BD6C-77E6719866B7}">
      <dsp:nvSpPr>
        <dsp:cNvPr id="0" name=""/>
        <dsp:cNvSpPr/>
      </dsp:nvSpPr>
      <dsp:spPr>
        <a:xfrm>
          <a:off x="212335" y="72189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5E8D8-9E18-4400-930A-33A542856A2B}">
      <dsp:nvSpPr>
        <dsp:cNvPr id="0" name=""/>
        <dsp:cNvSpPr/>
      </dsp:nvSpPr>
      <dsp:spPr>
        <a:xfrm>
          <a:off x="492877" y="1002441"/>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946A9D-EB7A-4F0B-AB42-51965C842D97}">
      <dsp:nvSpPr>
        <dsp:cNvPr id="0" name=""/>
        <dsp:cNvSpPr/>
      </dsp:nvSpPr>
      <dsp:spPr>
        <a:xfrm>
          <a:off x="1834517" y="72189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Gather as much relevant information, as early as possible, to enable active case and case flow management</a:t>
          </a:r>
          <a:endParaRPr lang="en-US" sz="1900" kern="1200"/>
        </a:p>
      </dsp:txBody>
      <dsp:txXfrm>
        <a:off x="1834517" y="721899"/>
        <a:ext cx="3148942" cy="1335915"/>
      </dsp:txXfrm>
    </dsp:sp>
    <dsp:sp modelId="{CBDE875C-E448-4B03-9EF4-16CECD3A4920}">
      <dsp:nvSpPr>
        <dsp:cNvPr id="0" name=""/>
        <dsp:cNvSpPr/>
      </dsp:nvSpPr>
      <dsp:spPr>
        <a:xfrm>
          <a:off x="5532139" y="721899"/>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60A08-B77D-43CD-9775-38AC96D81AA2}">
      <dsp:nvSpPr>
        <dsp:cNvPr id="0" name=""/>
        <dsp:cNvSpPr/>
      </dsp:nvSpPr>
      <dsp:spPr>
        <a:xfrm>
          <a:off x="5812681" y="1002441"/>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F79642-0059-489D-BBD7-FA3121E85DCF}">
      <dsp:nvSpPr>
        <dsp:cNvPr id="0" name=""/>
        <dsp:cNvSpPr/>
      </dsp:nvSpPr>
      <dsp:spPr>
        <a:xfrm>
          <a:off x="7154322" y="72189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Facilitate early disclosure and agreements among parties and attorneys</a:t>
          </a:r>
          <a:endParaRPr lang="en-US" sz="1900" kern="1200"/>
        </a:p>
      </dsp:txBody>
      <dsp:txXfrm>
        <a:off x="7154322" y="721899"/>
        <a:ext cx="3148942" cy="1335915"/>
      </dsp:txXfrm>
    </dsp:sp>
    <dsp:sp modelId="{FA847890-8F30-4B97-A391-0E974CEA97E7}">
      <dsp:nvSpPr>
        <dsp:cNvPr id="0" name=""/>
        <dsp:cNvSpPr/>
      </dsp:nvSpPr>
      <dsp:spPr>
        <a:xfrm>
          <a:off x="212335" y="2900774"/>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DB64B-A840-4177-95EF-87CDE4A1C9D9}">
      <dsp:nvSpPr>
        <dsp:cNvPr id="0" name=""/>
        <dsp:cNvSpPr/>
      </dsp:nvSpPr>
      <dsp:spPr>
        <a:xfrm>
          <a:off x="492877" y="3181316"/>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3EC38-A5FA-4BF2-BC99-963954E1C7F2}">
      <dsp:nvSpPr>
        <dsp:cNvPr id="0" name=""/>
        <dsp:cNvSpPr/>
      </dsp:nvSpPr>
      <dsp:spPr>
        <a:xfrm>
          <a:off x="1834517" y="290077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Support co-operation and settlement</a:t>
          </a:r>
          <a:endParaRPr lang="en-US" sz="1900" kern="1200"/>
        </a:p>
      </dsp:txBody>
      <dsp:txXfrm>
        <a:off x="1834517" y="2900774"/>
        <a:ext cx="3148942" cy="1335915"/>
      </dsp:txXfrm>
    </dsp:sp>
    <dsp:sp modelId="{B3ED9AC1-C1B3-4816-A23A-11383C367966}">
      <dsp:nvSpPr>
        <dsp:cNvPr id="0" name=""/>
        <dsp:cNvSpPr/>
      </dsp:nvSpPr>
      <dsp:spPr>
        <a:xfrm>
          <a:off x="5532139" y="2900774"/>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B15CB-CBBB-47B0-A20F-C7C81AD7F224}">
      <dsp:nvSpPr>
        <dsp:cNvPr id="0" name=""/>
        <dsp:cNvSpPr/>
      </dsp:nvSpPr>
      <dsp:spPr>
        <a:xfrm>
          <a:off x="5812681" y="3181316"/>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78C44-5885-4AB8-A6EE-BADE1A9FBEE2}">
      <dsp:nvSpPr>
        <dsp:cNvPr id="0" name=""/>
        <dsp:cNvSpPr/>
      </dsp:nvSpPr>
      <dsp:spPr>
        <a:xfrm>
          <a:off x="7154322" y="290077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Enable early, effective, efficient and timely timetabling and disposition of events, applications and issues </a:t>
          </a:r>
          <a:endParaRPr lang="en-US" sz="1900" kern="1200"/>
        </a:p>
      </dsp:txBody>
      <dsp:txXfrm>
        <a:off x="7154322" y="2900774"/>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00AF0-729B-4350-83AF-21F057C20D89}">
      <dsp:nvSpPr>
        <dsp:cNvPr id="0" name=""/>
        <dsp:cNvSpPr/>
      </dsp:nvSpPr>
      <dsp:spPr>
        <a:xfrm>
          <a:off x="13178"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a:t>Identify</a:t>
          </a:r>
        </a:p>
      </dsp:txBody>
      <dsp:txXfrm>
        <a:off x="13178" y="475559"/>
        <a:ext cx="1838910" cy="551673"/>
      </dsp:txXfrm>
    </dsp:sp>
    <dsp:sp modelId="{78A18806-9FCD-4655-AE3E-71E99E06FDAD}">
      <dsp:nvSpPr>
        <dsp:cNvPr id="0" name=""/>
        <dsp:cNvSpPr/>
      </dsp:nvSpPr>
      <dsp:spPr>
        <a:xfrm>
          <a:off x="13178"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800100">
            <a:lnSpc>
              <a:spcPct val="90000"/>
            </a:lnSpc>
            <a:spcBef>
              <a:spcPct val="0"/>
            </a:spcBef>
            <a:spcAft>
              <a:spcPct val="35000"/>
            </a:spcAft>
            <a:buNone/>
          </a:pPr>
          <a:r>
            <a:rPr lang="en-US" sz="1800" b="1" kern="1200" dirty="0"/>
            <a:t>Identify, simplify, prioritize issues</a:t>
          </a:r>
        </a:p>
      </dsp:txBody>
      <dsp:txXfrm>
        <a:off x="13178" y="1027232"/>
        <a:ext cx="1838910" cy="4328969"/>
      </dsp:txXfrm>
    </dsp:sp>
    <dsp:sp modelId="{611A0F7B-9AF1-4CDC-9B5D-AA70AD3CFC41}">
      <dsp:nvSpPr>
        <dsp:cNvPr id="0" name=""/>
        <dsp:cNvSpPr/>
      </dsp:nvSpPr>
      <dsp:spPr>
        <a:xfrm>
          <a:off x="1959983"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a:t>Encourage</a:t>
          </a:r>
        </a:p>
      </dsp:txBody>
      <dsp:txXfrm>
        <a:off x="1959983" y="475559"/>
        <a:ext cx="1838910" cy="551673"/>
      </dsp:txXfrm>
    </dsp:sp>
    <dsp:sp modelId="{08A3C26A-E186-42E8-B4C3-7F22B47825A4}">
      <dsp:nvSpPr>
        <dsp:cNvPr id="0" name=""/>
        <dsp:cNvSpPr/>
      </dsp:nvSpPr>
      <dsp:spPr>
        <a:xfrm>
          <a:off x="1959983"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800100">
            <a:lnSpc>
              <a:spcPct val="90000"/>
            </a:lnSpc>
            <a:spcBef>
              <a:spcPct val="0"/>
            </a:spcBef>
            <a:spcAft>
              <a:spcPct val="35000"/>
            </a:spcAft>
            <a:buNone/>
          </a:pPr>
          <a:r>
            <a:rPr lang="en-US" sz="1800" b="1" kern="1200" dirty="0"/>
            <a:t>Encourage, enable, mandate disclosure</a:t>
          </a:r>
        </a:p>
      </dsp:txBody>
      <dsp:txXfrm>
        <a:off x="1959983" y="1027232"/>
        <a:ext cx="1838910" cy="4328969"/>
      </dsp:txXfrm>
    </dsp:sp>
    <dsp:sp modelId="{D324C382-C6E2-4F4D-8114-76E73E15690E}">
      <dsp:nvSpPr>
        <dsp:cNvPr id="0" name=""/>
        <dsp:cNvSpPr/>
      </dsp:nvSpPr>
      <dsp:spPr>
        <a:xfrm>
          <a:off x="3906788"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a:t>Explore</a:t>
          </a:r>
        </a:p>
      </dsp:txBody>
      <dsp:txXfrm>
        <a:off x="3906788" y="475559"/>
        <a:ext cx="1838910" cy="551673"/>
      </dsp:txXfrm>
    </dsp:sp>
    <dsp:sp modelId="{A2591206-22AC-48C7-97B9-66EF223CD0BE}">
      <dsp:nvSpPr>
        <dsp:cNvPr id="0" name=""/>
        <dsp:cNvSpPr/>
      </dsp:nvSpPr>
      <dsp:spPr>
        <a:xfrm>
          <a:off x="3906788"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800100">
            <a:lnSpc>
              <a:spcPct val="90000"/>
            </a:lnSpc>
            <a:spcBef>
              <a:spcPct val="0"/>
            </a:spcBef>
            <a:spcAft>
              <a:spcPct val="35000"/>
            </a:spcAft>
            <a:buNone/>
          </a:pPr>
          <a:r>
            <a:rPr lang="en-US" sz="1800" b="1" kern="1200" dirty="0"/>
            <a:t>Explore, encourage settlement, ADR</a:t>
          </a:r>
        </a:p>
      </dsp:txBody>
      <dsp:txXfrm>
        <a:off x="3906788" y="1027232"/>
        <a:ext cx="1838910" cy="4328969"/>
      </dsp:txXfrm>
    </dsp:sp>
    <dsp:sp modelId="{8F3F6B0C-9ED3-4BBC-8DE7-DCD279F0CF1D}">
      <dsp:nvSpPr>
        <dsp:cNvPr id="0" name=""/>
        <dsp:cNvSpPr/>
      </dsp:nvSpPr>
      <dsp:spPr>
        <a:xfrm>
          <a:off x="5853592"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dirty="0"/>
            <a:t>Consider and Make</a:t>
          </a:r>
        </a:p>
      </dsp:txBody>
      <dsp:txXfrm>
        <a:off x="5853592" y="475559"/>
        <a:ext cx="1838910" cy="551673"/>
      </dsp:txXfrm>
    </dsp:sp>
    <dsp:sp modelId="{2FB837DD-3CD1-43D1-ADC4-1B76B1F35420}">
      <dsp:nvSpPr>
        <dsp:cNvPr id="0" name=""/>
        <dsp:cNvSpPr/>
      </dsp:nvSpPr>
      <dsp:spPr>
        <a:xfrm>
          <a:off x="5853592"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711200">
            <a:lnSpc>
              <a:spcPct val="90000"/>
            </a:lnSpc>
            <a:spcBef>
              <a:spcPct val="0"/>
            </a:spcBef>
            <a:spcAft>
              <a:spcPct val="35000"/>
            </a:spcAft>
            <a:buNone/>
          </a:pPr>
          <a:r>
            <a:rPr lang="en-US" sz="1600" b="1" kern="1200" dirty="0"/>
            <a:t>Consider and make orders, give directions for:</a:t>
          </a:r>
        </a:p>
        <a:p>
          <a:pPr marL="171450" lvl="1" indent="-171450" algn="l" defTabSz="711200">
            <a:lnSpc>
              <a:spcPct val="90000"/>
            </a:lnSpc>
            <a:spcBef>
              <a:spcPct val="0"/>
            </a:spcBef>
            <a:spcAft>
              <a:spcPct val="15000"/>
            </a:spcAft>
            <a:buChar char="•"/>
          </a:pPr>
          <a:r>
            <a:rPr lang="en-US" sz="1600" b="1" kern="1200"/>
            <a:t>- amendments</a:t>
          </a:r>
        </a:p>
        <a:p>
          <a:pPr marL="171450" lvl="1" indent="-171450" algn="l" defTabSz="711200">
            <a:lnSpc>
              <a:spcPct val="90000"/>
            </a:lnSpc>
            <a:spcBef>
              <a:spcPct val="0"/>
            </a:spcBef>
            <a:spcAft>
              <a:spcPct val="15000"/>
            </a:spcAft>
            <a:buChar char="•"/>
          </a:pPr>
          <a:r>
            <a:rPr lang="en-US" sz="1600" b="1" kern="1200" dirty="0"/>
            <a:t>- witness statements, summaries</a:t>
          </a:r>
        </a:p>
        <a:p>
          <a:pPr marL="171450" lvl="1" indent="-171450" algn="l" defTabSz="711200">
            <a:lnSpc>
              <a:spcPct val="90000"/>
            </a:lnSpc>
            <a:spcBef>
              <a:spcPct val="0"/>
            </a:spcBef>
            <a:spcAft>
              <a:spcPct val="15000"/>
            </a:spcAft>
            <a:buChar char="•"/>
          </a:pPr>
          <a:r>
            <a:rPr lang="en-US" sz="1600" b="1" kern="1200"/>
            <a:t>- disclosure</a:t>
          </a:r>
        </a:p>
        <a:p>
          <a:pPr marL="171450" lvl="1" indent="-171450" algn="l" defTabSz="711200">
            <a:lnSpc>
              <a:spcPct val="90000"/>
            </a:lnSpc>
            <a:spcBef>
              <a:spcPct val="0"/>
            </a:spcBef>
            <a:spcAft>
              <a:spcPct val="15000"/>
            </a:spcAft>
            <a:buChar char="•"/>
          </a:pPr>
          <a:r>
            <a:rPr lang="en-US" sz="1600" b="1" kern="1200" dirty="0"/>
            <a:t>- documentary evidence</a:t>
          </a:r>
        </a:p>
        <a:p>
          <a:pPr marL="171450" lvl="1" indent="-171450" algn="l" defTabSz="711200">
            <a:lnSpc>
              <a:spcPct val="90000"/>
            </a:lnSpc>
            <a:spcBef>
              <a:spcPct val="0"/>
            </a:spcBef>
            <a:spcAft>
              <a:spcPct val="15000"/>
            </a:spcAft>
            <a:buChar char="•"/>
          </a:pPr>
          <a:r>
            <a:rPr lang="en-US" sz="1600" b="1" kern="1200"/>
            <a:t>- expert evidence</a:t>
          </a:r>
        </a:p>
        <a:p>
          <a:pPr marL="171450" lvl="1" indent="-171450" algn="l" defTabSz="711200">
            <a:lnSpc>
              <a:spcPct val="90000"/>
            </a:lnSpc>
            <a:spcBef>
              <a:spcPct val="0"/>
            </a:spcBef>
            <a:spcAft>
              <a:spcPct val="15000"/>
            </a:spcAft>
            <a:buChar char="•"/>
          </a:pPr>
          <a:r>
            <a:rPr lang="en-US" sz="1600" b="1" kern="1200"/>
            <a:t>- requests for information</a:t>
          </a:r>
        </a:p>
        <a:p>
          <a:pPr marL="171450" lvl="1" indent="-171450" algn="l" defTabSz="711200">
            <a:lnSpc>
              <a:spcPct val="90000"/>
            </a:lnSpc>
            <a:spcBef>
              <a:spcPct val="0"/>
            </a:spcBef>
            <a:spcAft>
              <a:spcPct val="15000"/>
            </a:spcAft>
            <a:buChar char="•"/>
          </a:pPr>
          <a:r>
            <a:rPr lang="en-US" sz="1600" b="1" kern="1200" dirty="0"/>
            <a:t>- costs</a:t>
          </a:r>
        </a:p>
      </dsp:txBody>
      <dsp:txXfrm>
        <a:off x="5853592" y="1027232"/>
        <a:ext cx="1838910" cy="4328969"/>
      </dsp:txXfrm>
    </dsp:sp>
    <dsp:sp modelId="{D97F7363-B7D1-44BF-9265-FDB987A9CEE6}">
      <dsp:nvSpPr>
        <dsp:cNvPr id="0" name=""/>
        <dsp:cNvSpPr/>
      </dsp:nvSpPr>
      <dsp:spPr>
        <a:xfrm>
          <a:off x="7800397"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a:t>Consider</a:t>
          </a:r>
        </a:p>
      </dsp:txBody>
      <dsp:txXfrm>
        <a:off x="7800397" y="475559"/>
        <a:ext cx="1838910" cy="551673"/>
      </dsp:txXfrm>
    </dsp:sp>
    <dsp:sp modelId="{FCBA4CCF-F2BF-49C6-A108-316B8F6E4BB6}">
      <dsp:nvSpPr>
        <dsp:cNvPr id="0" name=""/>
        <dsp:cNvSpPr/>
      </dsp:nvSpPr>
      <dsp:spPr>
        <a:xfrm>
          <a:off x="7800397"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800100">
            <a:lnSpc>
              <a:spcPct val="90000"/>
            </a:lnSpc>
            <a:spcBef>
              <a:spcPct val="0"/>
            </a:spcBef>
            <a:spcAft>
              <a:spcPct val="35000"/>
            </a:spcAft>
            <a:buNone/>
          </a:pPr>
          <a:r>
            <a:rPr lang="en-US" sz="1800" b="1" kern="1200" dirty="0"/>
            <a:t>Consider preliminary issues, ancillary issues</a:t>
          </a:r>
        </a:p>
      </dsp:txBody>
      <dsp:txXfrm>
        <a:off x="7800397" y="1027232"/>
        <a:ext cx="1838910" cy="4328969"/>
      </dsp:txXfrm>
    </dsp:sp>
    <dsp:sp modelId="{1B66E9E4-7027-46FE-8CD5-7463F953BEFD}">
      <dsp:nvSpPr>
        <dsp:cNvPr id="0" name=""/>
        <dsp:cNvSpPr/>
      </dsp:nvSpPr>
      <dsp:spPr>
        <a:xfrm>
          <a:off x="9747202" y="475559"/>
          <a:ext cx="1838910" cy="5516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315" tIns="145315" rIns="145315" bIns="145315" numCol="1" spcCol="1270" anchor="ctr" anchorCtr="0">
          <a:noAutofit/>
        </a:bodyPr>
        <a:lstStyle/>
        <a:p>
          <a:pPr marL="0" lvl="0" indent="0" algn="ctr" defTabSz="666750">
            <a:lnSpc>
              <a:spcPct val="90000"/>
            </a:lnSpc>
            <a:spcBef>
              <a:spcPct val="0"/>
            </a:spcBef>
            <a:spcAft>
              <a:spcPct val="35000"/>
            </a:spcAft>
            <a:buNone/>
          </a:pPr>
          <a:r>
            <a:rPr lang="en-US" sz="1500" kern="1200"/>
            <a:t>Consider</a:t>
          </a:r>
        </a:p>
      </dsp:txBody>
      <dsp:txXfrm>
        <a:off x="9747202" y="475559"/>
        <a:ext cx="1838910" cy="551673"/>
      </dsp:txXfrm>
    </dsp:sp>
    <dsp:sp modelId="{1D99A6BF-7669-4EEC-A220-63E06BC34534}">
      <dsp:nvSpPr>
        <dsp:cNvPr id="0" name=""/>
        <dsp:cNvSpPr/>
      </dsp:nvSpPr>
      <dsp:spPr>
        <a:xfrm>
          <a:off x="9747202" y="1027232"/>
          <a:ext cx="1838910" cy="43289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643" tIns="181643" rIns="181643" bIns="181643" numCol="1" spcCol="1270" anchor="t" anchorCtr="0">
          <a:noAutofit/>
        </a:bodyPr>
        <a:lstStyle/>
        <a:p>
          <a:pPr marL="0" lvl="0" indent="0" algn="l" defTabSz="800100">
            <a:lnSpc>
              <a:spcPct val="90000"/>
            </a:lnSpc>
            <a:spcBef>
              <a:spcPct val="0"/>
            </a:spcBef>
            <a:spcAft>
              <a:spcPct val="35000"/>
            </a:spcAft>
            <a:buNone/>
          </a:pPr>
          <a:r>
            <a:rPr lang="en-US" sz="1800" b="1" kern="1200" dirty="0"/>
            <a:t>Consider interlocutory, interim applications</a:t>
          </a:r>
        </a:p>
      </dsp:txBody>
      <dsp:txXfrm>
        <a:off x="9747202" y="1027232"/>
        <a:ext cx="1838910" cy="4328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6EA72-569B-4095-B6AE-7DBD776EC3E3}">
      <dsp:nvSpPr>
        <dsp:cNvPr id="0" name=""/>
        <dsp:cNvSpPr/>
      </dsp:nvSpPr>
      <dsp:spPr>
        <a:xfrm>
          <a:off x="0" y="254999"/>
          <a:ext cx="3162299" cy="1897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At the end of the Process of Active Judicial Case Management:</a:t>
          </a:r>
          <a:endParaRPr lang="en-US" sz="2000" b="1" kern="1200" dirty="0">
            <a:solidFill>
              <a:schemeClr val="tx1"/>
            </a:solidFill>
          </a:endParaRPr>
        </a:p>
      </dsp:txBody>
      <dsp:txXfrm>
        <a:off x="0" y="254999"/>
        <a:ext cx="3162299" cy="1897380"/>
      </dsp:txXfrm>
    </dsp:sp>
    <dsp:sp modelId="{B3F8832A-9681-4EA7-B4E4-07B9355F7FED}">
      <dsp:nvSpPr>
        <dsp:cNvPr id="0" name=""/>
        <dsp:cNvSpPr/>
      </dsp:nvSpPr>
      <dsp:spPr>
        <a:xfrm>
          <a:off x="3478530" y="254999"/>
          <a:ext cx="3162299" cy="1897380"/>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 matter should be either settled (in whole/part) or well prepared for trial</a:t>
          </a:r>
          <a:endParaRPr lang="en-US" sz="2000" b="1" kern="1200" dirty="0"/>
        </a:p>
      </dsp:txBody>
      <dsp:txXfrm>
        <a:off x="3478530" y="254999"/>
        <a:ext cx="3162299" cy="1897380"/>
      </dsp:txXfrm>
    </dsp:sp>
    <dsp:sp modelId="{3F8BC278-80CE-4BFA-876A-FFFA3D377DBB}">
      <dsp:nvSpPr>
        <dsp:cNvPr id="0" name=""/>
        <dsp:cNvSpPr/>
      </dsp:nvSpPr>
      <dsp:spPr>
        <a:xfrm>
          <a:off x="6957059" y="254999"/>
          <a:ext cx="3162299" cy="1897380"/>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Issues should be clearly identified, articulated, understood</a:t>
          </a:r>
          <a:endParaRPr lang="en-US" sz="2000" b="1" kern="1200" dirty="0"/>
        </a:p>
      </dsp:txBody>
      <dsp:txXfrm>
        <a:off x="6957059" y="254999"/>
        <a:ext cx="3162299" cy="1897380"/>
      </dsp:txXfrm>
    </dsp:sp>
    <dsp:sp modelId="{827C23AD-C31D-4CBB-A343-38F6BF91F096}">
      <dsp:nvSpPr>
        <dsp:cNvPr id="0" name=""/>
        <dsp:cNvSpPr/>
      </dsp:nvSpPr>
      <dsp:spPr>
        <a:xfrm>
          <a:off x="0" y="2468609"/>
          <a:ext cx="3162299" cy="1897380"/>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Full disclosure and inspection should have taken place</a:t>
          </a:r>
          <a:endParaRPr lang="en-US" sz="2000" b="1" kern="1200" dirty="0"/>
        </a:p>
      </dsp:txBody>
      <dsp:txXfrm>
        <a:off x="0" y="2468609"/>
        <a:ext cx="3162299" cy="1897380"/>
      </dsp:txXfrm>
    </dsp:sp>
    <dsp:sp modelId="{8E8727BC-E83A-42D7-ACA2-CB8AB4FFBBDD}">
      <dsp:nvSpPr>
        <dsp:cNvPr id="0" name=""/>
        <dsp:cNvSpPr/>
      </dsp:nvSpPr>
      <dsp:spPr>
        <a:xfrm>
          <a:off x="3478529" y="2468609"/>
          <a:ext cx="3162299" cy="1897380"/>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All relevant testimony and evidence, including documentary and expert evidence, should have been considered and dealt with</a:t>
          </a:r>
          <a:endParaRPr lang="en-US" sz="2000" b="1" kern="1200" dirty="0"/>
        </a:p>
      </dsp:txBody>
      <dsp:txXfrm>
        <a:off x="3478529" y="2468609"/>
        <a:ext cx="3162299" cy="1897380"/>
      </dsp:txXfrm>
    </dsp:sp>
    <dsp:sp modelId="{3851F8C7-ABB5-4ECF-8EA7-D1A21D021D7B}">
      <dsp:nvSpPr>
        <dsp:cNvPr id="0" name=""/>
        <dsp:cNvSpPr/>
      </dsp:nvSpPr>
      <dsp:spPr>
        <a:xfrm>
          <a:off x="6957059" y="2468609"/>
          <a:ext cx="3162299" cy="18973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All procedural, interim and interlocutory, applications should have been considered, heard, and disposed of</a:t>
          </a:r>
          <a:endParaRPr lang="en-US" sz="2000" b="1" kern="1200" dirty="0"/>
        </a:p>
      </dsp:txBody>
      <dsp:txXfrm>
        <a:off x="6957059" y="2468609"/>
        <a:ext cx="3162299" cy="1897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C1697-466E-4401-861B-1BC836A69908}">
      <dsp:nvSpPr>
        <dsp:cNvPr id="0" name=""/>
        <dsp:cNvSpPr/>
      </dsp:nvSpPr>
      <dsp:spPr>
        <a:xfrm>
          <a:off x="0" y="195894"/>
          <a:ext cx="3162299" cy="18973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At the end of the Process of Active Judicial Case Management:</a:t>
          </a:r>
          <a:endParaRPr lang="en-US" sz="2300" b="1" kern="1200" dirty="0">
            <a:solidFill>
              <a:schemeClr val="tx1"/>
            </a:solidFill>
          </a:endParaRPr>
        </a:p>
      </dsp:txBody>
      <dsp:txXfrm>
        <a:off x="0" y="195894"/>
        <a:ext cx="3162299" cy="1897380"/>
      </dsp:txXfrm>
    </dsp:sp>
    <dsp:sp modelId="{D7E17176-D36B-4F78-B843-C473CE15CFE3}">
      <dsp:nvSpPr>
        <dsp:cNvPr id="0" name=""/>
        <dsp:cNvSpPr/>
      </dsp:nvSpPr>
      <dsp:spPr>
        <a:xfrm>
          <a:off x="3478530" y="195894"/>
          <a:ext cx="3162299" cy="1897380"/>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All orders and directions for a prepared, planned and predictable trial should be made and complied with</a:t>
          </a:r>
          <a:endParaRPr lang="en-US" sz="2300" b="1" kern="1200" dirty="0"/>
        </a:p>
      </dsp:txBody>
      <dsp:txXfrm>
        <a:off x="3478530" y="195894"/>
        <a:ext cx="3162299" cy="1897380"/>
      </dsp:txXfrm>
    </dsp:sp>
    <dsp:sp modelId="{43997094-41B8-4820-A409-428C59764255}">
      <dsp:nvSpPr>
        <dsp:cNvPr id="0" name=""/>
        <dsp:cNvSpPr/>
      </dsp:nvSpPr>
      <dsp:spPr>
        <a:xfrm>
          <a:off x="6957059" y="195894"/>
          <a:ext cx="3162299" cy="189738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Costs consequences for all parties should have been explored and made known to the parties</a:t>
          </a:r>
          <a:endParaRPr lang="en-US" sz="2300" b="1" kern="1200" dirty="0"/>
        </a:p>
      </dsp:txBody>
      <dsp:txXfrm>
        <a:off x="6957059" y="195894"/>
        <a:ext cx="3162299" cy="1897380"/>
      </dsp:txXfrm>
    </dsp:sp>
    <dsp:sp modelId="{93DAD39A-5A92-4B8A-A5F2-5FD237408F46}">
      <dsp:nvSpPr>
        <dsp:cNvPr id="0" name=""/>
        <dsp:cNvSpPr/>
      </dsp:nvSpPr>
      <dsp:spPr>
        <a:xfrm>
          <a:off x="1739265" y="2409505"/>
          <a:ext cx="3162299" cy="1897380"/>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Parties should fully understand what are the issues, possible outcomes, and costs implications</a:t>
          </a:r>
          <a:endParaRPr lang="en-US" sz="2300" b="1" kern="1200" dirty="0"/>
        </a:p>
      </dsp:txBody>
      <dsp:txXfrm>
        <a:off x="1739265" y="2409505"/>
        <a:ext cx="3162299" cy="1897380"/>
      </dsp:txXfrm>
    </dsp:sp>
    <dsp:sp modelId="{6D4D8A48-99F5-4AE6-B92C-325FC7743778}">
      <dsp:nvSpPr>
        <dsp:cNvPr id="0" name=""/>
        <dsp:cNvSpPr/>
      </dsp:nvSpPr>
      <dsp:spPr>
        <a:xfrm>
          <a:off x="5217794" y="2409505"/>
          <a:ext cx="3162299" cy="189738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t>A trial date (or window) should be agreed and fixed (calendared)</a:t>
          </a:r>
          <a:endParaRPr lang="en-US" sz="2300" b="1" kern="1200" dirty="0"/>
        </a:p>
      </dsp:txBody>
      <dsp:txXfrm>
        <a:off x="5217794" y="2409505"/>
        <a:ext cx="3162299" cy="18973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08FB-2DA2-474E-AB8B-1EAA0561A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BAF7831C-C1E5-443A-99A4-3CAB68CA6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87B67110-493C-4002-95BE-AA59C9A25998}"/>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A01EA8DD-727F-4EA6-8E32-48799FB83F0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39FD7A8-FF5B-4B30-9A8D-2D9497A964D2}"/>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46980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2A2-E1C1-417A-A7A0-7D8F9247E2AF}"/>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9407DFF0-4E61-4B72-BDB2-0B3F321819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0DDCDC7-16E2-4C0F-B02C-A25258355354}"/>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4D8979D1-4A46-40E7-B372-8D084AE0FBF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2EFCF1B-A5EE-4FEE-B1C9-F09102EC8AE7}"/>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374665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EAF8D-F5DE-40E2-88DD-00EFC6944B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3BA6E9CD-32CA-47D8-9592-1BC3D7225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CD3DC85B-D53D-4F2D-944F-3A00570D87D4}"/>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ACDFAAED-5AAD-4A65-9B89-AA360AF241E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145B3B0-9D88-43AC-8686-A327E24A922E}"/>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391427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4619-EAEC-47BF-A67D-CA93F5870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291352-BF5C-4E54-9360-F8B4BC4E2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0278E-19AE-4F36-A0EE-6320AF3D07AA}"/>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AC3C92F0-2120-4D66-A0E4-4706E01D7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F2648-1734-40CF-BB26-7D1A0B45F1BF}"/>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222838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D6516-7390-4CF5-B3D2-8EF8847D8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B225F-67FD-482D-8F76-3733C9D522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75AF9-11FB-4FF2-8C23-4433C59957A4}"/>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6A9F7556-4810-4DFE-A472-8E8D45405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8D35F-6ED2-406E-BC56-7B0E72FB4F83}"/>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125076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B0BF-2FB6-4C09-B54D-7C3FACA37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762CFB-D4E2-44BA-B69B-5B28DD164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32B87E-93BC-4467-9E96-20E60AC22B91}"/>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7A86DBAF-2CD5-42C2-89DA-A833690C3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267A5-7BBA-4A7C-8284-B492D8B42EB2}"/>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304676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70D0-E60E-4C1C-8EC6-247D9FCA18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76EEBF-B1A3-4B1D-8567-86B9E0E63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BE969D-7044-41A7-B1F5-5FFE13FAD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70960-A412-4A08-9072-175917580F96}"/>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6" name="Footer Placeholder 5">
            <a:extLst>
              <a:ext uri="{FF2B5EF4-FFF2-40B4-BE49-F238E27FC236}">
                <a16:creationId xmlns:a16="http://schemas.microsoft.com/office/drawing/2014/main" id="{B806A605-1C25-4829-B6C8-F2A8CEDD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C18CF-4944-410B-BEFB-0BD550EFF376}"/>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305159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9904-130A-4C2D-BB26-BD42FCB8CC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F364EA-EF9F-422D-8704-2293708A5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FD30F-0605-4AC1-BC8C-608D5D196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9425DA-752C-4EF8-8098-BF8B255BF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82975D-F6D4-4C55-94E1-3FF8AE115D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D908D3-693E-47CA-A515-498734AE7FC7}"/>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8" name="Footer Placeholder 7">
            <a:extLst>
              <a:ext uri="{FF2B5EF4-FFF2-40B4-BE49-F238E27FC236}">
                <a16:creationId xmlns:a16="http://schemas.microsoft.com/office/drawing/2014/main" id="{674F07DA-230B-4232-89B7-0E140CAB6F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6EC65-7E8B-4BA7-92BD-B1FC5CE53E36}"/>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177559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5CA2-0FF0-429C-AE33-4D3B7E0E2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969E-6CD8-4BBB-B65A-102D42CCFCD3}"/>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4" name="Footer Placeholder 3">
            <a:extLst>
              <a:ext uri="{FF2B5EF4-FFF2-40B4-BE49-F238E27FC236}">
                <a16:creationId xmlns:a16="http://schemas.microsoft.com/office/drawing/2014/main" id="{58247D15-7975-49C4-BD29-B8AC19311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B9108-0ED7-4432-82A2-AA366D009A94}"/>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2600631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A9613F-F436-4210-8E33-040A06DFD4B7}"/>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3" name="Footer Placeholder 2">
            <a:extLst>
              <a:ext uri="{FF2B5EF4-FFF2-40B4-BE49-F238E27FC236}">
                <a16:creationId xmlns:a16="http://schemas.microsoft.com/office/drawing/2014/main" id="{E9F9C054-AE67-4E52-9201-903CC18FE0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A5EF9-2E17-45A4-9C9E-E7E6E5A0C828}"/>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101773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A0F9-7DF0-4ED9-A37E-B2826B112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FF0CF-B858-4615-8749-B3DFBC050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4BE2CE-0A2B-488F-9978-C5A9F9581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E6D6D-C78D-4870-ACCF-5FBEE50E7739}"/>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6" name="Footer Placeholder 5">
            <a:extLst>
              <a:ext uri="{FF2B5EF4-FFF2-40B4-BE49-F238E27FC236}">
                <a16:creationId xmlns:a16="http://schemas.microsoft.com/office/drawing/2014/main" id="{DA3BF18C-5F15-4F51-B3CA-A2674263C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71CFD-50CB-4909-822E-4B049B68ED43}"/>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19777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BAE0-E01B-498A-8240-E5F55AFEFC86}"/>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DA16C9E3-7A70-4E06-8DAF-35058193F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5D33369-5BA2-4996-A0CD-EF4292743B95}"/>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12DFFAE9-72CA-4A3B-B748-356851970DF2}"/>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C3598F9-93CA-436B-91B0-207B29A4D6AF}"/>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64182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2D41-1FD3-449A-996E-6754D05C2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313B1-2BFF-4EAC-83C7-B56898954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EB8E7-E034-417A-A516-F91D498C8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ECC79-F9EA-4773-A7C0-E3151AEA3452}"/>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6" name="Footer Placeholder 5">
            <a:extLst>
              <a:ext uri="{FF2B5EF4-FFF2-40B4-BE49-F238E27FC236}">
                <a16:creationId xmlns:a16="http://schemas.microsoft.com/office/drawing/2014/main" id="{B58D35F6-1DB8-49A4-A57B-541D43403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CD107-C767-4BF0-B22A-8B07A8CAAF3E}"/>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1653454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7E21-F591-4496-B9BE-49325C9F9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AB178-E17C-4B5B-92FD-3C67B24BD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C6979-E2E5-4B65-9D2B-788FC7DD45D5}"/>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B4891AF7-87E6-4399-9A72-4B144DD2B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233B-F315-4CD4-B37B-C74DB5A1E42E}"/>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2576667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A430E-D523-4D89-BC8E-A2AA226452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A2D3A-8E74-418D-94EA-C21D3DBB43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E16E3-128E-450C-8747-C519ECC64BB6}"/>
              </a:ext>
            </a:extLst>
          </p:cNvPr>
          <p:cNvSpPr>
            <a:spLocks noGrp="1"/>
          </p:cNvSpPr>
          <p:nvPr>
            <p:ph type="dt" sz="half" idx="10"/>
          </p:nvPr>
        </p:nvSpPr>
        <p:spPr/>
        <p:txBody>
          <a:body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18259796-5596-4F08-AC93-0463B78D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DF456-AF49-42A4-9208-11801E6B6F94}"/>
              </a:ext>
            </a:extLst>
          </p:cNvPr>
          <p:cNvSpPr>
            <a:spLocks noGrp="1"/>
          </p:cNvSpPr>
          <p:nvPr>
            <p:ph type="sldNum" sz="quarter" idx="12"/>
          </p:nvPr>
        </p:nvSpPr>
        <p:spPr/>
        <p:txBody>
          <a:bodyPr/>
          <a:lstStyle/>
          <a:p>
            <a:fld id="{8EF329C7-7779-4BAB-94CF-9CDF86C0368B}" type="slidenum">
              <a:rPr lang="en-US" smtClean="0"/>
              <a:t>‹#›</a:t>
            </a:fld>
            <a:endParaRPr lang="en-US"/>
          </a:p>
        </p:txBody>
      </p:sp>
    </p:spTree>
    <p:extLst>
      <p:ext uri="{BB962C8B-B14F-4D97-AF65-F5344CB8AC3E}">
        <p14:creationId xmlns:p14="http://schemas.microsoft.com/office/powerpoint/2010/main" val="42955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8AFC-2372-4821-B7C5-6ECA80443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30DA22AF-8F33-403A-BBD9-21F907AEF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710EF-A3CB-4C80-9B90-F975DD4E8A06}"/>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F3F73FBB-8FA5-4698-9ACA-C1FCBBB39974}"/>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C353AAD-66A7-49DE-A42F-9C48C01B0020}"/>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161195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D8BD-53A9-4FB5-B6B8-B1D0BF82F90F}"/>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DBB467EF-91CC-4834-A13C-E4D5B5373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BA824A9C-5AE6-4CD6-BEAF-268B7C412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EF94CA1B-6A25-47C8-A459-3F9107849255}"/>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6" name="Footer Placeholder 5">
            <a:extLst>
              <a:ext uri="{FF2B5EF4-FFF2-40B4-BE49-F238E27FC236}">
                <a16:creationId xmlns:a16="http://schemas.microsoft.com/office/drawing/2014/main" id="{6039B412-2214-4CB0-A15A-10073B2D22ED}"/>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9DE830B-E889-4BE5-9571-1ABB2B68C4B9}"/>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89549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7ADB-284F-4073-A860-725BEFF13C51}"/>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4575EAC2-6D7D-4171-9AD8-7D4B7D04B1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B4400-C909-4231-B5F6-F5F1B0E841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6CC6E6B5-55B7-4208-A07B-809AEB06E9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6555E-D56B-46A7-8D0F-90486BD86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6F54236D-D893-4B65-8F57-D781603F4BBD}"/>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8" name="Footer Placeholder 7">
            <a:extLst>
              <a:ext uri="{FF2B5EF4-FFF2-40B4-BE49-F238E27FC236}">
                <a16:creationId xmlns:a16="http://schemas.microsoft.com/office/drawing/2014/main" id="{5D3F78FE-2760-4EE2-BC5B-B2DF9718406F}"/>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630A61F0-4AC8-4479-B37F-F57FCB513A0D}"/>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422156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6B35-468D-4441-A87A-7F2AFD4B0C1C}"/>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03775F8A-D685-4183-BFE5-98D61C9F4DF9}"/>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4" name="Footer Placeholder 3">
            <a:extLst>
              <a:ext uri="{FF2B5EF4-FFF2-40B4-BE49-F238E27FC236}">
                <a16:creationId xmlns:a16="http://schemas.microsoft.com/office/drawing/2014/main" id="{8AECA064-0B2B-4D72-8D1F-E95609FABC4E}"/>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E1C6CDB0-5415-4878-B578-A2BAB9588543}"/>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219917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2444BD-FC51-412E-9E67-A1082EEC22EC}"/>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3" name="Footer Placeholder 2">
            <a:extLst>
              <a:ext uri="{FF2B5EF4-FFF2-40B4-BE49-F238E27FC236}">
                <a16:creationId xmlns:a16="http://schemas.microsoft.com/office/drawing/2014/main" id="{6A3D23A0-5580-46F1-BE90-4C09A75DD6CE}"/>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B09932D3-3510-4210-A331-92F52EF77B0B}"/>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343513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B95C9-E40D-4899-8F00-5ED31A527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AB5E4DEC-7B2D-46FB-834F-5EFF32278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58A10393-EA80-49F9-853F-4B4655E50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D0987-6C23-4438-886A-2777A0FAE74D}"/>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6" name="Footer Placeholder 5">
            <a:extLst>
              <a:ext uri="{FF2B5EF4-FFF2-40B4-BE49-F238E27FC236}">
                <a16:creationId xmlns:a16="http://schemas.microsoft.com/office/drawing/2014/main" id="{D313A5E6-2547-445F-BB85-DAFDDF105357}"/>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1A05DCC2-2AFC-40C7-A72B-62F6A8EB05D8}"/>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133770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CB1D7-12FF-4F57-8D68-3706ADDF7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2B2CD2A-1C43-4BEB-81ED-EABCFC372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08FE977-8AFD-4341-AC19-DFD25A8A4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25D1A5-CB86-4B0C-B9E6-589166E7EB35}"/>
              </a:ext>
            </a:extLst>
          </p:cNvPr>
          <p:cNvSpPr>
            <a:spLocks noGrp="1"/>
          </p:cNvSpPr>
          <p:nvPr>
            <p:ph type="dt" sz="half" idx="10"/>
          </p:nvPr>
        </p:nvSpPr>
        <p:spPr/>
        <p:txBody>
          <a:bodyPr/>
          <a:lstStyle/>
          <a:p>
            <a:fld id="{A43ED4A6-E7F2-4B12-BC42-A921F4BCCC60}" type="datetimeFigureOut">
              <a:rPr lang="LID4096" smtClean="0"/>
              <a:t>03/29/2022</a:t>
            </a:fld>
            <a:endParaRPr lang="LID4096"/>
          </a:p>
        </p:txBody>
      </p:sp>
      <p:sp>
        <p:nvSpPr>
          <p:cNvPr id="6" name="Footer Placeholder 5">
            <a:extLst>
              <a:ext uri="{FF2B5EF4-FFF2-40B4-BE49-F238E27FC236}">
                <a16:creationId xmlns:a16="http://schemas.microsoft.com/office/drawing/2014/main" id="{82A997BE-BFDA-4285-A442-C85FD4088D34}"/>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A866ED9-1DCE-4C47-88D6-AF5D2B3C4084}"/>
              </a:ext>
            </a:extLst>
          </p:cNvPr>
          <p:cNvSpPr>
            <a:spLocks noGrp="1"/>
          </p:cNvSpPr>
          <p:nvPr>
            <p:ph type="sldNum" sz="quarter" idx="12"/>
          </p:nvPr>
        </p:nvSpPr>
        <p:spPr/>
        <p:txBody>
          <a:bodyPr/>
          <a:lstStyle/>
          <a:p>
            <a:fld id="{5ABBE42A-0666-48B2-B9F8-E7578B1751EA}" type="slidenum">
              <a:rPr lang="LID4096" smtClean="0"/>
              <a:t>‹#›</a:t>
            </a:fld>
            <a:endParaRPr lang="LID4096"/>
          </a:p>
        </p:txBody>
      </p:sp>
    </p:spTree>
    <p:extLst>
      <p:ext uri="{BB962C8B-B14F-4D97-AF65-F5344CB8AC3E}">
        <p14:creationId xmlns:p14="http://schemas.microsoft.com/office/powerpoint/2010/main" val="993503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8FFEE-E1F7-4F27-89F9-85947B510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E4D694D-AC20-44C5-81FA-2839134DD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B4C4A44A-668A-44EC-A124-B3E94B6A6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ED4A6-E7F2-4B12-BC42-A921F4BCCC60}" type="datetimeFigureOut">
              <a:rPr lang="LID4096" smtClean="0"/>
              <a:t>03/29/2022</a:t>
            </a:fld>
            <a:endParaRPr lang="LID4096"/>
          </a:p>
        </p:txBody>
      </p:sp>
      <p:sp>
        <p:nvSpPr>
          <p:cNvPr id="5" name="Footer Placeholder 4">
            <a:extLst>
              <a:ext uri="{FF2B5EF4-FFF2-40B4-BE49-F238E27FC236}">
                <a16:creationId xmlns:a16="http://schemas.microsoft.com/office/drawing/2014/main" id="{4A7CC573-D1BA-4DCA-BA97-960347E7D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13321467-6A60-4C1E-90C8-562A30171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E42A-0666-48B2-B9F8-E7578B1751EA}" type="slidenum">
              <a:rPr lang="LID4096" smtClean="0"/>
              <a:t>‹#›</a:t>
            </a:fld>
            <a:endParaRPr lang="LID4096"/>
          </a:p>
        </p:txBody>
      </p:sp>
    </p:spTree>
    <p:extLst>
      <p:ext uri="{BB962C8B-B14F-4D97-AF65-F5344CB8AC3E}">
        <p14:creationId xmlns:p14="http://schemas.microsoft.com/office/powerpoint/2010/main" val="3264506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878D9-41A7-4312-A062-C90F0C2FA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B4165E-5AE7-4D51-8F98-62757CC2C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6E504-70FD-452C-8828-3BC4BE8AC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9B23C-7B82-4B96-96DE-19ABE7730749}" type="datetimeFigureOut">
              <a:rPr lang="en-US" smtClean="0"/>
              <a:t>3/29/2022</a:t>
            </a:fld>
            <a:endParaRPr lang="en-US"/>
          </a:p>
        </p:txBody>
      </p:sp>
      <p:sp>
        <p:nvSpPr>
          <p:cNvPr id="5" name="Footer Placeholder 4">
            <a:extLst>
              <a:ext uri="{FF2B5EF4-FFF2-40B4-BE49-F238E27FC236}">
                <a16:creationId xmlns:a16="http://schemas.microsoft.com/office/drawing/2014/main" id="{55931254-1C50-47FE-BBE4-26970929E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84615-5A0C-4099-A5C6-83D60CF53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29C7-7779-4BAB-94CF-9CDF86C0368B}" type="slidenum">
              <a:rPr lang="en-US" smtClean="0"/>
              <a:t>‹#›</a:t>
            </a:fld>
            <a:endParaRPr lang="en-US"/>
          </a:p>
        </p:txBody>
      </p:sp>
    </p:spTree>
    <p:extLst>
      <p:ext uri="{BB962C8B-B14F-4D97-AF65-F5344CB8AC3E}">
        <p14:creationId xmlns:p14="http://schemas.microsoft.com/office/powerpoint/2010/main" val="462304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file:///C:\Users\laupen\OneDrive%20-%20Caribbean%20Court%20of%20Justice\Desktop\CCJ%20Work\Bahamas%20CPR%20training\Session%204\form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eesvg.org/justice-emblem-chromatic"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hakanozan.net/46812742-management-performance-concept-on-the-mechanism-of-metal-gears/"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nd/3.0/"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leadershipfreak.blog/2012/09/30/the-8-strengths-of-humility/"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hyperlink" Target="http://plashingvole.blogspot.com/2012_06_01_archive.html" TargetMode="External"/><Relationship Id="rId5" Type="http://schemas.openxmlformats.org/officeDocument/2006/relationships/image" Target="../media/image8.jp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6ACC55-FECC-484F-9854-D9A802DCE51B}"/>
              </a:ext>
            </a:extLst>
          </p:cNvPr>
          <p:cNvSpPr txBox="1"/>
          <p:nvPr/>
        </p:nvSpPr>
        <p:spPr>
          <a:xfrm>
            <a:off x="589560" y="104345"/>
            <a:ext cx="5279408" cy="1936545"/>
          </a:xfrm>
          <a:prstGeom prst="rect">
            <a:avLst/>
          </a:prstGeom>
        </p:spPr>
        <p:txBody>
          <a:bodyPr vert="horz" lIns="91440" tIns="45720" rIns="91440" bIns="45720" rtlCol="0" anchor="ctr">
            <a:normAutofit fontScale="77500" lnSpcReduction="20000"/>
          </a:bodyPr>
          <a:lstStyle/>
          <a:p>
            <a:pPr marL="0" marR="0" lvl="0" indent="0" fontAlgn="auto">
              <a:lnSpc>
                <a:spcPct val="90000"/>
              </a:lnSpc>
              <a:spcBef>
                <a:spcPct val="0"/>
              </a:spcBef>
              <a:spcAft>
                <a:spcPts val="600"/>
              </a:spcAft>
              <a:buClrTx/>
              <a:buSzTx/>
              <a:tabLst/>
              <a:defRPr/>
            </a:pPr>
            <a:endParaRPr kumimoji="0" lang="en-US" sz="1300" b="1" i="0" u="none" strike="noStrike" cap="none" spc="600" normalizeH="0" baseline="0" noProof="0" dirty="0">
              <a:ln>
                <a:noFill/>
              </a:ln>
              <a:effectLst>
                <a:outerShdw blurRad="38100" dist="38100" dir="2700000" algn="tl">
                  <a:srgbClr val="000000">
                    <a:alpha val="43137"/>
                  </a:srgbClr>
                </a:outerShdw>
              </a:effectLst>
              <a:uLnTx/>
              <a:uFillTx/>
              <a:latin typeface="+mj-lt"/>
              <a:ea typeface="+mj-ea"/>
              <a:cs typeface="+mj-cs"/>
            </a:endParaRPr>
          </a:p>
          <a:p>
            <a:pPr marL="0" marR="0" lvl="0" indent="0" fontAlgn="auto">
              <a:lnSpc>
                <a:spcPct val="90000"/>
              </a:lnSpc>
              <a:spcBef>
                <a:spcPct val="0"/>
              </a:spcBef>
              <a:spcAft>
                <a:spcPts val="600"/>
              </a:spcAft>
              <a:buClrTx/>
              <a:buSzTx/>
              <a:tabLst/>
              <a:defRPr/>
            </a:pPr>
            <a:endParaRPr kumimoji="0" lang="en-US" sz="1300" b="1" i="0" u="none" strike="noStrike" cap="none" spc="600" normalizeH="0" baseline="0" noProof="0" dirty="0">
              <a:ln>
                <a:noFill/>
              </a:ln>
              <a:effectLst>
                <a:outerShdw blurRad="38100" dist="38100" dir="2700000" algn="tl">
                  <a:srgbClr val="000000">
                    <a:alpha val="43137"/>
                  </a:srgbClr>
                </a:outerShdw>
              </a:effectLst>
              <a:uLnTx/>
              <a:uFillTx/>
              <a:latin typeface="+mj-lt"/>
              <a:ea typeface="+mj-ea"/>
              <a:cs typeface="+mj-cs"/>
            </a:endParaRPr>
          </a:p>
          <a:p>
            <a:pPr marL="0" marR="0" lvl="0" indent="0" fontAlgn="auto">
              <a:lnSpc>
                <a:spcPct val="90000"/>
              </a:lnSpc>
              <a:spcBef>
                <a:spcPct val="0"/>
              </a:spcBef>
              <a:spcAft>
                <a:spcPts val="600"/>
              </a:spcAft>
              <a:buClrTx/>
              <a:buSzTx/>
              <a:tabLst/>
              <a:defRPr/>
            </a:pPr>
            <a:r>
              <a:rPr kumimoji="0" lang="en-US" sz="5100" b="1" i="0" u="none" strike="noStrike" cap="none" spc="600" normalizeH="0" baseline="0" noProof="0" dirty="0">
                <a:ln>
                  <a:noFill/>
                </a:ln>
                <a:solidFill>
                  <a:srgbClr val="A11D11"/>
                </a:solidFill>
                <a:effectLst>
                  <a:outerShdw blurRad="38100" dist="38100" dir="2700000" algn="tl">
                    <a:srgbClr val="000000">
                      <a:alpha val="43137"/>
                    </a:srgbClr>
                  </a:outerShdw>
                </a:effectLst>
                <a:uLnTx/>
                <a:uFillTx/>
                <a:ea typeface="+mj-ea"/>
                <a:cs typeface="+mj-cs"/>
              </a:rPr>
              <a:t>Case and </a:t>
            </a:r>
          </a:p>
          <a:p>
            <a:pPr marL="0" marR="0" lvl="0" indent="0" fontAlgn="auto">
              <a:lnSpc>
                <a:spcPct val="90000"/>
              </a:lnSpc>
              <a:spcBef>
                <a:spcPct val="0"/>
              </a:spcBef>
              <a:spcAft>
                <a:spcPts val="600"/>
              </a:spcAft>
              <a:buClrTx/>
              <a:buSzTx/>
              <a:tabLst/>
              <a:defRPr/>
            </a:pPr>
            <a:r>
              <a:rPr kumimoji="0" lang="en-US" sz="5100" b="1" i="0" u="none" strike="noStrike" cap="none" spc="600" normalizeH="0" baseline="0" noProof="0" dirty="0">
                <a:ln>
                  <a:noFill/>
                </a:ln>
                <a:solidFill>
                  <a:srgbClr val="A11D11"/>
                </a:solidFill>
                <a:effectLst>
                  <a:outerShdw blurRad="38100" dist="38100" dir="2700000" algn="tl">
                    <a:srgbClr val="000000">
                      <a:alpha val="43137"/>
                    </a:srgbClr>
                  </a:outerShdw>
                </a:effectLst>
                <a:uLnTx/>
                <a:uFillTx/>
                <a:ea typeface="+mj-ea"/>
                <a:cs typeface="+mj-cs"/>
              </a:rPr>
              <a:t>Case Flow Management</a:t>
            </a:r>
          </a:p>
          <a:p>
            <a:pPr marL="0" marR="0" lvl="0" indent="0" fontAlgn="auto">
              <a:lnSpc>
                <a:spcPct val="90000"/>
              </a:lnSpc>
              <a:spcBef>
                <a:spcPct val="0"/>
              </a:spcBef>
              <a:spcAft>
                <a:spcPts val="600"/>
              </a:spcAft>
              <a:buClrTx/>
              <a:buSzTx/>
              <a:tabLst/>
              <a:defRPr/>
            </a:pPr>
            <a:endParaRPr kumimoji="0" lang="en-US" sz="1300" b="1" i="0" u="none" strike="noStrike" cap="none" spc="60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grpSp>
        <p:nvGrpSpPr>
          <p:cNvPr id="30" name="Group 2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2C1FF3-8905-4622-98AE-592566A9FCFD}"/>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sz="2400" b="1" i="0" u="none" strike="noStrike" cap="none" spc="0" normalizeH="0" baseline="0" noProof="0" dirty="0">
                <a:ln>
                  <a:noFill/>
                </a:ln>
                <a:solidFill>
                  <a:srgbClr val="00326F"/>
                </a:solidFill>
                <a:effectLst>
                  <a:outerShdw blurRad="38100" dist="38100" dir="2700000" algn="tl">
                    <a:srgbClr val="000000">
                      <a:alpha val="43137"/>
                    </a:srgbClr>
                  </a:outerShdw>
                </a:effectLst>
                <a:uLnTx/>
                <a:uFillTx/>
              </a:rPr>
              <a:t>Session Four: 30 March 2022</a:t>
            </a:r>
          </a:p>
          <a:p>
            <a:pPr marR="0" lvl="0" fontAlgn="auto">
              <a:lnSpc>
                <a:spcPct val="90000"/>
              </a:lnSpc>
              <a:spcBef>
                <a:spcPts val="0"/>
              </a:spcBef>
              <a:spcAft>
                <a:spcPts val="600"/>
              </a:spcAft>
              <a:buClrTx/>
              <a:buSzTx/>
              <a:tabLst/>
              <a:defRPr/>
            </a:pPr>
            <a:endParaRPr lang="en-US" sz="2400" b="1" dirty="0">
              <a:solidFill>
                <a:srgbClr val="00326F"/>
              </a:solidFill>
              <a:effectLst>
                <a:outerShdw blurRad="38100" dist="38100" dir="2700000" algn="tl">
                  <a:srgbClr val="000000">
                    <a:alpha val="43137"/>
                  </a:srgbClr>
                </a:outerShdw>
              </a:effectLst>
            </a:endParaRPr>
          </a:p>
          <a:p>
            <a:pPr marR="0" lvl="0" fontAlgn="auto">
              <a:lnSpc>
                <a:spcPct val="90000"/>
              </a:lnSpc>
              <a:spcBef>
                <a:spcPts val="0"/>
              </a:spcBef>
              <a:spcAft>
                <a:spcPts val="600"/>
              </a:spcAft>
              <a:buClrTx/>
              <a:buSzTx/>
              <a:tabLst/>
              <a:defRPr/>
            </a:pPr>
            <a:endParaRPr kumimoji="0" lang="en-US" sz="2400" b="1" i="0" u="none" strike="noStrike" cap="none" spc="0" normalizeH="0" baseline="0" noProof="0" dirty="0">
              <a:ln>
                <a:noFill/>
              </a:ln>
              <a:solidFill>
                <a:srgbClr val="00326F"/>
              </a:solidFill>
              <a:effectLst>
                <a:outerShdw blurRad="38100" dist="38100" dir="2700000" algn="tl">
                  <a:srgbClr val="000000">
                    <a:alpha val="43137"/>
                  </a:srgbClr>
                </a:outerShdw>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cap="none" spc="0" normalizeH="0" baseline="0" noProof="0" dirty="0">
              <a:ln>
                <a:noFill/>
              </a:ln>
              <a:effectLst>
                <a:outerShdw blurRad="38100" dist="38100" dir="2700000" algn="tl">
                  <a:srgbClr val="000000">
                    <a:alpha val="43137"/>
                  </a:srgbClr>
                </a:outerShdw>
              </a:effectLst>
              <a:uLnTx/>
              <a:uFillTx/>
            </a:endParaRPr>
          </a:p>
          <a:p>
            <a:pPr marR="0" lvl="0" fontAlgn="auto">
              <a:lnSpc>
                <a:spcPct val="90000"/>
              </a:lnSpc>
              <a:spcBef>
                <a:spcPts val="0"/>
              </a:spcBef>
              <a:spcAft>
                <a:spcPts val="600"/>
              </a:spcAft>
              <a:buClrTx/>
              <a:buSzTx/>
              <a:tabLst/>
              <a:defRPr/>
            </a:pPr>
            <a:r>
              <a:rPr kumimoji="0" lang="en-US" sz="1600" b="1" i="0" u="none" strike="noStrike" cap="none" spc="0" normalizeH="0" baseline="0" noProof="0" dirty="0">
                <a:ln>
                  <a:noFill/>
                </a:ln>
                <a:effectLst>
                  <a:outerShdw blurRad="38100" dist="38100" dir="2700000" algn="tl">
                    <a:srgbClr val="000000">
                      <a:alpha val="43137"/>
                    </a:srgbClr>
                  </a:outerShdw>
                </a:effectLst>
                <a:uLnTx/>
                <a:uFillTx/>
              </a:rPr>
              <a:t>Sir Dennis Byron, Consultant, Past CCJ President</a:t>
            </a:r>
          </a:p>
          <a:p>
            <a:pPr marR="0" lvl="0" fontAlgn="auto">
              <a:lnSpc>
                <a:spcPct val="90000"/>
              </a:lnSpc>
              <a:spcBef>
                <a:spcPts val="0"/>
              </a:spcBef>
              <a:spcAft>
                <a:spcPts val="600"/>
              </a:spcAft>
              <a:buClrTx/>
              <a:buSzTx/>
              <a:tabLst/>
              <a:defRPr/>
            </a:pPr>
            <a:r>
              <a:rPr kumimoji="0" lang="en-US" sz="1600" b="1" i="0" u="none" strike="noStrike" cap="none" spc="0" normalizeH="0" baseline="0" noProof="0" dirty="0">
                <a:ln>
                  <a:noFill/>
                </a:ln>
                <a:effectLst>
                  <a:outerShdw blurRad="38100" dist="38100" dir="2700000" algn="tl">
                    <a:srgbClr val="000000">
                      <a:alpha val="43137"/>
                    </a:srgbClr>
                  </a:outerShdw>
                </a:effectLst>
                <a:uLnTx/>
                <a:uFillTx/>
              </a:rPr>
              <a:t>The Hon. Adrian Saunders, President of the CCJ</a:t>
            </a:r>
          </a:p>
          <a:p>
            <a:pPr marR="0" lvl="0" fontAlgn="auto">
              <a:lnSpc>
                <a:spcPct val="90000"/>
              </a:lnSpc>
              <a:spcBef>
                <a:spcPts val="0"/>
              </a:spcBef>
              <a:spcAft>
                <a:spcPts val="600"/>
              </a:spcAft>
              <a:buClrTx/>
              <a:buSzTx/>
              <a:tabLst/>
              <a:defRPr/>
            </a:pPr>
            <a:r>
              <a:rPr kumimoji="0" lang="en-US" sz="1600" b="1" i="0" u="none" strike="noStrike" cap="none" spc="0" normalizeH="0" baseline="0" noProof="0" dirty="0">
                <a:ln>
                  <a:noFill/>
                </a:ln>
                <a:effectLst>
                  <a:outerShdw blurRad="38100" dist="38100" dir="2700000" algn="tl">
                    <a:srgbClr val="000000">
                      <a:alpha val="43137"/>
                    </a:srgbClr>
                  </a:outerShdw>
                </a:effectLst>
                <a:uLnTx/>
                <a:uFillTx/>
              </a:rPr>
              <a:t>The Hon. Peter Jamadar, Judge of the CCJ, Chair of CAJO</a:t>
            </a:r>
          </a:p>
        </p:txBody>
      </p:sp>
      <p:sp>
        <p:nvSpPr>
          <p:cNvPr id="36" name="Rectangle 3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with low confidence">
            <a:extLst>
              <a:ext uri="{FF2B5EF4-FFF2-40B4-BE49-F238E27FC236}">
                <a16:creationId xmlns:a16="http://schemas.microsoft.com/office/drawing/2014/main" id="{0DD80CA5-3889-4261-A4BB-5A90C9BA4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423" y="1033241"/>
            <a:ext cx="4397433" cy="1616057"/>
          </a:xfrm>
          <a:prstGeom prst="rect">
            <a:avLst/>
          </a:prstGeom>
        </p:spPr>
      </p:pic>
      <p:sp>
        <p:nvSpPr>
          <p:cNvPr id="40" name="Rectangle 3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E4F762-5DB3-44CB-9515-7B4C1F13343C}"/>
              </a:ext>
            </a:extLst>
          </p:cNvPr>
          <p:cNvPicPr>
            <a:picLocks noChangeAspect="1"/>
          </p:cNvPicPr>
          <p:nvPr/>
        </p:nvPicPr>
        <p:blipFill rotWithShape="1">
          <a:blip r:embed="rId3"/>
          <a:srcRect t="32061" r="1" b="1"/>
          <a:stretch/>
        </p:blipFill>
        <p:spPr>
          <a:xfrm>
            <a:off x="7083423" y="3955432"/>
            <a:ext cx="4395569" cy="2023679"/>
          </a:xfrm>
          <a:prstGeom prst="rect">
            <a:avLst/>
          </a:prstGeom>
        </p:spPr>
      </p:pic>
    </p:spTree>
    <p:extLst>
      <p:ext uri="{BB962C8B-B14F-4D97-AF65-F5344CB8AC3E}">
        <p14:creationId xmlns:p14="http://schemas.microsoft.com/office/powerpoint/2010/main" val="33097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6664-EA15-4060-9845-7AAE0451E570}"/>
              </a:ext>
            </a:extLst>
          </p:cNvPr>
          <p:cNvSpPr>
            <a:spLocks noGrp="1"/>
          </p:cNvSpPr>
          <p:nvPr>
            <p:ph type="title"/>
          </p:nvPr>
        </p:nvSpPr>
        <p:spPr>
          <a:xfrm>
            <a:off x="572493" y="238539"/>
            <a:ext cx="11018520" cy="1434415"/>
          </a:xfrm>
        </p:spPr>
        <p:txBody>
          <a:bodyPr anchor="b">
            <a:normAutofit/>
          </a:bodyPr>
          <a:lstStyle/>
          <a:p>
            <a:r>
              <a:rPr lang="en-US" sz="5400" b="1" dirty="0">
                <a:solidFill>
                  <a:srgbClr val="203D83"/>
                </a:solidFill>
                <a:latin typeface="+mn-lt"/>
              </a:rPr>
              <a:t>Part 26.1(2) Powers of Management</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278C3D-133C-4C55-B740-7A43C111A049}"/>
              </a:ext>
            </a:extLst>
          </p:cNvPr>
          <p:cNvSpPr>
            <a:spLocks noGrp="1"/>
          </p:cNvSpPr>
          <p:nvPr>
            <p:ph idx="1"/>
          </p:nvPr>
        </p:nvSpPr>
        <p:spPr>
          <a:xfrm>
            <a:off x="572493" y="1911493"/>
            <a:ext cx="6713552" cy="4707967"/>
          </a:xfrm>
        </p:spPr>
        <p:txBody>
          <a:bodyPr anchor="t">
            <a:normAutofit/>
          </a:bodyPr>
          <a:lstStyle/>
          <a:p>
            <a:pPr>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Adjourn</a:t>
            </a:r>
          </a:p>
          <a:p>
            <a:pPr>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extend or shorten time for compliance</a:t>
            </a:r>
          </a:p>
          <a:p>
            <a:pPr>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stay whole or part of proceedings </a:t>
            </a:r>
          </a:p>
          <a:p>
            <a:pPr>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transfer to another court in Bahamas</a:t>
            </a:r>
          </a:p>
          <a:p>
            <a:pPr marL="0" marR="0" lvl="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Decide order in which matters are to be tried</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Direct separate trial of any issue </a:t>
            </a:r>
          </a:p>
          <a:p>
            <a:pPr marR="0" lvl="0">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direct that hearing of part of proceedings be dealt with as separate proceedings</a:t>
            </a:r>
          </a:p>
          <a:p>
            <a:pPr marL="0" marR="0" lvl="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T</a:t>
            </a:r>
            <a:r>
              <a:rPr lang="en-US" sz="2200" dirty="0">
                <a:effectLst/>
                <a:latin typeface="Calibri" panose="020F0502020204030204" pitchFamily="34" charset="0"/>
                <a:ea typeface="Calibri" panose="020F0502020204030204" pitchFamily="34" charset="0"/>
                <a:cs typeface="Times New Roman" panose="02020603050405020304" pitchFamily="18" charset="0"/>
              </a:rPr>
              <a:t>ry two or more claims at same time </a:t>
            </a:r>
          </a:p>
          <a:p>
            <a:pPr marR="0" lvl="0">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D</a:t>
            </a:r>
            <a:r>
              <a:rPr lang="en-US" sz="2200" dirty="0">
                <a:effectLst/>
                <a:latin typeface="Calibri" panose="020F0502020204030204" pitchFamily="34" charset="0"/>
                <a:ea typeface="Calibri" panose="020F0502020204030204" pitchFamily="34" charset="0"/>
                <a:cs typeface="Times New Roman" panose="02020603050405020304" pitchFamily="18" charset="0"/>
              </a:rPr>
              <a:t>ismiss or give judgment after trial on preliminary issue </a:t>
            </a:r>
          </a:p>
          <a:p>
            <a:pPr marR="0" lvl="0">
              <a:spcBef>
                <a:spcPts val="0"/>
              </a:spcBef>
              <a:spcAft>
                <a:spcPts val="0"/>
              </a:spcAft>
            </a:pPr>
            <a:r>
              <a:rPr lang="en-US" sz="2200" dirty="0">
                <a:latin typeface="Calibri" panose="020F0502020204030204" pitchFamily="34" charset="0"/>
                <a:ea typeface="Calibri" panose="020F0502020204030204" pitchFamily="34" charset="0"/>
                <a:cs typeface="Times New Roman" panose="02020603050405020304" pitchFamily="18" charset="0"/>
              </a:rPr>
              <a:t>E</a:t>
            </a:r>
            <a:r>
              <a:rPr lang="en-US" sz="2200" dirty="0">
                <a:effectLst/>
                <a:latin typeface="Calibri" panose="020F0502020204030204" pitchFamily="34" charset="0"/>
                <a:ea typeface="Calibri" panose="020F0502020204030204" pitchFamily="34" charset="0"/>
                <a:cs typeface="Times New Roman" panose="02020603050405020304" pitchFamily="18" charset="0"/>
              </a:rPr>
              <a:t>xclude issue if not required to do substantial justice  </a:t>
            </a:r>
          </a:p>
          <a:p>
            <a:pPr marL="0" marR="0" lvl="0" indent="0">
              <a:spcBef>
                <a:spcPts val="0"/>
              </a:spcBef>
              <a:spcAft>
                <a:spcPts val="0"/>
              </a:spcAft>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pic>
        <p:nvPicPr>
          <p:cNvPr id="5" name="Picture 4">
            <a:extLst>
              <a:ext uri="{FF2B5EF4-FFF2-40B4-BE49-F238E27FC236}">
                <a16:creationId xmlns:a16="http://schemas.microsoft.com/office/drawing/2014/main" id="{825DBB3F-A587-405F-983C-41493DFC5A65}"/>
              </a:ext>
            </a:extLst>
          </p:cNvPr>
          <p:cNvPicPr>
            <a:picLocks noChangeAspect="1"/>
          </p:cNvPicPr>
          <p:nvPr/>
        </p:nvPicPr>
        <p:blipFill rotWithShape="1">
          <a:blip r:embed="rId2"/>
          <a:srcRect l="20381" r="15598" b="-1"/>
          <a:stretch/>
        </p:blipFill>
        <p:spPr>
          <a:xfrm>
            <a:off x="7675658" y="2093976"/>
            <a:ext cx="3941064" cy="4096512"/>
          </a:xfrm>
          <a:prstGeom prst="rect">
            <a:avLst/>
          </a:prstGeom>
        </p:spPr>
      </p:pic>
    </p:spTree>
    <p:extLst>
      <p:ext uri="{BB962C8B-B14F-4D97-AF65-F5344CB8AC3E}">
        <p14:creationId xmlns:p14="http://schemas.microsoft.com/office/powerpoint/2010/main" val="425194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76664-EA15-4060-9845-7AAE0451E570}"/>
              </a:ext>
            </a:extLst>
          </p:cNvPr>
          <p:cNvSpPr>
            <a:spLocks noGrp="1"/>
          </p:cNvSpPr>
          <p:nvPr>
            <p:ph type="title"/>
          </p:nvPr>
        </p:nvSpPr>
        <p:spPr>
          <a:xfrm>
            <a:off x="572493" y="238539"/>
            <a:ext cx="11018520" cy="1434415"/>
          </a:xfrm>
        </p:spPr>
        <p:txBody>
          <a:bodyPr anchor="b">
            <a:normAutofit/>
          </a:bodyPr>
          <a:lstStyle/>
          <a:p>
            <a:pPr algn="ctr"/>
            <a:r>
              <a:rPr lang="en-US" sz="5400" b="1" dirty="0">
                <a:solidFill>
                  <a:schemeClr val="accent1">
                    <a:lumMod val="75000"/>
                  </a:schemeClr>
                </a:solidFill>
                <a:latin typeface="+mn-lt"/>
              </a:rPr>
              <a:t>Part 26.1(2) Powers of Management</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278C3D-133C-4C55-B740-7A43C111A049}"/>
              </a:ext>
            </a:extLst>
          </p:cNvPr>
          <p:cNvSpPr>
            <a:spLocks noGrp="1"/>
          </p:cNvSpPr>
          <p:nvPr>
            <p:ph idx="1"/>
          </p:nvPr>
        </p:nvSpPr>
        <p:spPr>
          <a:xfrm>
            <a:off x="572491" y="1794617"/>
            <a:ext cx="9264235" cy="5045095"/>
          </a:xfrm>
        </p:spPr>
        <p:txBody>
          <a:bodyPr anchor="t">
            <a:normAutofit/>
          </a:bodyPr>
          <a:lstStyle/>
          <a:p>
            <a:pPr marL="0" marR="0" lvl="0" indent="0" algn="just">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D</a:t>
            </a:r>
            <a:r>
              <a:rPr lang="en-US" sz="1800" dirty="0">
                <a:effectLst/>
                <a:latin typeface="Calibri" panose="020F0502020204030204" pitchFamily="34" charset="0"/>
                <a:ea typeface="Calibri" panose="020F0502020204030204" pitchFamily="34" charset="0"/>
                <a:cs typeface="Times New Roman" panose="02020603050405020304" pitchFamily="18" charset="0"/>
              </a:rPr>
              <a:t>irect that evidence can be given in written form</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old hearing or receive evidence by telephone or other method of direct oral communication</a:t>
            </a:r>
          </a:p>
          <a:p>
            <a:pPr marR="0" lvl="0" algn="just">
              <a:spcBef>
                <a:spcPts val="0"/>
              </a:spcBef>
              <a:spcAft>
                <a:spcPts val="0"/>
              </a:spcAft>
            </a:pP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R</a:t>
            </a:r>
            <a:r>
              <a:rPr lang="en-US" sz="1800" dirty="0">
                <a:effectLst/>
                <a:latin typeface="Calibri" panose="020F0502020204030204" pitchFamily="34" charset="0"/>
                <a:ea typeface="Calibri" panose="020F0502020204030204" pitchFamily="34" charset="0"/>
                <a:cs typeface="Times New Roman" panose="02020603050405020304" pitchFamily="18" charset="0"/>
              </a:rPr>
              <a:t>equire maker of affidavit to attend to be cross examined</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irect notice of any proceedings to be given to any person</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latin typeface="Calibri" panose="020F0502020204030204" pitchFamily="34" charset="0"/>
                <a:ea typeface="Calibri" panose="020F0502020204030204" pitchFamily="34" charset="0"/>
                <a:cs typeface="Times New Roman" panose="02020603050405020304" pitchFamily="18" charset="0"/>
              </a:rPr>
              <a:t>R</a:t>
            </a:r>
            <a:r>
              <a:rPr lang="en-US" sz="1800" dirty="0">
                <a:effectLst/>
                <a:latin typeface="Calibri" panose="020F0502020204030204" pitchFamily="34" charset="0"/>
                <a:ea typeface="Calibri" panose="020F0502020204030204" pitchFamily="34" charset="0"/>
                <a:cs typeface="Times New Roman" panose="02020603050405020304" pitchFamily="18" charset="0"/>
              </a:rPr>
              <a:t>equire party or attorney to attend court</a:t>
            </a: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here two or more parties are represented by same attorney to give consequential directions</a:t>
            </a:r>
          </a:p>
          <a:p>
            <a:pPr marR="0" lvl="0" algn="just">
              <a:spcBef>
                <a:spcPts val="0"/>
              </a:spcBef>
              <a:spcAft>
                <a:spcPts val="0"/>
              </a:spcAft>
            </a:pPr>
            <a:endPar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W</a:t>
            </a:r>
            <a:r>
              <a:rPr lang="en-US" sz="1800" dirty="0">
                <a:effectLst/>
                <a:latin typeface="Calibri" panose="020F0502020204030204" pitchFamily="34" charset="0"/>
                <a:ea typeface="Calibri" panose="020F0502020204030204" pitchFamily="34" charset="0"/>
                <a:cs typeface="Times New Roman" panose="02020603050405020304" pitchFamily="18" charset="0"/>
              </a:rPr>
              <a:t>here there is substantial financial inequality order party applying for order to pay the other party’s costs for compliance</a:t>
            </a:r>
          </a:p>
          <a:p>
            <a:pPr marR="0" lvl="0" algn="just">
              <a:spcBef>
                <a:spcPts val="0"/>
              </a:spcBef>
              <a:spcAft>
                <a:spcPts val="800"/>
              </a:spcAft>
            </a:pPr>
            <a:r>
              <a:rPr lang="en-US" sz="1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Take any other step, give any other direction, or make any other order for the purpose of managing the case and furthering the overriding objective</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including hearing an </a:t>
            </a:r>
            <a:r>
              <a:rPr lang="en-US" sz="18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Early Neutral Evaluation</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or directing that such a hearing take place before a court appointed neutral third party with the aim of helping the parties settle the case</a:t>
            </a:r>
          </a:p>
          <a:p>
            <a:endParaRPr lang="en-US" sz="1700" dirty="0"/>
          </a:p>
        </p:txBody>
      </p:sp>
      <p:pic>
        <p:nvPicPr>
          <p:cNvPr id="8194" name="Picture 2" descr="Judge Cites Recent Supreme Court Ruling in Denying Dismissal of Excessive  Fee Suit | PLANADVISER">
            <a:extLst>
              <a:ext uri="{FF2B5EF4-FFF2-40B4-BE49-F238E27FC236}">
                <a16:creationId xmlns:a16="http://schemas.microsoft.com/office/drawing/2014/main" id="{DFA5E551-64BE-4D9D-B8F5-F67146A97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86" r="15593" b="-1"/>
          <a:stretch/>
        </p:blipFill>
        <p:spPr bwMode="auto">
          <a:xfrm>
            <a:off x="9987025" y="1938368"/>
            <a:ext cx="1866901" cy="272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8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41CEA-92FF-42F2-B0EE-297FBC3C301A}"/>
              </a:ext>
            </a:extLst>
          </p:cNvPr>
          <p:cNvSpPr>
            <a:spLocks noGrp="1"/>
          </p:cNvSpPr>
          <p:nvPr>
            <p:ph type="title"/>
          </p:nvPr>
        </p:nvSpPr>
        <p:spPr>
          <a:xfrm>
            <a:off x="562613" y="693595"/>
            <a:ext cx="4560584" cy="1128068"/>
          </a:xfrm>
        </p:spPr>
        <p:txBody>
          <a:bodyPr anchor="ctr">
            <a:normAutofit fontScale="90000"/>
          </a:bodyPr>
          <a:lstStyle/>
          <a:p>
            <a:pPr algn="ctr"/>
            <a:r>
              <a:rPr lang="en-US" sz="3700" b="1" dirty="0">
                <a:solidFill>
                  <a:srgbClr val="6E6B9F"/>
                </a:solidFill>
                <a:latin typeface="+mn-lt"/>
              </a:rPr>
              <a:t>26.1(3, 4, 5 &amp; 6) Court may impose conditions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693B93-8934-486E-A7C3-5BC8D96BD1B7}"/>
              </a:ext>
            </a:extLst>
          </p:cNvPr>
          <p:cNvSpPr>
            <a:spLocks noGrp="1"/>
          </p:cNvSpPr>
          <p:nvPr>
            <p:ph idx="1"/>
          </p:nvPr>
        </p:nvSpPr>
        <p:spPr>
          <a:xfrm>
            <a:off x="159341" y="2118001"/>
            <a:ext cx="5526469" cy="4545435"/>
          </a:xfrm>
        </p:spPr>
        <p:txBody>
          <a:bodyPr anchor="ctr">
            <a:normAutofit fontScale="92500" lnSpcReduction="20000"/>
          </a:bodyPr>
          <a:lstStyle/>
          <a:p>
            <a:pPr marL="0" marR="0" lvl="0" indent="0" eaLnBrk="0" hangingPunct="0">
              <a:spcBef>
                <a:spcPts val="0"/>
              </a:spcBef>
              <a:spcAft>
                <a:spcPts val="0"/>
              </a:spcAft>
              <a:buSzPts val="1400"/>
              <a:buNone/>
              <a:tabLst>
                <a:tab pos="521335" algn="l"/>
              </a:tabLst>
            </a:pPr>
            <a:endParaRPr lang="en-US" sz="2000" dirty="0">
              <a:effectLst/>
              <a:ea typeface="Calibri" panose="020F0502020204030204" pitchFamily="34" charset="0"/>
              <a:cs typeface="Arial" panose="020B0604020202020204" pitchFamily="34" charset="0"/>
            </a:endParaRPr>
          </a:p>
          <a:p>
            <a:pPr marL="0" marR="0" lvl="0" indent="0" eaLnBrk="0" hangingPunct="0">
              <a:spcBef>
                <a:spcPts val="0"/>
              </a:spcBef>
              <a:spcAft>
                <a:spcPts val="0"/>
              </a:spcAft>
              <a:buSzPts val="1400"/>
              <a:buNone/>
              <a:tabLst>
                <a:tab pos="521335" algn="l"/>
              </a:tabLst>
            </a:pPr>
            <a:r>
              <a:rPr lang="en-US" sz="2000" dirty="0">
                <a:effectLst/>
                <a:ea typeface="Calibri" panose="020F0502020204030204" pitchFamily="34" charset="0"/>
                <a:cs typeface="Arial" panose="020B0604020202020204" pitchFamily="34" charset="0"/>
              </a:rPr>
              <a:t>When the court makes an order or gives a direction, it may </a:t>
            </a:r>
            <a:r>
              <a:rPr lang="en-US" sz="2000" dirty="0">
                <a:effectLst/>
                <a:ea typeface="Calibri" panose="020F0502020204030204" pitchFamily="34" charset="0"/>
                <a:cs typeface="Times New Roman" panose="02020603050405020304" pitchFamily="18" charset="0"/>
              </a:rPr>
              <a:t>require a party :</a:t>
            </a:r>
          </a:p>
          <a:p>
            <a:pPr marL="292100" marR="0" indent="0" eaLnBrk="0" hangingPunct="0">
              <a:spcBef>
                <a:spcPts val="595"/>
              </a:spcBef>
              <a:spcAft>
                <a:spcPts val="0"/>
              </a:spcAft>
              <a:buNone/>
              <a:tabLst>
                <a:tab pos="521335" algn="l"/>
              </a:tabLst>
            </a:pP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to give an undertaking;</a:t>
            </a:r>
          </a:p>
          <a:p>
            <a:pPr marL="292100" marR="0" indent="0" eaLnBrk="0" hangingPunct="0">
              <a:spcBef>
                <a:spcPts val="600"/>
              </a:spcBef>
              <a:spcAft>
                <a:spcPts val="0"/>
              </a:spcAft>
              <a:buNone/>
              <a:tabLst>
                <a:tab pos="521335" algn="l"/>
              </a:tabLst>
            </a:pPr>
            <a:r>
              <a:rPr lang="en-US" sz="2000" dirty="0">
                <a:ea typeface="Calibri" panose="020F0502020204030204" pitchFamily="34" charset="0"/>
                <a:cs typeface="Times New Roman" panose="02020603050405020304" pitchFamily="18" charset="0"/>
              </a:rPr>
              <a:t>	</a:t>
            </a:r>
            <a:r>
              <a:rPr lang="en-US" sz="2000" dirty="0">
                <a:solidFill>
                  <a:schemeClr val="accent1"/>
                </a:solidFill>
                <a:effectLst/>
                <a:ea typeface="Calibri" panose="020F0502020204030204" pitchFamily="34" charset="0"/>
                <a:cs typeface="Times New Roman" panose="02020603050405020304" pitchFamily="18" charset="0"/>
              </a:rPr>
              <a:t>to give security</a:t>
            </a:r>
          </a:p>
          <a:p>
            <a:pPr marL="292100" marR="0" indent="0" eaLnBrk="0" hangingPunct="0">
              <a:spcBef>
                <a:spcPts val="595"/>
              </a:spcBef>
              <a:spcAft>
                <a:spcPts val="0"/>
              </a:spcAft>
              <a:buNone/>
              <a:tabLst>
                <a:tab pos="521335" algn="l"/>
              </a:tabLst>
            </a:pP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to pay all or part of the costs of the proceedings;</a:t>
            </a:r>
          </a:p>
          <a:p>
            <a:pPr marL="0" marR="346075" indent="0" eaLnBrk="0" hangingPunct="0">
              <a:spcBef>
                <a:spcPts val="605"/>
              </a:spcBef>
              <a:spcAft>
                <a:spcPts val="0"/>
              </a:spcAft>
              <a:buNone/>
              <a:tabLst>
                <a:tab pos="521335" algn="l"/>
              </a:tabLst>
            </a:pPr>
            <a:r>
              <a:rPr lang="en-US" sz="2000" dirty="0">
                <a:ea typeface="Calibri" panose="020F0502020204030204" pitchFamily="34" charset="0"/>
                <a:cs typeface="Times New Roman" panose="02020603050405020304" pitchFamily="18" charset="0"/>
              </a:rPr>
              <a:t>	</a:t>
            </a:r>
            <a:r>
              <a:rPr lang="en-US" sz="2000" dirty="0">
                <a:solidFill>
                  <a:schemeClr val="accent1"/>
                </a:solidFill>
                <a:effectLst/>
                <a:ea typeface="Calibri" panose="020F0502020204030204" pitchFamily="34" charset="0"/>
                <a:cs typeface="Times New Roman" panose="02020603050405020304" pitchFamily="18" charset="0"/>
              </a:rPr>
              <a:t>to pay money into court</a:t>
            </a:r>
          </a:p>
          <a:p>
            <a:pPr marL="0" marR="346075" indent="0" eaLnBrk="0" hangingPunct="0">
              <a:spcBef>
                <a:spcPts val="605"/>
              </a:spcBef>
              <a:spcAft>
                <a:spcPts val="0"/>
              </a:spcAft>
              <a:buNone/>
              <a:tabLst>
                <a:tab pos="521335" algn="l"/>
              </a:tabLst>
            </a:pP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to permit entry to property owned or 	occupied by that party</a:t>
            </a:r>
          </a:p>
          <a:p>
            <a:pPr marL="0" marR="346075" indent="0" eaLnBrk="0" hangingPunct="0">
              <a:spcBef>
                <a:spcPts val="605"/>
              </a:spcBef>
              <a:spcAft>
                <a:spcPts val="0"/>
              </a:spcAft>
              <a:buNone/>
              <a:tabLst>
                <a:tab pos="521335" algn="l"/>
              </a:tabLst>
            </a:pPr>
            <a:endParaRPr lang="en-US" sz="2000" dirty="0">
              <a:effectLst/>
              <a:ea typeface="Calibri" panose="020F0502020204030204" pitchFamily="34" charset="0"/>
              <a:cs typeface="Times New Roman" panose="02020603050405020304" pitchFamily="18" charset="0"/>
            </a:endParaRPr>
          </a:p>
          <a:p>
            <a:pPr marL="0" marR="117475" lvl="0" indent="0" eaLnBrk="0" hangingPunct="0">
              <a:spcBef>
                <a:spcPts val="575"/>
              </a:spcBef>
              <a:spcAft>
                <a:spcPts val="0"/>
              </a:spcAft>
              <a:buSzPts val="1400"/>
              <a:buNone/>
              <a:tabLst>
                <a:tab pos="521335" algn="l"/>
              </a:tabLst>
            </a:pPr>
            <a:r>
              <a:rPr lang="en-US" sz="2000" dirty="0">
                <a:effectLst/>
                <a:ea typeface="Calibri" panose="020F0502020204030204" pitchFamily="34" charset="0"/>
                <a:cs typeface="Arial" panose="020B0604020202020204" pitchFamily="34" charset="0"/>
              </a:rPr>
              <a:t>In considering whether to make an order, the court may consider whether a party is prepared to give an undertaking.</a:t>
            </a:r>
          </a:p>
          <a:p>
            <a:pPr marL="0" marR="117475" lvl="0" indent="0" eaLnBrk="0" hangingPunct="0">
              <a:spcBef>
                <a:spcPts val="575"/>
              </a:spcBef>
              <a:spcAft>
                <a:spcPts val="0"/>
              </a:spcAft>
              <a:buSzPts val="1400"/>
              <a:buNone/>
              <a:tabLst>
                <a:tab pos="521335" algn="l"/>
              </a:tabLst>
            </a:pPr>
            <a:endParaRPr lang="en-US" sz="2000" dirty="0">
              <a:effectLst/>
              <a:ea typeface="Calibri" panose="020F0502020204030204" pitchFamily="34" charset="0"/>
              <a:cs typeface="Arial" panose="020B0604020202020204" pitchFamily="34" charset="0"/>
            </a:endParaRPr>
          </a:p>
          <a:p>
            <a:pPr marL="0" marR="117475" lvl="0" indent="0" eaLnBrk="0" hangingPunct="0">
              <a:spcBef>
                <a:spcPts val="575"/>
              </a:spcBef>
              <a:spcAft>
                <a:spcPts val="0"/>
              </a:spcAft>
              <a:buSzPts val="1400"/>
              <a:buNone/>
              <a:tabLst>
                <a:tab pos="521335" algn="l"/>
              </a:tabLst>
            </a:pPr>
            <a:r>
              <a:rPr lang="en-US" sz="2000" dirty="0">
                <a:effectLst/>
                <a:ea typeface="Calibri" panose="020F0502020204030204" pitchFamily="34" charset="0"/>
                <a:cs typeface="Arial" panose="020B0604020202020204" pitchFamily="34" charset="0"/>
              </a:rPr>
              <a:t>In special circumstances on the application of a party the court may dispense with compliance with any of these rules.</a:t>
            </a:r>
          </a:p>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3F9D39A-5F55-49A3-BBDC-55C97DCAADE8}"/>
              </a:ext>
            </a:extLst>
          </p:cNvPr>
          <p:cNvPicPr>
            <a:picLocks noChangeAspect="1"/>
          </p:cNvPicPr>
          <p:nvPr/>
        </p:nvPicPr>
        <p:blipFill rotWithShape="1">
          <a:blip r:embed="rId2"/>
          <a:srcRect l="31353" r="-1" b="-1"/>
          <a:stretch/>
        </p:blipFill>
        <p:spPr>
          <a:xfrm>
            <a:off x="5977788" y="799352"/>
            <a:ext cx="5425410" cy="5259296"/>
          </a:xfrm>
          <a:prstGeom prst="rect">
            <a:avLst/>
          </a:prstGeom>
        </p:spPr>
      </p:pic>
    </p:spTree>
    <p:extLst>
      <p:ext uri="{BB962C8B-B14F-4D97-AF65-F5344CB8AC3E}">
        <p14:creationId xmlns:p14="http://schemas.microsoft.com/office/powerpoint/2010/main" val="335562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6E10C5-368E-4030-88FA-3A0C06B50F5A}"/>
              </a:ext>
            </a:extLst>
          </p:cNvPr>
          <p:cNvSpPr>
            <a:spLocks noGrp="1"/>
          </p:cNvSpPr>
          <p:nvPr>
            <p:ph type="title"/>
          </p:nvPr>
        </p:nvSpPr>
        <p:spPr>
          <a:xfrm>
            <a:off x="982766" y="348865"/>
            <a:ext cx="10425870" cy="1576446"/>
          </a:xfrm>
        </p:spPr>
        <p:txBody>
          <a:bodyPr anchor="ctr">
            <a:normAutofit/>
          </a:bodyPr>
          <a:lstStyle/>
          <a:p>
            <a:r>
              <a:rPr lang="en-US" sz="4000" b="1" dirty="0">
                <a:solidFill>
                  <a:srgbClr val="FFFFFF"/>
                </a:solidFill>
                <a:latin typeface="+mn-lt"/>
              </a:rPr>
              <a:t>26.2 Court can make orders on its own initiative</a:t>
            </a:r>
          </a:p>
        </p:txBody>
      </p:sp>
      <p:graphicFrame>
        <p:nvGraphicFramePr>
          <p:cNvPr id="5" name="Content Placeholder 2">
            <a:extLst>
              <a:ext uri="{FF2B5EF4-FFF2-40B4-BE49-F238E27FC236}">
                <a16:creationId xmlns:a16="http://schemas.microsoft.com/office/drawing/2014/main" id="{22C99087-2414-92D0-07D4-6536E2A72304}"/>
              </a:ext>
            </a:extLst>
          </p:cNvPr>
          <p:cNvGraphicFramePr>
            <a:graphicFrameLocks noGrp="1"/>
          </p:cNvGraphicFramePr>
          <p:nvPr>
            <p:ph idx="1"/>
            <p:extLst>
              <p:ext uri="{D42A27DB-BD31-4B8C-83A1-F6EECF244321}">
                <p14:modId xmlns:p14="http://schemas.microsoft.com/office/powerpoint/2010/main" val="2470607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8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CC74D-8FAA-4971-B34F-A1CACCC6A38C}"/>
              </a:ext>
            </a:extLst>
          </p:cNvPr>
          <p:cNvSpPr>
            <a:spLocks noGrp="1"/>
          </p:cNvSpPr>
          <p:nvPr>
            <p:ph type="title"/>
          </p:nvPr>
        </p:nvSpPr>
        <p:spPr>
          <a:xfrm>
            <a:off x="793662" y="386930"/>
            <a:ext cx="10066122" cy="1298448"/>
          </a:xfrm>
        </p:spPr>
        <p:txBody>
          <a:bodyPr anchor="b">
            <a:normAutofit fontScale="90000"/>
          </a:bodyPr>
          <a:lstStyle/>
          <a:p>
            <a:pPr algn="ctr"/>
            <a:r>
              <a:rPr lang="en-US" sz="3000" b="1" dirty="0">
                <a:solidFill>
                  <a:schemeClr val="accent1"/>
                </a:solidFill>
                <a:latin typeface="+mn-lt"/>
              </a:rPr>
              <a:t>Part 26.3: Sanctions: Striking out Statement of Case</a:t>
            </a:r>
            <a:br>
              <a:rPr lang="en-US" sz="3000" b="1" dirty="0">
                <a:solidFill>
                  <a:schemeClr val="accent1"/>
                </a:solidFill>
                <a:latin typeface="+mn-lt"/>
              </a:rPr>
            </a:br>
            <a:br>
              <a:rPr lang="en-US" sz="3000" b="1" dirty="0">
                <a:latin typeface="+mn-lt"/>
              </a:rPr>
            </a:br>
            <a:r>
              <a:rPr lang="en-US" sz="3000" b="1" dirty="0">
                <a:solidFill>
                  <a:schemeClr val="accent1"/>
                </a:solidFill>
                <a:latin typeface="+mn-lt"/>
              </a:rPr>
              <a:t>Part 1.1(2)(f): </a:t>
            </a:r>
            <a:r>
              <a:rPr lang="en-US" sz="3000" b="1" u="sng" dirty="0">
                <a:solidFill>
                  <a:schemeClr val="accent1"/>
                </a:solidFill>
                <a:latin typeface="+mn-lt"/>
              </a:rPr>
              <a:t>Enforcing Compliance</a:t>
            </a:r>
            <a:r>
              <a:rPr lang="en-US" sz="3000" b="1" dirty="0">
                <a:solidFill>
                  <a:schemeClr val="accent1"/>
                </a:solidFill>
                <a:latin typeface="+mn-lt"/>
              </a:rPr>
              <a:t>, an Overriding Objective</a:t>
            </a:r>
          </a:p>
        </p:txBody>
      </p:sp>
      <p:sp>
        <p:nvSpPr>
          <p:cNvPr id="8"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E193D-3972-4A37-9A98-8D116755B528}"/>
              </a:ext>
            </a:extLst>
          </p:cNvPr>
          <p:cNvSpPr>
            <a:spLocks noGrp="1"/>
          </p:cNvSpPr>
          <p:nvPr>
            <p:ph idx="1"/>
          </p:nvPr>
        </p:nvSpPr>
        <p:spPr>
          <a:xfrm>
            <a:off x="174282" y="2298819"/>
            <a:ext cx="6361592" cy="5059109"/>
          </a:xfrm>
        </p:spPr>
        <p:txBody>
          <a:bodyPr anchor="ctr">
            <a:normAutofit/>
          </a:bodyPr>
          <a:lstStyle/>
          <a:p>
            <a:pPr algn="just"/>
            <a:r>
              <a:rPr lang="en-US" sz="2000" dirty="0"/>
              <a:t>Court </a:t>
            </a:r>
            <a:r>
              <a:rPr lang="en-US" sz="2000" b="1" dirty="0"/>
              <a:t>may strike out a statement of case </a:t>
            </a:r>
            <a:r>
              <a:rPr lang="en-US" sz="2000" dirty="0"/>
              <a:t>of any party in whole or in part if the party fails to comply with a rule, direction or order, or</a:t>
            </a:r>
          </a:p>
          <a:p>
            <a:pPr algn="just"/>
            <a:r>
              <a:rPr lang="en-US" sz="2000" dirty="0"/>
              <a:t>If the statement of case does not disclose any reasonable ground for bringing or 	defending the claim or is frivolous, vexatious, scandalous, an abuse of the process of the  court or is likely to obstruct the just disposal of the proceedings or is prolix or does not comply with the requirement to give adequate particulars</a:t>
            </a:r>
          </a:p>
          <a:p>
            <a:pPr algn="just"/>
            <a:r>
              <a:rPr lang="en-US" sz="2000" dirty="0"/>
              <a:t>Where claimant’s statement of case is struck out with order to pay costs, and before those costs are paid, claimant starts a similar claim against same defendant the Court may on application stay the subsequent claim until the costs are paid</a:t>
            </a:r>
          </a:p>
          <a:p>
            <a:pPr marL="0" indent="0">
              <a:buNone/>
            </a:pPr>
            <a:endParaRPr lang="en-US" sz="1400" dirty="0"/>
          </a:p>
          <a:p>
            <a:endParaRPr lang="en-US" sz="1400" dirty="0"/>
          </a:p>
          <a:p>
            <a:endParaRPr lang="en-US" sz="1400" dirty="0"/>
          </a:p>
        </p:txBody>
      </p:sp>
      <p:pic>
        <p:nvPicPr>
          <p:cNvPr id="5" name="Picture 4">
            <a:extLst>
              <a:ext uri="{FF2B5EF4-FFF2-40B4-BE49-F238E27FC236}">
                <a16:creationId xmlns:a16="http://schemas.microsoft.com/office/drawing/2014/main" id="{4606980A-8B63-45A5-BD20-2411191F121D}"/>
              </a:ext>
            </a:extLst>
          </p:cNvPr>
          <p:cNvPicPr>
            <a:picLocks noChangeAspect="1"/>
          </p:cNvPicPr>
          <p:nvPr/>
        </p:nvPicPr>
        <p:blipFill>
          <a:blip r:embed="rId2"/>
          <a:stretch>
            <a:fillRect/>
          </a:stretch>
        </p:blipFill>
        <p:spPr>
          <a:xfrm>
            <a:off x="7019798" y="2977218"/>
            <a:ext cx="4204382" cy="2354454"/>
          </a:xfrm>
          <a:prstGeom prst="rect">
            <a:avLst/>
          </a:prstGeom>
        </p:spPr>
      </p:pic>
      <p:sp>
        <p:nvSpPr>
          <p:cNvPr id="11"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3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6477D-A98D-4B06-AE7F-46E8B4235E12}"/>
              </a:ext>
            </a:extLst>
          </p:cNvPr>
          <p:cNvSpPr>
            <a:spLocks noGrp="1"/>
          </p:cNvSpPr>
          <p:nvPr>
            <p:ph type="title"/>
          </p:nvPr>
        </p:nvSpPr>
        <p:spPr>
          <a:xfrm>
            <a:off x="376087" y="21117"/>
            <a:ext cx="11240635" cy="1434415"/>
          </a:xfrm>
        </p:spPr>
        <p:txBody>
          <a:bodyPr anchor="b">
            <a:normAutofit/>
          </a:bodyPr>
          <a:lstStyle/>
          <a:p>
            <a:pPr algn="ctr"/>
            <a:r>
              <a:rPr lang="en-US" sz="4600" b="1" dirty="0">
                <a:solidFill>
                  <a:schemeClr val="accent1"/>
                </a:solidFill>
                <a:latin typeface="+mn-lt"/>
              </a:rPr>
              <a:t>26.4: Striking out when no Sanction Imposed</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B5F19E-3672-4251-9757-488E5D6E69A1}"/>
              </a:ext>
            </a:extLst>
          </p:cNvPr>
          <p:cNvSpPr>
            <a:spLocks noGrp="1"/>
          </p:cNvSpPr>
          <p:nvPr>
            <p:ph idx="1"/>
          </p:nvPr>
        </p:nvSpPr>
        <p:spPr>
          <a:xfrm>
            <a:off x="572493" y="2071316"/>
            <a:ext cx="6713552" cy="4119172"/>
          </a:xfrm>
        </p:spPr>
        <p:txBody>
          <a:bodyPr anchor="t">
            <a:normAutofit/>
          </a:bodyPr>
          <a:lstStyle/>
          <a:p>
            <a:pPr marL="0" indent="0">
              <a:buNone/>
            </a:pPr>
            <a:r>
              <a:rPr lang="en-US" sz="1900" dirty="0"/>
              <a:t>If a party has failed to comply with rules or court order in respect of which no sanction has been imposed any party </a:t>
            </a:r>
            <a:r>
              <a:rPr lang="en-US" sz="1900" b="1" dirty="0"/>
              <a:t>may apply for an “unless order” </a:t>
            </a:r>
            <a:r>
              <a:rPr lang="en-US" sz="1900" dirty="0"/>
              <a:t>with or without notice accompanied by affidavit with specified facts</a:t>
            </a:r>
          </a:p>
          <a:p>
            <a:pPr marL="0" indent="0">
              <a:buNone/>
            </a:pPr>
            <a:r>
              <a:rPr lang="en-US" sz="1900" dirty="0"/>
              <a:t>Court may grant order, direct a hearing, or seek the views of the other party</a:t>
            </a:r>
          </a:p>
          <a:p>
            <a:pPr marL="0" indent="0">
              <a:buNone/>
            </a:pPr>
            <a:r>
              <a:rPr lang="en-US" sz="1900" dirty="0"/>
              <a:t>The “unless order” must</a:t>
            </a:r>
          </a:p>
          <a:p>
            <a:pPr marL="457200" lvl="1" indent="0">
              <a:buNone/>
            </a:pPr>
            <a:r>
              <a:rPr lang="en-US" sz="1900" dirty="0"/>
              <a:t>Identify the breach and require the party in default to remedy by a specified date and to pay assessed costs</a:t>
            </a:r>
          </a:p>
          <a:p>
            <a:pPr marL="0" indent="0">
              <a:buNone/>
            </a:pPr>
            <a:r>
              <a:rPr lang="en-US" sz="1900" b="1" dirty="0"/>
              <a:t>If default not remedied by specified date the statement of case SHALL be struck out</a:t>
            </a:r>
            <a:r>
              <a:rPr lang="en-US" sz="1900" dirty="0"/>
              <a:t>.</a:t>
            </a:r>
          </a:p>
          <a:p>
            <a:pPr marL="0" indent="0">
              <a:buNone/>
            </a:pPr>
            <a:r>
              <a:rPr lang="en-US" sz="1900" dirty="0"/>
              <a:t>Party </a:t>
            </a:r>
            <a:r>
              <a:rPr lang="en-US" sz="1900" b="1" dirty="0"/>
              <a:t>can apply to set aside </a:t>
            </a:r>
            <a:r>
              <a:rPr lang="en-US" sz="1900" dirty="0"/>
              <a:t>any order made without notice under part 11.16</a:t>
            </a:r>
          </a:p>
          <a:p>
            <a:endParaRPr lang="en-US" sz="1900" dirty="0"/>
          </a:p>
        </p:txBody>
      </p:sp>
      <p:pic>
        <p:nvPicPr>
          <p:cNvPr id="4" name="Picture 3">
            <a:extLst>
              <a:ext uri="{FF2B5EF4-FFF2-40B4-BE49-F238E27FC236}">
                <a16:creationId xmlns:a16="http://schemas.microsoft.com/office/drawing/2014/main" id="{9B1F12DB-B4AF-4CA8-90F5-91970B1B8A8A}"/>
              </a:ext>
            </a:extLst>
          </p:cNvPr>
          <p:cNvPicPr>
            <a:picLocks noChangeAspect="1"/>
          </p:cNvPicPr>
          <p:nvPr/>
        </p:nvPicPr>
        <p:blipFill rotWithShape="1">
          <a:blip r:embed="rId2"/>
          <a:srcRect l="32810" r="27608"/>
          <a:stretch/>
        </p:blipFill>
        <p:spPr>
          <a:xfrm>
            <a:off x="7675658" y="2093976"/>
            <a:ext cx="3941064" cy="4096512"/>
          </a:xfrm>
          <a:prstGeom prst="rect">
            <a:avLst/>
          </a:prstGeom>
        </p:spPr>
      </p:pic>
    </p:spTree>
    <p:extLst>
      <p:ext uri="{BB962C8B-B14F-4D97-AF65-F5344CB8AC3E}">
        <p14:creationId xmlns:p14="http://schemas.microsoft.com/office/powerpoint/2010/main" val="196361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7E6A2-D6C2-40E0-B4D7-96FFD43AABAE}"/>
              </a:ext>
            </a:extLst>
          </p:cNvPr>
          <p:cNvSpPr>
            <a:spLocks noGrp="1"/>
          </p:cNvSpPr>
          <p:nvPr>
            <p:ph type="title"/>
          </p:nvPr>
        </p:nvSpPr>
        <p:spPr>
          <a:xfrm>
            <a:off x="793662" y="386930"/>
            <a:ext cx="10066122" cy="1298448"/>
          </a:xfrm>
        </p:spPr>
        <p:txBody>
          <a:bodyPr anchor="b">
            <a:normAutofit/>
          </a:bodyPr>
          <a:lstStyle/>
          <a:p>
            <a:r>
              <a:rPr lang="en-US" b="1" dirty="0">
                <a:latin typeface="+mn-lt"/>
              </a:rPr>
              <a:t>Part 26.5: Judgment on Default of “unless order” </a:t>
            </a:r>
          </a:p>
        </p:txBody>
      </p:sp>
      <p:sp>
        <p:nvSpPr>
          <p:cNvPr id="2055"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5AE506-38C0-437B-8482-372A56E61DF5}"/>
              </a:ext>
            </a:extLst>
          </p:cNvPr>
          <p:cNvSpPr>
            <a:spLocks noGrp="1"/>
          </p:cNvSpPr>
          <p:nvPr>
            <p:ph idx="1"/>
          </p:nvPr>
        </p:nvSpPr>
        <p:spPr>
          <a:xfrm>
            <a:off x="95250" y="2203080"/>
            <a:ext cx="5728176" cy="4035880"/>
          </a:xfrm>
        </p:spPr>
        <p:txBody>
          <a:bodyPr anchor="ctr">
            <a:noAutofit/>
          </a:bodyPr>
          <a:lstStyle/>
          <a:p>
            <a:pPr marL="0" indent="0" algn="just">
              <a:buNone/>
            </a:pPr>
            <a:r>
              <a:rPr lang="en-US" sz="1800" dirty="0"/>
              <a:t>If a party does not comply with “unless order” any other party may apply for judgment and costs to be assessed by a request which certifies the right to enter judgment because of noncompliance, with proof of service of “unless order” and a statement of facts showing entitlement to judgment.</a:t>
            </a:r>
          </a:p>
          <a:p>
            <a:pPr marL="0" indent="0" algn="just">
              <a:buNone/>
            </a:pPr>
            <a:endParaRPr lang="en-US" sz="1800" dirty="0"/>
          </a:p>
          <a:p>
            <a:pPr marL="0" indent="0" algn="just">
              <a:buNone/>
            </a:pPr>
            <a:r>
              <a:rPr lang="en-US" sz="1800" dirty="0"/>
              <a:t>Judgment for a claimant in relation to money or delivery of goods where there was an alternate claim for the value of the goods must be in accordance with the statement of claim plus interest and in any other case for the judgment the court considers appropriate</a:t>
            </a:r>
          </a:p>
          <a:p>
            <a:pPr marL="0" indent="0" algn="just">
              <a:buNone/>
            </a:pPr>
            <a:endParaRPr lang="en-US" sz="1800" dirty="0"/>
          </a:p>
          <a:p>
            <a:pPr marL="0" indent="0" algn="just">
              <a:buNone/>
            </a:pPr>
            <a:r>
              <a:rPr lang="en-US" sz="1800" dirty="0"/>
              <a:t>Judgment for a defendant must be for assessed costs</a:t>
            </a:r>
          </a:p>
        </p:txBody>
      </p:sp>
      <p:pic>
        <p:nvPicPr>
          <p:cNvPr id="2052" name="Picture 4" descr="A Judgment Against an Estate Receives No Priority Under NJ Law">
            <a:extLst>
              <a:ext uri="{FF2B5EF4-FFF2-40B4-BE49-F238E27FC236}">
                <a16:creationId xmlns:a16="http://schemas.microsoft.com/office/drawing/2014/main" id="{6136EDDB-A0B3-47AA-912F-B2843C041F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59" r="9922"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46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E5002-7A6A-4ECA-AEFE-D28A6A9646C8}"/>
              </a:ext>
            </a:extLst>
          </p:cNvPr>
          <p:cNvSpPr>
            <a:spLocks noGrp="1"/>
          </p:cNvSpPr>
          <p:nvPr>
            <p:ph type="title"/>
          </p:nvPr>
        </p:nvSpPr>
        <p:spPr>
          <a:xfrm>
            <a:off x="572493" y="238539"/>
            <a:ext cx="11018520" cy="1434415"/>
          </a:xfrm>
        </p:spPr>
        <p:txBody>
          <a:bodyPr anchor="b">
            <a:normAutofit/>
          </a:bodyPr>
          <a:lstStyle/>
          <a:p>
            <a:pPr algn="ctr"/>
            <a:r>
              <a:rPr lang="en-US" sz="4600" b="1" dirty="0">
                <a:solidFill>
                  <a:schemeClr val="accent1"/>
                </a:solidFill>
                <a:latin typeface="+mn-lt"/>
              </a:rPr>
              <a:t>26.6 Setting Aside Judgment After Striking Out</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D9274D-1D65-472E-A566-30E715BFA20F}"/>
              </a:ext>
            </a:extLst>
          </p:cNvPr>
          <p:cNvSpPr>
            <a:spLocks noGrp="1"/>
          </p:cNvSpPr>
          <p:nvPr>
            <p:ph idx="1"/>
          </p:nvPr>
        </p:nvSpPr>
        <p:spPr>
          <a:xfrm>
            <a:off x="572493" y="2589662"/>
            <a:ext cx="6713552" cy="3105140"/>
          </a:xfrm>
        </p:spPr>
        <p:txBody>
          <a:bodyPr anchor="t">
            <a:normAutofit/>
          </a:bodyPr>
          <a:lstStyle/>
          <a:p>
            <a:r>
              <a:rPr lang="en-US" sz="2400" dirty="0"/>
              <a:t>If the right to enter judgment under 26.5 had not arisen the court must set aside judgment</a:t>
            </a:r>
          </a:p>
          <a:p>
            <a:endParaRPr lang="en-US" sz="2400" dirty="0"/>
          </a:p>
          <a:p>
            <a:pPr marL="0" indent="0">
              <a:buNone/>
            </a:pPr>
            <a:endParaRPr lang="en-US" sz="2400" dirty="0"/>
          </a:p>
          <a:p>
            <a:r>
              <a:rPr lang="en-US" sz="2400" dirty="0"/>
              <a:t>If application is to set aside is based on another reason the relief rom sanctions rule, 26.8, applies.</a:t>
            </a:r>
          </a:p>
        </p:txBody>
      </p:sp>
      <p:pic>
        <p:nvPicPr>
          <p:cNvPr id="9218" name="Picture 2" descr="Setting Aside a Default Judgment in Queensland - Stonegate Legal">
            <a:extLst>
              <a:ext uri="{FF2B5EF4-FFF2-40B4-BE49-F238E27FC236}">
                <a16:creationId xmlns:a16="http://schemas.microsoft.com/office/drawing/2014/main" id="{D92D21BB-1577-4BC4-8275-B799947B25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0" b="-1"/>
          <a:stretch/>
        </p:blipFill>
        <p:spPr bwMode="auto">
          <a:xfrm>
            <a:off x="7998864" y="2033899"/>
            <a:ext cx="3402400" cy="353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0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DC8FF-68D3-439F-B9D4-6DE802B99640}"/>
              </a:ext>
            </a:extLst>
          </p:cNvPr>
          <p:cNvSpPr>
            <a:spLocks noGrp="1"/>
          </p:cNvSpPr>
          <p:nvPr>
            <p:ph type="title"/>
          </p:nvPr>
        </p:nvSpPr>
        <p:spPr>
          <a:xfrm>
            <a:off x="585216" y="322367"/>
            <a:ext cx="11018520" cy="1456326"/>
          </a:xfrm>
        </p:spPr>
        <p:txBody>
          <a:bodyPr anchor="b">
            <a:normAutofit fontScale="90000"/>
          </a:bodyPr>
          <a:lstStyle/>
          <a:p>
            <a:pPr marR="0" lvl="0" algn="ctr" defTabSz="914400" rtl="0" eaLnBrk="1" fontAlgn="auto" latinLnBrk="0" hangingPunct="1">
              <a:spcBef>
                <a:spcPts val="1000"/>
              </a:spcBef>
              <a:spcAft>
                <a:spcPts val="0"/>
              </a:spcAft>
              <a:buClrTx/>
              <a:buSzTx/>
              <a:tabLst/>
              <a:defRPr/>
            </a:pPr>
            <a:br>
              <a:rPr lang="en-US" sz="4000" b="1" dirty="0">
                <a:solidFill>
                  <a:schemeClr val="accent1"/>
                </a:solidFill>
              </a:rPr>
            </a:br>
            <a:br>
              <a:rPr lang="en-US" sz="4000" b="1" dirty="0">
                <a:solidFill>
                  <a:schemeClr val="accent1"/>
                </a:solidFill>
              </a:rPr>
            </a:br>
            <a:br>
              <a:rPr lang="en-US" sz="4000" b="1" dirty="0">
                <a:solidFill>
                  <a:schemeClr val="accent1"/>
                </a:solidFill>
              </a:rPr>
            </a:br>
            <a:br>
              <a:rPr lang="en-US" sz="4000" b="1" dirty="0">
                <a:solidFill>
                  <a:schemeClr val="accent1"/>
                </a:solidFill>
              </a:rPr>
            </a:br>
            <a:br>
              <a:rPr lang="en-US" sz="4000" b="1" dirty="0">
                <a:solidFill>
                  <a:schemeClr val="accent1"/>
                </a:solidFill>
              </a:rPr>
            </a:br>
            <a:r>
              <a:rPr lang="en-US" sz="4000" b="1" dirty="0">
                <a:solidFill>
                  <a:schemeClr val="accent1"/>
                </a:solidFill>
                <a:latin typeface="+mn-lt"/>
              </a:rPr>
              <a:t>26.7: Managing The Powers Of The Court To Deal With Failure To Comply With The Rules</a:t>
            </a:r>
            <a:br>
              <a:rPr lang="en-US" sz="4000" dirty="0"/>
            </a:br>
            <a:endParaRPr lang="en-US" sz="3000" b="1" dirty="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990608-C4F2-41D8-A945-29EAB3DACEED}"/>
              </a:ext>
            </a:extLst>
          </p:cNvPr>
          <p:cNvSpPr>
            <a:spLocks noGrp="1"/>
          </p:cNvSpPr>
          <p:nvPr>
            <p:ph idx="1"/>
          </p:nvPr>
        </p:nvSpPr>
        <p:spPr>
          <a:xfrm>
            <a:off x="215900" y="1891302"/>
            <a:ext cx="7289800" cy="4966698"/>
          </a:xfrm>
        </p:spPr>
        <p:txBody>
          <a:bodyPr anchor="t">
            <a:normAutofit/>
          </a:bodyPr>
          <a:lstStyle/>
          <a:p>
            <a:pPr algn="just"/>
            <a:r>
              <a:rPr kumimoji="0" lang="en-US" sz="2000" b="0" i="0" u="none" strike="noStrike" kern="1200" cap="none" spc="0" normalizeH="0" baseline="0" noProof="0" dirty="0">
                <a:ln>
                  <a:noFill/>
                </a:ln>
                <a:effectLst/>
                <a:uLnTx/>
                <a:uFillTx/>
                <a:ea typeface="+mn-ea"/>
                <a:cs typeface="+mn-cs"/>
              </a:rPr>
              <a:t>It is a key requirement that </a:t>
            </a:r>
            <a:r>
              <a:rPr kumimoji="0" lang="en-US" sz="2000" b="1" i="0" u="none" strike="noStrike" kern="1200" cap="none" spc="0" normalizeH="0" baseline="0" noProof="0" dirty="0">
                <a:ln>
                  <a:noFill/>
                </a:ln>
                <a:effectLst/>
                <a:uLnTx/>
                <a:uFillTx/>
                <a:ea typeface="+mn-ea"/>
                <a:cs typeface="+mn-cs"/>
              </a:rPr>
              <a:t>if court makes order or gives directions</a:t>
            </a:r>
            <a:r>
              <a:rPr kumimoji="0" lang="en-US" sz="2000" b="0" i="0" u="none" strike="noStrike" kern="1200" cap="none" spc="0" normalizeH="0" baseline="0" noProof="0" dirty="0">
                <a:ln>
                  <a:noFill/>
                </a:ln>
                <a:effectLst/>
                <a:uLnTx/>
                <a:uFillTx/>
                <a:ea typeface="+mn-ea"/>
                <a:cs typeface="+mn-cs"/>
              </a:rPr>
              <a:t> it </a:t>
            </a:r>
            <a:r>
              <a:rPr kumimoji="0" lang="en-US" sz="2000" b="1" i="0" u="none" strike="noStrike" kern="1200" cap="none" spc="0" normalizeH="0" baseline="0" noProof="0" dirty="0">
                <a:ln>
                  <a:noFill/>
                </a:ln>
                <a:effectLst/>
                <a:uLnTx/>
                <a:uFillTx/>
                <a:ea typeface="+mn-ea"/>
                <a:cs typeface="+mn-cs"/>
              </a:rPr>
              <a:t>must</a:t>
            </a:r>
            <a:r>
              <a:rPr kumimoji="0" lang="en-US" sz="2000" b="0" i="0" u="none" strike="noStrike" kern="1200" cap="none" spc="0" normalizeH="0" baseline="0" noProof="0" dirty="0">
                <a:ln>
                  <a:noFill/>
                </a:ln>
                <a:effectLst/>
                <a:uLnTx/>
                <a:uFillTx/>
                <a:ea typeface="+mn-ea"/>
                <a:cs typeface="+mn-cs"/>
              </a:rPr>
              <a:t> whenever practicable </a:t>
            </a:r>
            <a:r>
              <a:rPr kumimoji="0" lang="en-US" sz="2000" b="1" i="0" u="none" strike="noStrike" kern="1200" cap="none" spc="0" normalizeH="0" baseline="0" noProof="0" dirty="0">
                <a:ln>
                  <a:noFill/>
                </a:ln>
                <a:effectLst/>
                <a:uLnTx/>
                <a:uFillTx/>
                <a:ea typeface="+mn-ea"/>
                <a:cs typeface="+mn-cs"/>
              </a:rPr>
              <a:t>specify the </a:t>
            </a:r>
            <a:r>
              <a:rPr kumimoji="0" lang="en-US" sz="2000" b="1" i="0" u="none" strike="noStrike" kern="1200" cap="none" spc="0" normalizeH="0" baseline="0" noProof="0" dirty="0">
                <a:ln>
                  <a:noFill/>
                </a:ln>
                <a:solidFill>
                  <a:schemeClr val="accent2"/>
                </a:solidFill>
                <a:effectLst/>
                <a:uLnTx/>
                <a:uFillTx/>
                <a:ea typeface="+mn-ea"/>
                <a:cs typeface="+mn-cs"/>
              </a:rPr>
              <a:t>consequences of failure to comply</a:t>
            </a:r>
            <a:r>
              <a:rPr kumimoji="0" lang="en-US" sz="2000" b="0" i="0" u="none" strike="noStrike" kern="1200" cap="none" spc="0" normalizeH="0" baseline="0" noProof="0" dirty="0">
                <a:ln>
                  <a:noFill/>
                </a:ln>
                <a:effectLst/>
                <a:uLnTx/>
                <a:uFillTx/>
                <a:ea typeface="+mn-ea"/>
                <a:cs typeface="+mn-cs"/>
              </a:rPr>
              <a:t>. </a:t>
            </a:r>
          </a:p>
          <a:p>
            <a:pPr algn="just"/>
            <a:r>
              <a:rPr kumimoji="0" lang="en-US" sz="2000" b="0" i="0" u="none" strike="noStrike" kern="1200" cap="none" spc="0" normalizeH="0" baseline="0" noProof="0" dirty="0">
                <a:ln>
                  <a:noFill/>
                </a:ln>
                <a:solidFill>
                  <a:schemeClr val="accent1"/>
                </a:solidFill>
                <a:effectLst/>
                <a:uLnTx/>
                <a:uFillTx/>
                <a:ea typeface="+mn-ea"/>
                <a:cs typeface="+mn-cs"/>
              </a:rPr>
              <a:t>Where there </a:t>
            </a:r>
            <a:r>
              <a:rPr lang="en-US" sz="2000" dirty="0">
                <a:solidFill>
                  <a:schemeClr val="accent1"/>
                </a:solidFill>
              </a:rPr>
              <a:t>is default any express sanction for noncompliance has effect unless the party in default obtains relief from sanctions (party 26.8) and part 26.9 does not apply</a:t>
            </a:r>
          </a:p>
          <a:p>
            <a:pPr algn="just"/>
            <a:r>
              <a:rPr lang="en-US" sz="2000" dirty="0"/>
              <a:t>Where a rule direction or order requires a party to do something by a specified date with specific consequences for failure to comply, the time for performance may not be extended by agreement between the parties</a:t>
            </a:r>
          </a:p>
          <a:p>
            <a:pPr algn="just"/>
            <a:r>
              <a:rPr lang="en-US" sz="2000" dirty="0">
                <a:solidFill>
                  <a:schemeClr val="accent1"/>
                </a:solidFill>
              </a:rPr>
              <a:t>But if  the consequences are not specified time may be extended by agreement so long as the date of any hearing or trial is not affected</a:t>
            </a:r>
          </a:p>
          <a:p>
            <a:pPr algn="just"/>
            <a:r>
              <a:rPr lang="en-US" sz="2000" dirty="0"/>
              <a:t>If consequences are specified, the need for unless orders do not arise</a:t>
            </a:r>
          </a:p>
          <a:p>
            <a:pPr algn="just"/>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806E1E2D-C64D-4117-8F6C-811C16AF515F}"/>
              </a:ext>
            </a:extLst>
          </p:cNvPr>
          <p:cNvPicPr>
            <a:picLocks noChangeAspect="1"/>
          </p:cNvPicPr>
          <p:nvPr/>
        </p:nvPicPr>
        <p:blipFill rotWithShape="1">
          <a:blip r:embed="rId2"/>
          <a:srcRect t="2776" r="1814" b="9405"/>
          <a:stretch/>
        </p:blipFill>
        <p:spPr>
          <a:xfrm>
            <a:off x="8203963" y="2183794"/>
            <a:ext cx="3247401" cy="3105271"/>
          </a:xfrm>
          <a:prstGeom prst="rect">
            <a:avLst/>
          </a:prstGeom>
        </p:spPr>
      </p:pic>
    </p:spTree>
    <p:extLst>
      <p:ext uri="{BB962C8B-B14F-4D97-AF65-F5344CB8AC3E}">
        <p14:creationId xmlns:p14="http://schemas.microsoft.com/office/powerpoint/2010/main" val="191231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CC5C2-75E5-4CA5-B91E-92930B6E3E0F}"/>
              </a:ext>
            </a:extLst>
          </p:cNvPr>
          <p:cNvSpPr>
            <a:spLocks noGrp="1"/>
          </p:cNvSpPr>
          <p:nvPr>
            <p:ph type="title"/>
          </p:nvPr>
        </p:nvSpPr>
        <p:spPr>
          <a:xfrm>
            <a:off x="498280" y="255007"/>
            <a:ext cx="11047013" cy="1075165"/>
          </a:xfrm>
        </p:spPr>
        <p:txBody>
          <a:bodyPr anchor="b">
            <a:normAutofit/>
          </a:bodyPr>
          <a:lstStyle/>
          <a:p>
            <a:pPr algn="ctr"/>
            <a:r>
              <a:rPr lang="en-US" sz="5400" b="1" dirty="0">
                <a:solidFill>
                  <a:schemeClr val="accent1"/>
                </a:solidFill>
                <a:latin typeface="+mn-lt"/>
              </a:rPr>
              <a:t>26.8 Relief from Sanctions</a:t>
            </a: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FF09FB-2848-401D-A52C-3889D05BE8C0}"/>
              </a:ext>
            </a:extLst>
          </p:cNvPr>
          <p:cNvPicPr>
            <a:picLocks noChangeAspect="1"/>
          </p:cNvPicPr>
          <p:nvPr/>
        </p:nvPicPr>
        <p:blipFill rotWithShape="1">
          <a:blip r:embed="rId2"/>
          <a:srcRect l="23540" r="23675"/>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819625DE-1443-4FFE-9686-DE3EE7858AA8}"/>
              </a:ext>
            </a:extLst>
          </p:cNvPr>
          <p:cNvSpPr>
            <a:spLocks noGrp="1"/>
          </p:cNvSpPr>
          <p:nvPr>
            <p:ph idx="1"/>
          </p:nvPr>
        </p:nvSpPr>
        <p:spPr>
          <a:xfrm>
            <a:off x="4905955" y="2071316"/>
            <a:ext cx="6713552" cy="4114800"/>
          </a:xfrm>
        </p:spPr>
        <p:txBody>
          <a:bodyPr anchor="t">
            <a:normAutofit/>
          </a:bodyPr>
          <a:lstStyle/>
          <a:p>
            <a:pPr marL="0" indent="0">
              <a:buNone/>
            </a:pPr>
            <a:r>
              <a:rPr lang="en-US" sz="2200" dirty="0"/>
              <a:t>On application for relief from any sanction for failure to comply the court will consider all the circumstances so as to enable it to deal justly with the application including the need </a:t>
            </a:r>
          </a:p>
          <a:p>
            <a:pPr lvl="1"/>
            <a:r>
              <a:rPr lang="en-US" sz="2200" dirty="0"/>
              <a:t>For litigation to be conducted efficiently and at proportionate cost</a:t>
            </a:r>
          </a:p>
          <a:p>
            <a:pPr lvl="1"/>
            <a:r>
              <a:rPr lang="en-US" sz="2200" dirty="0"/>
              <a:t>To enforce compliance with rules, practice directions and orders.</a:t>
            </a:r>
          </a:p>
          <a:p>
            <a:r>
              <a:rPr lang="en-US" sz="2200" dirty="0"/>
              <a:t>An application for relief must be supported by evidence</a:t>
            </a:r>
          </a:p>
          <a:p>
            <a:r>
              <a:rPr lang="en-US" sz="2200" dirty="0"/>
              <a:t>The court may not order the respondent to pay the applicant’s costs unless exceptional circumstances are shown.</a:t>
            </a:r>
          </a:p>
        </p:txBody>
      </p:sp>
    </p:spTree>
    <p:extLst>
      <p:ext uri="{BB962C8B-B14F-4D97-AF65-F5344CB8AC3E}">
        <p14:creationId xmlns:p14="http://schemas.microsoft.com/office/powerpoint/2010/main" val="373675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23635-5765-44F4-89C1-1ABA9C70091C}"/>
              </a:ext>
            </a:extLst>
          </p:cNvPr>
          <p:cNvSpPr>
            <a:spLocks noGrp="1"/>
          </p:cNvSpPr>
          <p:nvPr>
            <p:ph type="ctrTitle"/>
          </p:nvPr>
        </p:nvSpPr>
        <p:spPr>
          <a:xfrm>
            <a:off x="1285241" y="1008993"/>
            <a:ext cx="9231410" cy="3542045"/>
          </a:xfrm>
        </p:spPr>
        <p:txBody>
          <a:bodyPr anchor="b">
            <a:normAutofit/>
          </a:bodyPr>
          <a:lstStyle/>
          <a:p>
            <a:pPr algn="l"/>
            <a:r>
              <a:rPr lang="en-GB" sz="8100" b="1" dirty="0">
                <a:solidFill>
                  <a:schemeClr val="accent1"/>
                </a:solidFill>
                <a:latin typeface="+mn-lt"/>
              </a:rPr>
              <a:t>Case and Case flow Management – Part 1</a:t>
            </a:r>
            <a:endParaRPr lang="LID4096" sz="8100" b="1" dirty="0">
              <a:solidFill>
                <a:schemeClr val="accent1"/>
              </a:solidFill>
              <a:latin typeface="+mn-lt"/>
            </a:endParaRPr>
          </a:p>
        </p:txBody>
      </p:sp>
      <p:sp>
        <p:nvSpPr>
          <p:cNvPr id="3" name="Subtitle 2">
            <a:extLst>
              <a:ext uri="{FF2B5EF4-FFF2-40B4-BE49-F238E27FC236}">
                <a16:creationId xmlns:a16="http://schemas.microsoft.com/office/drawing/2014/main" id="{1CB22FC6-87DB-4953-9EF8-7CE37641D030}"/>
              </a:ext>
            </a:extLst>
          </p:cNvPr>
          <p:cNvSpPr>
            <a:spLocks noGrp="1"/>
          </p:cNvSpPr>
          <p:nvPr>
            <p:ph type="subTitle" idx="1"/>
          </p:nvPr>
        </p:nvSpPr>
        <p:spPr>
          <a:xfrm>
            <a:off x="1285241" y="4582814"/>
            <a:ext cx="7766395" cy="1312657"/>
          </a:xfrm>
        </p:spPr>
        <p:txBody>
          <a:bodyPr anchor="t">
            <a:normAutofit/>
          </a:bodyPr>
          <a:lstStyle/>
          <a:p>
            <a:pPr algn="l"/>
            <a:r>
              <a:rPr lang="en-GB" sz="2200" b="1" dirty="0"/>
              <a:t>General Principles; Role of the Judge; </a:t>
            </a:r>
            <a:r>
              <a:rPr lang="en-US" sz="2200" b="1" dirty="0"/>
              <a:t>Just and Proportionate Disposition of Disputes; Principles and Techniques of Active Case Management; Ensuring Compliance </a:t>
            </a:r>
          </a:p>
          <a:p>
            <a:pPr algn="l"/>
            <a:endParaRPr lang="LID4096" sz="2200" b="1" dirty="0"/>
          </a:p>
        </p:txBody>
      </p:sp>
    </p:spTree>
    <p:extLst>
      <p:ext uri="{BB962C8B-B14F-4D97-AF65-F5344CB8AC3E}">
        <p14:creationId xmlns:p14="http://schemas.microsoft.com/office/powerpoint/2010/main" val="264747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4E4DC-DDF2-4458-8BA4-B59C3DF4B74A}"/>
              </a:ext>
            </a:extLst>
          </p:cNvPr>
          <p:cNvSpPr>
            <a:spLocks noGrp="1"/>
          </p:cNvSpPr>
          <p:nvPr>
            <p:ph type="title"/>
          </p:nvPr>
        </p:nvSpPr>
        <p:spPr>
          <a:xfrm>
            <a:off x="5297762" y="329184"/>
            <a:ext cx="6251110" cy="1783080"/>
          </a:xfrm>
        </p:spPr>
        <p:txBody>
          <a:bodyPr anchor="b">
            <a:normAutofit/>
          </a:bodyPr>
          <a:lstStyle/>
          <a:p>
            <a:pPr algn="r"/>
            <a:r>
              <a:rPr lang="en-US" sz="3800" b="1" dirty="0">
                <a:solidFill>
                  <a:schemeClr val="accent1"/>
                </a:solidFill>
                <a:latin typeface="+mn-lt"/>
              </a:rPr>
              <a:t>26.9 Court can rectify matters where consequences of noncompliance not specified</a:t>
            </a:r>
          </a:p>
        </p:txBody>
      </p:sp>
      <p:pic>
        <p:nvPicPr>
          <p:cNvPr id="5" name="Picture 4" descr="Pen placed on top of a signature line">
            <a:extLst>
              <a:ext uri="{FF2B5EF4-FFF2-40B4-BE49-F238E27FC236}">
                <a16:creationId xmlns:a16="http://schemas.microsoft.com/office/drawing/2014/main" id="{6DC55AA1-FBA9-DC6C-69D8-BB1E114C1261}"/>
              </a:ext>
            </a:extLst>
          </p:cNvPr>
          <p:cNvPicPr>
            <a:picLocks noChangeAspect="1"/>
          </p:cNvPicPr>
          <p:nvPr/>
        </p:nvPicPr>
        <p:blipFill rotWithShape="1">
          <a:blip r:embed="rId2"/>
          <a:srcRect l="52282" r="23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26C5F2-8A71-49F0-B00A-E10FDEF50E00}"/>
              </a:ext>
            </a:extLst>
          </p:cNvPr>
          <p:cNvSpPr>
            <a:spLocks noGrp="1"/>
          </p:cNvSpPr>
          <p:nvPr>
            <p:ph idx="1"/>
          </p:nvPr>
        </p:nvSpPr>
        <p:spPr>
          <a:xfrm>
            <a:off x="5297762" y="2706624"/>
            <a:ext cx="6251110" cy="3483864"/>
          </a:xfrm>
        </p:spPr>
        <p:txBody>
          <a:bodyPr>
            <a:normAutofit/>
          </a:bodyPr>
          <a:lstStyle/>
          <a:p>
            <a:pPr marL="0" indent="0">
              <a:buNone/>
            </a:pPr>
            <a:r>
              <a:rPr lang="en-US" sz="2200" dirty="0"/>
              <a:t>An error of procedure, or failure to comply with a rule, direction or order does not invalidate any step taken in the proceedings unless the court so orders</a:t>
            </a:r>
          </a:p>
          <a:p>
            <a:pPr marL="0" indent="0">
              <a:buNone/>
            </a:pPr>
            <a:endParaRPr lang="en-US" sz="2200" dirty="0"/>
          </a:p>
          <a:p>
            <a:pPr marL="0" indent="0">
              <a:buNone/>
            </a:pPr>
            <a:r>
              <a:rPr lang="en-US" sz="2200" dirty="0">
                <a:solidFill>
                  <a:schemeClr val="accent1"/>
                </a:solidFill>
              </a:rPr>
              <a:t>Where there is such error, the court may make an order to put matters right</a:t>
            </a:r>
          </a:p>
          <a:p>
            <a:pPr marL="0" indent="0">
              <a:buNone/>
            </a:pPr>
            <a:endParaRPr lang="en-US" sz="2200" dirty="0">
              <a:solidFill>
                <a:schemeClr val="accent1"/>
              </a:solidFill>
            </a:endParaRPr>
          </a:p>
          <a:p>
            <a:pPr marL="0" indent="0">
              <a:buNone/>
            </a:pPr>
            <a:r>
              <a:rPr lang="en-US" sz="2200" dirty="0"/>
              <a:t>The court may make such order on or without application by a party. </a:t>
            </a:r>
          </a:p>
        </p:txBody>
      </p:sp>
    </p:spTree>
    <p:extLst>
      <p:ext uri="{BB962C8B-B14F-4D97-AF65-F5344CB8AC3E}">
        <p14:creationId xmlns:p14="http://schemas.microsoft.com/office/powerpoint/2010/main" val="375304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C2BBD22-6C5F-4EA1-B7FB-9B66BC04C2CB}"/>
              </a:ext>
            </a:extLst>
          </p:cNvPr>
          <p:cNvSpPr>
            <a:spLocks noGrp="1"/>
          </p:cNvSpPr>
          <p:nvPr>
            <p:ph type="title"/>
          </p:nvPr>
        </p:nvSpPr>
        <p:spPr>
          <a:xfrm>
            <a:off x="240146" y="115455"/>
            <a:ext cx="6881026" cy="1322887"/>
          </a:xfrm>
        </p:spPr>
        <p:txBody>
          <a:bodyPr>
            <a:normAutofit/>
          </a:bodyPr>
          <a:lstStyle/>
          <a:p>
            <a:r>
              <a:rPr lang="en-US" b="1" dirty="0">
                <a:solidFill>
                  <a:schemeClr val="accent1"/>
                </a:solidFill>
                <a:latin typeface="+mn-lt"/>
              </a:rPr>
              <a:t>Part 15: Summary Judgment</a:t>
            </a:r>
          </a:p>
        </p:txBody>
      </p:sp>
      <p:sp>
        <p:nvSpPr>
          <p:cNvPr id="3" name="Content Placeholder 2">
            <a:extLst>
              <a:ext uri="{FF2B5EF4-FFF2-40B4-BE49-F238E27FC236}">
                <a16:creationId xmlns:a16="http://schemas.microsoft.com/office/drawing/2014/main" id="{DC6D9670-CDFA-4ECB-A371-E7D6666DCF60}"/>
              </a:ext>
            </a:extLst>
          </p:cNvPr>
          <p:cNvSpPr>
            <a:spLocks noGrp="1"/>
          </p:cNvSpPr>
          <p:nvPr>
            <p:ph idx="1"/>
          </p:nvPr>
        </p:nvSpPr>
        <p:spPr>
          <a:xfrm>
            <a:off x="240146" y="1717964"/>
            <a:ext cx="7470840" cy="5024581"/>
          </a:xfrm>
        </p:spPr>
        <p:txBody>
          <a:bodyPr>
            <a:normAutofit lnSpcReduction="10000"/>
          </a:bodyPr>
          <a:lstStyle/>
          <a:p>
            <a:pPr marL="0" indent="0">
              <a:buNone/>
            </a:pPr>
            <a:r>
              <a:rPr lang="en-US" sz="1800" dirty="0"/>
              <a:t>The court may give summary judgment without a trial if it considers that the claimant has no real prospect of succeeding or the defendant has no real prospect of successfully defending the claim</a:t>
            </a:r>
          </a:p>
          <a:p>
            <a:pPr marL="0" indent="0">
              <a:buNone/>
            </a:pPr>
            <a:r>
              <a:rPr lang="en-US" sz="1800" dirty="0">
                <a:solidFill>
                  <a:schemeClr val="accent1"/>
                </a:solidFill>
              </a:rPr>
              <a:t>Recall the power to strike out statements of case under Part 26.3</a:t>
            </a:r>
          </a:p>
          <a:p>
            <a:pPr marL="0" indent="0">
              <a:buNone/>
            </a:pPr>
            <a:r>
              <a:rPr lang="en-US" sz="1800" dirty="0"/>
              <a:t>You must read part 15.3 to discover the exceptional types  of proceedings for which this process is not available</a:t>
            </a:r>
          </a:p>
          <a:p>
            <a:pPr marL="0" indent="0">
              <a:buNone/>
            </a:pPr>
            <a:r>
              <a:rPr lang="en-US" sz="1800" dirty="0">
                <a:solidFill>
                  <a:schemeClr val="accent1"/>
                </a:solidFill>
              </a:rPr>
              <a:t>A notice of application must identify the issues the court should deal with, significantly the court could exercise its powers without such notice at a CMC </a:t>
            </a:r>
          </a:p>
          <a:p>
            <a:pPr marL="0" indent="0">
              <a:buNone/>
            </a:pPr>
            <a:r>
              <a:rPr lang="en-US" sz="1800" dirty="0"/>
              <a:t>The application must be supported by affidavit evidence, these must be served on the other parties, any of whom may file and serve affidavit evidence.</a:t>
            </a:r>
          </a:p>
          <a:p>
            <a:pPr marL="0" indent="0">
              <a:buNone/>
            </a:pPr>
            <a:r>
              <a:rPr lang="en-US" sz="1800" dirty="0">
                <a:solidFill>
                  <a:schemeClr val="accent1"/>
                </a:solidFill>
              </a:rPr>
              <a:t>Judgment may be given on any issue of fact or law whether or not the judgment will bring proceedings to an end</a:t>
            </a:r>
          </a:p>
          <a:p>
            <a:pPr marL="0" indent="0">
              <a:buNone/>
            </a:pPr>
            <a:r>
              <a:rPr lang="en-US" sz="1800" dirty="0"/>
              <a:t>Where proceedings are not brought to an end the hearing must be treated as a CMC</a:t>
            </a:r>
          </a:p>
          <a:p>
            <a:pPr marL="0" indent="0">
              <a:buNone/>
            </a:pPr>
            <a:endParaRPr lang="en-US" sz="1300" dirty="0"/>
          </a:p>
          <a:p>
            <a:pPr marL="0" indent="0">
              <a:buNone/>
            </a:pPr>
            <a:r>
              <a:rPr lang="en-US" sz="1300" dirty="0"/>
              <a:t> </a:t>
            </a:r>
          </a:p>
        </p:txBody>
      </p:sp>
      <p:pic>
        <p:nvPicPr>
          <p:cNvPr id="7" name="Graphic 6" descr="Decision">
            <a:extLst>
              <a:ext uri="{FF2B5EF4-FFF2-40B4-BE49-F238E27FC236}">
                <a16:creationId xmlns:a16="http://schemas.microsoft.com/office/drawing/2014/main" id="{E66D513F-621C-4FFD-6A7B-531F2E754B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21599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A63282-EA87-4525-86EC-24007730F829}"/>
              </a:ext>
            </a:extLst>
          </p:cNvPr>
          <p:cNvSpPr>
            <a:spLocks noGrp="1"/>
          </p:cNvSpPr>
          <p:nvPr>
            <p:ph type="title"/>
          </p:nvPr>
        </p:nvSpPr>
        <p:spPr>
          <a:xfrm>
            <a:off x="94004" y="609600"/>
            <a:ext cx="8391970" cy="1322887"/>
          </a:xfrm>
        </p:spPr>
        <p:txBody>
          <a:bodyPr>
            <a:normAutofit/>
          </a:bodyPr>
          <a:lstStyle/>
          <a:p>
            <a:r>
              <a:rPr lang="en-US" b="1" dirty="0">
                <a:solidFill>
                  <a:schemeClr val="accent2"/>
                </a:solidFill>
                <a:latin typeface="+mn-lt"/>
              </a:rPr>
              <a:t>Minimizing Interlocutory Hearings</a:t>
            </a:r>
          </a:p>
        </p:txBody>
      </p:sp>
      <p:sp>
        <p:nvSpPr>
          <p:cNvPr id="3" name="Content Placeholder 2">
            <a:extLst>
              <a:ext uri="{FF2B5EF4-FFF2-40B4-BE49-F238E27FC236}">
                <a16:creationId xmlns:a16="http://schemas.microsoft.com/office/drawing/2014/main" id="{D65027AA-C5A5-4656-82DE-089D7EA68647}"/>
              </a:ext>
            </a:extLst>
          </p:cNvPr>
          <p:cNvSpPr>
            <a:spLocks noGrp="1"/>
          </p:cNvSpPr>
          <p:nvPr>
            <p:ph idx="1"/>
          </p:nvPr>
        </p:nvSpPr>
        <p:spPr>
          <a:xfrm>
            <a:off x="286328" y="2194102"/>
            <a:ext cx="7424658" cy="4206698"/>
          </a:xfrm>
        </p:spPr>
        <p:txBody>
          <a:bodyPr>
            <a:normAutofit/>
          </a:bodyPr>
          <a:lstStyle/>
          <a:p>
            <a:pPr marL="0" indent="0">
              <a:buNone/>
            </a:pPr>
            <a:r>
              <a:rPr lang="en-US" sz="1900" dirty="0"/>
              <a:t>Multiple interlocutory hearings offend aspects of the overriding objective.  Cost and delay are likely to be reduced by there being as few interlocutory as are necessary for the just disposition of the matter. </a:t>
            </a:r>
          </a:p>
          <a:p>
            <a:pPr marL="0" indent="0">
              <a:buNone/>
            </a:pPr>
            <a:r>
              <a:rPr lang="en-US" sz="1900" b="1" dirty="0"/>
              <a:t>An imperative of case management strategy is to eliminate or minimize these hearings by determining such disputes on the papers whenever possible.</a:t>
            </a:r>
          </a:p>
          <a:p>
            <a:pPr marL="0" indent="0">
              <a:buNone/>
            </a:pPr>
            <a:r>
              <a:rPr lang="en-US" sz="1900" dirty="0"/>
              <a:t>Court expects and encourages parties to confer in good faith to resolve interlocutory disputes without the need for intervention by the Court.</a:t>
            </a:r>
          </a:p>
          <a:p>
            <a:pPr marL="0" indent="0">
              <a:buNone/>
            </a:pPr>
            <a:r>
              <a:rPr lang="en-US" sz="1900" dirty="0"/>
              <a:t>[exception: those applications for narrowing the issues or hastening resolution of the case; e.g. striking out applications, or applications for summary judgment]</a:t>
            </a:r>
          </a:p>
        </p:txBody>
      </p:sp>
      <p:pic>
        <p:nvPicPr>
          <p:cNvPr id="4" name="Picture 3">
            <a:extLst>
              <a:ext uri="{FF2B5EF4-FFF2-40B4-BE49-F238E27FC236}">
                <a16:creationId xmlns:a16="http://schemas.microsoft.com/office/drawing/2014/main" id="{7D24C343-7E62-4C6A-8EAE-56E9C2A7509B}"/>
              </a:ext>
            </a:extLst>
          </p:cNvPr>
          <p:cNvPicPr>
            <a:picLocks noChangeAspect="1"/>
          </p:cNvPicPr>
          <p:nvPr/>
        </p:nvPicPr>
        <p:blipFill>
          <a:blip r:embed="rId2"/>
          <a:stretch>
            <a:fillRect/>
          </a:stretch>
        </p:blipFill>
        <p:spPr>
          <a:xfrm>
            <a:off x="8795981" y="1875834"/>
            <a:ext cx="2906973" cy="3135762"/>
          </a:xfrm>
          <a:prstGeom prst="rect">
            <a:avLst/>
          </a:prstGeom>
        </p:spPr>
      </p:pic>
    </p:spTree>
    <p:extLst>
      <p:ext uri="{BB962C8B-B14F-4D97-AF65-F5344CB8AC3E}">
        <p14:creationId xmlns:p14="http://schemas.microsoft.com/office/powerpoint/2010/main" val="210119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454E7-EEE9-4FD5-AEDA-31BA7EFD1464}"/>
              </a:ext>
            </a:extLst>
          </p:cNvPr>
          <p:cNvSpPr>
            <a:spLocks noGrp="1"/>
          </p:cNvSpPr>
          <p:nvPr>
            <p:ph type="title"/>
          </p:nvPr>
        </p:nvSpPr>
        <p:spPr>
          <a:xfrm>
            <a:off x="5867400" y="271429"/>
            <a:ext cx="6149109" cy="1322887"/>
          </a:xfrm>
        </p:spPr>
        <p:txBody>
          <a:bodyPr>
            <a:normAutofit/>
          </a:bodyPr>
          <a:lstStyle/>
          <a:p>
            <a:r>
              <a:rPr lang="en-US" sz="3700" b="1" dirty="0">
                <a:solidFill>
                  <a:schemeClr val="accent2"/>
                </a:solidFill>
                <a:latin typeface="+mn-lt"/>
              </a:rPr>
              <a:t>Minimizing Interlocutory Applications</a:t>
            </a:r>
          </a:p>
        </p:txBody>
      </p:sp>
      <p:pic>
        <p:nvPicPr>
          <p:cNvPr id="4" name="Picture 3">
            <a:extLst>
              <a:ext uri="{FF2B5EF4-FFF2-40B4-BE49-F238E27FC236}">
                <a16:creationId xmlns:a16="http://schemas.microsoft.com/office/drawing/2014/main" id="{E8E9E7E2-09EE-4388-B808-68952AB18C39}"/>
              </a:ext>
            </a:extLst>
          </p:cNvPr>
          <p:cNvPicPr>
            <a:picLocks noChangeAspect="1"/>
          </p:cNvPicPr>
          <p:nvPr/>
        </p:nvPicPr>
        <p:blipFill>
          <a:blip r:embed="rId2"/>
          <a:stretch>
            <a:fillRect/>
          </a:stretch>
        </p:blipFill>
        <p:spPr>
          <a:xfrm>
            <a:off x="674427" y="1427577"/>
            <a:ext cx="3720152" cy="4012941"/>
          </a:xfrm>
          <a:prstGeom prst="rect">
            <a:avLst/>
          </a:prstGeom>
        </p:spPr>
      </p:pic>
      <p:sp>
        <p:nvSpPr>
          <p:cNvPr id="3" name="Content Placeholder 2">
            <a:extLst>
              <a:ext uri="{FF2B5EF4-FFF2-40B4-BE49-F238E27FC236}">
                <a16:creationId xmlns:a16="http://schemas.microsoft.com/office/drawing/2014/main" id="{D4C1E281-03AE-45CE-991A-B313A2702258}"/>
              </a:ext>
            </a:extLst>
          </p:cNvPr>
          <p:cNvSpPr>
            <a:spLocks noGrp="1"/>
          </p:cNvSpPr>
          <p:nvPr>
            <p:ph idx="1"/>
          </p:nvPr>
        </p:nvSpPr>
        <p:spPr>
          <a:xfrm>
            <a:off x="5867400" y="1865745"/>
            <a:ext cx="5310116" cy="4479637"/>
          </a:xfrm>
        </p:spPr>
        <p:txBody>
          <a:bodyPr>
            <a:normAutofit/>
          </a:bodyPr>
          <a:lstStyle/>
          <a:p>
            <a:pPr marL="0" indent="0">
              <a:buNone/>
            </a:pPr>
            <a:r>
              <a:rPr lang="en-US" sz="1700" dirty="0"/>
              <a:t>There should be every effort to address all matters that are required for the just disposition of the case at the first CMC.  This could be facilitated by Court developing a questionnaire interrogating all relevant issues and encouraging parties to confer before responding with a view to having agreed answers where possible. This will be discussed later in this session</a:t>
            </a:r>
          </a:p>
          <a:p>
            <a:pPr marL="0" indent="0">
              <a:buNone/>
            </a:pPr>
            <a:endParaRPr lang="en-US" sz="1700" dirty="0"/>
          </a:p>
          <a:p>
            <a:pPr marL="0" indent="0">
              <a:buNone/>
            </a:pPr>
            <a:r>
              <a:rPr lang="en-US" sz="1700" dirty="0"/>
              <a:t>Suffice it to say that as a result of this approach the court could give directions for narrowing issues, disclosure, filing of witness statements, managing ADR, with agreed schedules</a:t>
            </a:r>
          </a:p>
          <a:p>
            <a:pPr marL="0" indent="0">
              <a:buNone/>
            </a:pPr>
            <a:endParaRPr lang="en-US" sz="1700" dirty="0"/>
          </a:p>
          <a:p>
            <a:pPr marL="0" indent="0">
              <a:buNone/>
            </a:pPr>
            <a:r>
              <a:rPr lang="en-US" sz="1700" dirty="0"/>
              <a:t>When we discuss performance standards the court should aim to limit the number of interlocutory hearings before disposition</a:t>
            </a:r>
          </a:p>
        </p:txBody>
      </p:sp>
    </p:spTree>
    <p:extLst>
      <p:ext uri="{BB962C8B-B14F-4D97-AF65-F5344CB8AC3E}">
        <p14:creationId xmlns:p14="http://schemas.microsoft.com/office/powerpoint/2010/main" val="36170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F8559-61A2-4F1F-8C2A-BACFFC942FB9}"/>
              </a:ext>
            </a:extLst>
          </p:cNvPr>
          <p:cNvSpPr>
            <a:spLocks noGrp="1"/>
          </p:cNvSpPr>
          <p:nvPr>
            <p:ph type="title"/>
          </p:nvPr>
        </p:nvSpPr>
        <p:spPr>
          <a:xfrm>
            <a:off x="526773" y="192671"/>
            <a:ext cx="11018520" cy="1110009"/>
          </a:xfrm>
        </p:spPr>
        <p:txBody>
          <a:bodyPr anchor="b">
            <a:normAutofit/>
          </a:bodyPr>
          <a:lstStyle/>
          <a:p>
            <a:pPr algn="ctr"/>
            <a:r>
              <a:rPr lang="en-US" sz="4600" b="1" dirty="0">
                <a:solidFill>
                  <a:srgbClr val="EA7911"/>
                </a:solidFill>
                <a:latin typeface="+mn-lt"/>
              </a:rPr>
              <a:t>Identification and Trial of Preliminary Issues</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3B600C-D689-49EE-9A30-E0E8DF2CD2AD}"/>
              </a:ext>
            </a:extLst>
          </p:cNvPr>
          <p:cNvSpPr>
            <a:spLocks noGrp="1"/>
          </p:cNvSpPr>
          <p:nvPr>
            <p:ph idx="1"/>
          </p:nvPr>
        </p:nvSpPr>
        <p:spPr>
          <a:xfrm>
            <a:off x="281830" y="1911493"/>
            <a:ext cx="6985000" cy="4909931"/>
          </a:xfrm>
        </p:spPr>
        <p:txBody>
          <a:bodyPr anchor="t">
            <a:normAutofit/>
          </a:bodyPr>
          <a:lstStyle/>
          <a:p>
            <a:pPr marL="0" indent="0" algn="just">
              <a:buNone/>
            </a:pPr>
            <a:r>
              <a:rPr lang="en-US" sz="2000" dirty="0"/>
              <a:t>The purpose is furthering the overriding objective by saving time and expense. </a:t>
            </a:r>
          </a:p>
          <a:p>
            <a:pPr marL="0" indent="0" algn="just">
              <a:buNone/>
            </a:pPr>
            <a:r>
              <a:rPr lang="en-US" sz="2000" dirty="0"/>
              <a:t>In </a:t>
            </a:r>
            <a:r>
              <a:rPr lang="en-US" sz="2000" b="1" dirty="0"/>
              <a:t>Boyle v SGA </a:t>
            </a:r>
            <a:r>
              <a:rPr lang="en-US" sz="2000" dirty="0"/>
              <a:t>Packaging Lord Hope posited that this could occur if there was </a:t>
            </a:r>
            <a:r>
              <a:rPr lang="en-US" sz="2000" b="1" dirty="0">
                <a:solidFill>
                  <a:schemeClr val="accent2"/>
                </a:solidFill>
              </a:rPr>
              <a:t>a knockout point</a:t>
            </a:r>
            <a:r>
              <a:rPr lang="en-US" sz="2000" dirty="0"/>
              <a:t> being an issue which if determined would likely prove decisive of the reference. </a:t>
            </a:r>
          </a:p>
          <a:p>
            <a:pPr marL="0" indent="0" algn="just">
              <a:buNone/>
            </a:pPr>
            <a:r>
              <a:rPr lang="en-US" sz="2000" dirty="0"/>
              <a:t>But care needs to be taken for vaguely drafted questions for preliminary determination, or those that have no significant impact on the outcome of a case can lead to disproportionate outlay of costs early in the proceedings </a:t>
            </a:r>
          </a:p>
          <a:p>
            <a:pPr marL="0" indent="0" algn="just">
              <a:buNone/>
            </a:pPr>
            <a:r>
              <a:rPr lang="en-US" sz="2000" dirty="0"/>
              <a:t>– a “treacherous shortcut” per Lord Scarman in Tilling v Whiteman [1980]A.C.1(25). </a:t>
            </a:r>
          </a:p>
          <a:p>
            <a:pPr marL="0" indent="0" algn="just">
              <a:buNone/>
            </a:pPr>
            <a:r>
              <a:rPr lang="en-US" sz="2000" dirty="0"/>
              <a:t>Ought to be little room for appeals in the exercise of discretion, because of the wide latitude afforded to trial judges</a:t>
            </a:r>
          </a:p>
        </p:txBody>
      </p:sp>
      <p:pic>
        <p:nvPicPr>
          <p:cNvPr id="4" name="Picture 3">
            <a:extLst>
              <a:ext uri="{FF2B5EF4-FFF2-40B4-BE49-F238E27FC236}">
                <a16:creationId xmlns:a16="http://schemas.microsoft.com/office/drawing/2014/main" id="{0C0FE215-CDA3-4F76-A296-FB237C8714B3}"/>
              </a:ext>
            </a:extLst>
          </p:cNvPr>
          <p:cNvPicPr>
            <a:picLocks noChangeAspect="1"/>
          </p:cNvPicPr>
          <p:nvPr/>
        </p:nvPicPr>
        <p:blipFill rotWithShape="1">
          <a:blip r:embed="rId2"/>
          <a:srcRect l="15735" r="7225" b="2"/>
          <a:stretch/>
        </p:blipFill>
        <p:spPr>
          <a:xfrm>
            <a:off x="7675658" y="2093976"/>
            <a:ext cx="3941064" cy="4096512"/>
          </a:xfrm>
          <a:prstGeom prst="rect">
            <a:avLst/>
          </a:prstGeom>
        </p:spPr>
      </p:pic>
    </p:spTree>
    <p:extLst>
      <p:ext uri="{BB962C8B-B14F-4D97-AF65-F5344CB8AC3E}">
        <p14:creationId xmlns:p14="http://schemas.microsoft.com/office/powerpoint/2010/main" val="379062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EF8559-61A2-4F1F-8C2A-BACFFC942FB9}"/>
              </a:ext>
            </a:extLst>
          </p:cNvPr>
          <p:cNvSpPr>
            <a:spLocks noGrp="1"/>
          </p:cNvSpPr>
          <p:nvPr>
            <p:ph type="title"/>
          </p:nvPr>
        </p:nvSpPr>
        <p:spPr>
          <a:xfrm>
            <a:off x="549633" y="282034"/>
            <a:ext cx="11018520" cy="1117477"/>
          </a:xfrm>
        </p:spPr>
        <p:txBody>
          <a:bodyPr anchor="b">
            <a:normAutofit/>
          </a:bodyPr>
          <a:lstStyle/>
          <a:p>
            <a:pPr algn="ctr"/>
            <a:r>
              <a:rPr lang="en-US" sz="4600" b="1" dirty="0">
                <a:solidFill>
                  <a:schemeClr val="accent2"/>
                </a:solidFill>
                <a:latin typeface="+mn-lt"/>
              </a:rPr>
              <a:t>Identification and Trial of Preliminary Issues</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3B600C-D689-49EE-9A30-E0E8DF2CD2AD}"/>
              </a:ext>
            </a:extLst>
          </p:cNvPr>
          <p:cNvSpPr>
            <a:spLocks noGrp="1"/>
          </p:cNvSpPr>
          <p:nvPr>
            <p:ph idx="1"/>
          </p:nvPr>
        </p:nvSpPr>
        <p:spPr>
          <a:xfrm>
            <a:off x="254001" y="1911493"/>
            <a:ext cx="6985000" cy="4909931"/>
          </a:xfrm>
        </p:spPr>
        <p:txBody>
          <a:bodyPr anchor="t">
            <a:normAutofit/>
          </a:bodyPr>
          <a:lstStyle/>
          <a:p>
            <a:pPr marL="0" indent="0" algn="just">
              <a:buNone/>
            </a:pPr>
            <a:r>
              <a:rPr lang="en-US" sz="2000" dirty="0">
                <a:latin typeface="Calibri" panose="020F0502020204030204" pitchFamily="34" charset="0"/>
                <a:cs typeface="Calibri" panose="020F0502020204030204" pitchFamily="34" charset="0"/>
              </a:rPr>
              <a:t>A good way to determine whether the there should be such a hearing is to apply the 10 questions by Neuberger J in Steele v Steele [2001] CP Rep 106 – (on next slide) </a:t>
            </a:r>
          </a:p>
          <a:p>
            <a:pPr marL="0" indent="0" algn="just">
              <a:buNone/>
            </a:pPr>
            <a:r>
              <a:rPr lang="en-US" sz="2000" b="0" i="0" dirty="0">
                <a:effectLst/>
                <a:latin typeface="Calibri" panose="020F0502020204030204" pitchFamily="34" charset="0"/>
                <a:cs typeface="Calibri" panose="020F0502020204030204" pitchFamily="34" charset="0"/>
              </a:rPr>
              <a:t>The</a:t>
            </a:r>
            <a:r>
              <a:rPr lang="en-US" sz="2000" dirty="0">
                <a:latin typeface="Calibri" panose="020F0502020204030204" pitchFamily="34" charset="0"/>
                <a:cs typeface="Calibri" panose="020F0502020204030204" pitchFamily="34" charset="0"/>
              </a:rPr>
              <a:t>se were s</a:t>
            </a:r>
            <a:r>
              <a:rPr lang="en-US" sz="2000" b="0" i="0" dirty="0">
                <a:effectLst/>
                <a:latin typeface="Calibri" panose="020F0502020204030204" pitchFamily="34" charset="0"/>
                <a:cs typeface="Calibri" panose="020F0502020204030204" pitchFamily="34" charset="0"/>
              </a:rPr>
              <a:t>ummarized into </a:t>
            </a:r>
            <a:r>
              <a:rPr lang="en-US" sz="2000" b="0" i="0" dirty="0">
                <a:solidFill>
                  <a:schemeClr val="accent2"/>
                </a:solidFill>
                <a:effectLst/>
                <a:latin typeface="Calibri" panose="020F0502020204030204" pitchFamily="34" charset="0"/>
                <a:cs typeface="Calibri" panose="020F0502020204030204" pitchFamily="34" charset="0"/>
              </a:rPr>
              <a:t>4 questions </a:t>
            </a:r>
            <a:r>
              <a:rPr lang="en-US" sz="2000" b="0" i="0" dirty="0">
                <a:effectLst/>
                <a:latin typeface="Calibri" panose="020F0502020204030204" pitchFamily="34" charset="0"/>
                <a:cs typeface="Calibri" panose="020F0502020204030204" pitchFamily="34" charset="0"/>
              </a:rPr>
              <a:t>by David Steel J in </a:t>
            </a:r>
            <a:r>
              <a:rPr lang="en-US" sz="2000" b="0" i="1" dirty="0">
                <a:effectLst/>
                <a:latin typeface="Calibri" panose="020F0502020204030204" pitchFamily="34" charset="0"/>
                <a:cs typeface="Calibri" panose="020F0502020204030204" pitchFamily="34" charset="0"/>
              </a:rPr>
              <a:t>McLoughlin v Jones [2001] EWCA Civ 1743</a:t>
            </a:r>
            <a:r>
              <a:rPr lang="en-US" sz="2000" b="0" i="0" dirty="0">
                <a:effectLst/>
                <a:latin typeface="Calibri" panose="020F0502020204030204" pitchFamily="34" charset="0"/>
                <a:cs typeface="Calibri" panose="020F0502020204030204" pitchFamily="34" charset="0"/>
              </a:rPr>
              <a:t>:</a:t>
            </a:r>
          </a:p>
          <a:p>
            <a:pPr marL="0" indent="0" algn="just">
              <a:buNone/>
            </a:pPr>
            <a:r>
              <a:rPr lang="en-US" sz="2000" b="0" i="1" dirty="0">
                <a:effectLst/>
                <a:latin typeface="Calibri" panose="020F0502020204030204" pitchFamily="34" charset="0"/>
                <a:cs typeface="Calibri" panose="020F0502020204030204" pitchFamily="34" charset="0"/>
              </a:rPr>
              <a:t>(</a:t>
            </a:r>
            <a:r>
              <a:rPr lang="en-US" sz="2000" b="0" i="1" dirty="0" err="1">
                <a:effectLst/>
                <a:latin typeface="Calibri" panose="020F0502020204030204" pitchFamily="34" charset="0"/>
                <a:cs typeface="Calibri" panose="020F0502020204030204" pitchFamily="34" charset="0"/>
              </a:rPr>
              <a:t>i</a:t>
            </a:r>
            <a:r>
              <a:rPr lang="en-US" sz="2000" b="0" i="1" dirty="0">
                <a:effectLst/>
                <a:latin typeface="Calibri" panose="020F0502020204030204" pitchFamily="34" charset="0"/>
                <a:cs typeface="Calibri" panose="020F0502020204030204" pitchFamily="34" charset="0"/>
              </a:rPr>
              <a:t>) Only issues which are decisive or potentially decisive should be identified</a:t>
            </a:r>
            <a:endParaRPr lang="en-US" sz="2000" b="0" i="0" dirty="0">
              <a:effectLst/>
              <a:latin typeface="Calibri" panose="020F0502020204030204" pitchFamily="34" charset="0"/>
              <a:cs typeface="Calibri" panose="020F0502020204030204" pitchFamily="34" charset="0"/>
            </a:endParaRPr>
          </a:p>
          <a:p>
            <a:pPr marL="0" indent="0" algn="just">
              <a:buNone/>
            </a:pPr>
            <a:r>
              <a:rPr lang="en-US" sz="2000" b="0" i="1" dirty="0">
                <a:effectLst/>
                <a:latin typeface="Calibri" panose="020F0502020204030204" pitchFamily="34" charset="0"/>
                <a:cs typeface="Calibri" panose="020F0502020204030204" pitchFamily="34" charset="0"/>
              </a:rPr>
              <a:t>(ii) The questions should usually be questions of law</a:t>
            </a:r>
            <a:endParaRPr lang="en-US" sz="2000" b="0" i="0" dirty="0">
              <a:effectLst/>
              <a:latin typeface="Calibri" panose="020F0502020204030204" pitchFamily="34" charset="0"/>
              <a:cs typeface="Calibri" panose="020F0502020204030204" pitchFamily="34" charset="0"/>
            </a:endParaRPr>
          </a:p>
          <a:p>
            <a:pPr marL="0" indent="0" algn="just">
              <a:buNone/>
            </a:pPr>
            <a:r>
              <a:rPr lang="en-US" sz="2000" b="0" i="1" dirty="0">
                <a:effectLst/>
                <a:latin typeface="Calibri" panose="020F0502020204030204" pitchFamily="34" charset="0"/>
                <a:cs typeface="Calibri" panose="020F0502020204030204" pitchFamily="34" charset="0"/>
              </a:rPr>
              <a:t>(iii) They should be decided on the basis of a schedule of agreed or assumed facts</a:t>
            </a:r>
            <a:endParaRPr lang="en-US" sz="2000" b="0" i="0" dirty="0">
              <a:effectLst/>
              <a:latin typeface="Calibri" panose="020F0502020204030204" pitchFamily="34" charset="0"/>
              <a:cs typeface="Calibri" panose="020F0502020204030204" pitchFamily="34" charset="0"/>
            </a:endParaRPr>
          </a:p>
          <a:p>
            <a:pPr marL="0" indent="0" algn="just">
              <a:buNone/>
            </a:pPr>
            <a:r>
              <a:rPr lang="en-US" sz="2000" b="0" i="1" dirty="0">
                <a:effectLst/>
                <a:latin typeface="Calibri" panose="020F0502020204030204" pitchFamily="34" charset="0"/>
                <a:cs typeface="Calibri" panose="020F0502020204030204" pitchFamily="34" charset="0"/>
              </a:rPr>
              <a:t>(iv) They should be triable without significant delay making full allowance for the implications of a possible appeal</a:t>
            </a:r>
            <a:r>
              <a:rPr lang="en-US" sz="2000" b="0" i="0" dirty="0">
                <a:effectLst/>
                <a:latin typeface="Calibri" panose="020F0502020204030204" pitchFamily="34" charset="0"/>
                <a:cs typeface="Calibri" panose="020F0502020204030204" pitchFamily="34" charset="0"/>
              </a:rPr>
              <a:t>"</a:t>
            </a:r>
          </a:p>
          <a:p>
            <a:pPr marL="0" indent="0">
              <a:buNone/>
            </a:pPr>
            <a:br>
              <a:rPr lang="en-US" sz="1200" dirty="0"/>
            </a:br>
            <a:endParaRPr lang="en-US" sz="1200" dirty="0"/>
          </a:p>
        </p:txBody>
      </p:sp>
      <p:pic>
        <p:nvPicPr>
          <p:cNvPr id="4" name="Picture 3">
            <a:extLst>
              <a:ext uri="{FF2B5EF4-FFF2-40B4-BE49-F238E27FC236}">
                <a16:creationId xmlns:a16="http://schemas.microsoft.com/office/drawing/2014/main" id="{0C0FE215-CDA3-4F76-A296-FB237C8714B3}"/>
              </a:ext>
            </a:extLst>
          </p:cNvPr>
          <p:cNvPicPr>
            <a:picLocks noChangeAspect="1"/>
          </p:cNvPicPr>
          <p:nvPr/>
        </p:nvPicPr>
        <p:blipFill rotWithShape="1">
          <a:blip r:embed="rId2"/>
          <a:srcRect l="15735" r="7225" b="2"/>
          <a:stretch/>
        </p:blipFill>
        <p:spPr>
          <a:xfrm>
            <a:off x="7675658" y="2093976"/>
            <a:ext cx="3941064" cy="4096512"/>
          </a:xfrm>
          <a:prstGeom prst="rect">
            <a:avLst/>
          </a:prstGeom>
        </p:spPr>
      </p:pic>
    </p:spTree>
    <p:extLst>
      <p:ext uri="{BB962C8B-B14F-4D97-AF65-F5344CB8AC3E}">
        <p14:creationId xmlns:p14="http://schemas.microsoft.com/office/powerpoint/2010/main" val="253815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6424-67EF-4F3A-A085-E3A82E5F4FE5}"/>
              </a:ext>
            </a:extLst>
          </p:cNvPr>
          <p:cNvSpPr>
            <a:spLocks noGrp="1"/>
          </p:cNvSpPr>
          <p:nvPr>
            <p:ph type="title"/>
          </p:nvPr>
        </p:nvSpPr>
        <p:spPr>
          <a:xfrm>
            <a:off x="76912" y="147637"/>
            <a:ext cx="11797588" cy="1325563"/>
          </a:xfrm>
        </p:spPr>
        <p:txBody>
          <a:bodyPr/>
          <a:lstStyle/>
          <a:p>
            <a:pPr algn="ctr"/>
            <a:r>
              <a:rPr lang="en-US" b="1" dirty="0">
                <a:solidFill>
                  <a:schemeClr val="accent1"/>
                </a:solidFill>
                <a:latin typeface="+mn-lt"/>
              </a:rPr>
              <a:t>Neuberger J’s </a:t>
            </a:r>
            <a:r>
              <a:rPr lang="en-US" b="1" u="sng" dirty="0">
                <a:solidFill>
                  <a:schemeClr val="accent2"/>
                </a:solidFill>
                <a:latin typeface="+mn-lt"/>
              </a:rPr>
              <a:t>10 Questions </a:t>
            </a:r>
            <a:r>
              <a:rPr lang="en-US" b="1" dirty="0">
                <a:solidFill>
                  <a:schemeClr val="accent1"/>
                </a:solidFill>
                <a:latin typeface="+mn-lt"/>
              </a:rPr>
              <a:t>in Steele v Steele</a:t>
            </a:r>
          </a:p>
        </p:txBody>
      </p:sp>
      <p:sp>
        <p:nvSpPr>
          <p:cNvPr id="3" name="Content Placeholder 2">
            <a:extLst>
              <a:ext uri="{FF2B5EF4-FFF2-40B4-BE49-F238E27FC236}">
                <a16:creationId xmlns:a16="http://schemas.microsoft.com/office/drawing/2014/main" id="{E720152F-9B88-4827-A760-548974BC97B0}"/>
              </a:ext>
            </a:extLst>
          </p:cNvPr>
          <p:cNvSpPr>
            <a:spLocks noGrp="1"/>
          </p:cNvSpPr>
          <p:nvPr>
            <p:ph idx="1"/>
          </p:nvPr>
        </p:nvSpPr>
        <p:spPr>
          <a:xfrm>
            <a:off x="317500" y="1473200"/>
            <a:ext cx="11544300" cy="5019675"/>
          </a:xfrm>
        </p:spPr>
        <p:txBody>
          <a:bodyPr>
            <a:normAutofit fontScale="85000" lnSpcReduction="20000"/>
          </a:bodyPr>
          <a:lstStyle/>
          <a:p>
            <a:pPr marL="514350" indent="-514350">
              <a:buAutoNum type="arabicParenBoth"/>
            </a:pPr>
            <a:r>
              <a:rPr lang="en-US" dirty="0">
                <a:solidFill>
                  <a:srgbClr val="505050"/>
                </a:solidFill>
                <a:latin typeface="Calibri" panose="020F0502020204030204" pitchFamily="34" charset="0"/>
                <a:cs typeface="Calibri" panose="020F0502020204030204" pitchFamily="34" charset="0"/>
              </a:rPr>
              <a:t>W</a:t>
            </a:r>
            <a:r>
              <a:rPr lang="en-US" b="0" i="0" dirty="0">
                <a:solidFill>
                  <a:srgbClr val="505050"/>
                </a:solidFill>
                <a:effectLst/>
                <a:latin typeface="Calibri" panose="020F0502020204030204" pitchFamily="34" charset="0"/>
                <a:cs typeface="Calibri" panose="020F0502020204030204" pitchFamily="34" charset="0"/>
              </a:rPr>
              <a:t>ould the determination of the issue dispose of the case or at least one aspect of it;</a:t>
            </a:r>
          </a:p>
          <a:p>
            <a:pPr marL="514350" indent="-514350">
              <a:buAutoNum type="arabicParenBoth"/>
            </a:pPr>
            <a:r>
              <a:rPr lang="en-US" dirty="0">
                <a:solidFill>
                  <a:schemeClr val="accent1"/>
                </a:solidFill>
                <a:latin typeface="Calibri" panose="020F0502020204030204" pitchFamily="34" charset="0"/>
                <a:cs typeface="Calibri" panose="020F0502020204030204" pitchFamily="34" charset="0"/>
              </a:rPr>
              <a:t>C</a:t>
            </a:r>
            <a:r>
              <a:rPr lang="en-US" b="0" i="0" dirty="0">
                <a:solidFill>
                  <a:schemeClr val="accent1"/>
                </a:solidFill>
                <a:effectLst/>
                <a:latin typeface="Calibri" panose="020F0502020204030204" pitchFamily="34" charset="0"/>
                <a:cs typeface="Calibri" panose="020F0502020204030204" pitchFamily="34" charset="0"/>
              </a:rPr>
              <a:t>ould the determination cut down costs and time;</a:t>
            </a:r>
          </a:p>
          <a:p>
            <a:pPr marL="514350" indent="-514350">
              <a:buAutoNum type="arabicParenBoth"/>
            </a:pPr>
            <a:r>
              <a:rPr lang="en-US" dirty="0">
                <a:solidFill>
                  <a:srgbClr val="505050"/>
                </a:solidFill>
                <a:latin typeface="Calibri" panose="020F0502020204030204" pitchFamily="34" charset="0"/>
                <a:cs typeface="Calibri" panose="020F0502020204030204" pitchFamily="34" charset="0"/>
              </a:rPr>
              <a:t>H</a:t>
            </a:r>
            <a:r>
              <a:rPr lang="en-US" b="0" i="0" dirty="0">
                <a:solidFill>
                  <a:srgbClr val="505050"/>
                </a:solidFill>
                <a:effectLst/>
                <a:latin typeface="Calibri" panose="020F0502020204030204" pitchFamily="34" charset="0"/>
                <a:cs typeface="Calibri" panose="020F0502020204030204" pitchFamily="34" charset="0"/>
              </a:rPr>
              <a:t>ow much effort will be involved in identifying the relevant facts for determining the preliminary issue of law;</a:t>
            </a:r>
          </a:p>
          <a:p>
            <a:pPr marL="514350" indent="-514350">
              <a:buAutoNum type="arabicParenBoth"/>
            </a:pPr>
            <a:r>
              <a:rPr lang="en-US" dirty="0">
                <a:solidFill>
                  <a:schemeClr val="accent1"/>
                </a:solidFill>
                <a:latin typeface="Calibri" panose="020F0502020204030204" pitchFamily="34" charset="0"/>
                <a:cs typeface="Calibri" panose="020F0502020204030204" pitchFamily="34" charset="0"/>
              </a:rPr>
              <a:t>C</a:t>
            </a:r>
            <a:r>
              <a:rPr lang="en-US" b="0" i="0" dirty="0">
                <a:solidFill>
                  <a:schemeClr val="accent1"/>
                </a:solidFill>
                <a:effectLst/>
                <a:latin typeface="Calibri" panose="020F0502020204030204" pitchFamily="34" charset="0"/>
                <a:cs typeface="Calibri" panose="020F0502020204030204" pitchFamily="34" charset="0"/>
              </a:rPr>
              <a:t>an the legal issue be determined on agreed facts;</a:t>
            </a:r>
          </a:p>
          <a:p>
            <a:pPr marL="514350" indent="-514350">
              <a:buAutoNum type="arabicParenBoth"/>
            </a:pPr>
            <a:r>
              <a:rPr lang="en-US" dirty="0">
                <a:solidFill>
                  <a:srgbClr val="505050"/>
                </a:solidFill>
                <a:latin typeface="Calibri" panose="020F0502020204030204" pitchFamily="34" charset="0"/>
                <a:cs typeface="Calibri" panose="020F0502020204030204" pitchFamily="34" charset="0"/>
              </a:rPr>
              <a:t>I</a:t>
            </a:r>
            <a:r>
              <a:rPr lang="en-US" b="0" i="0" dirty="0">
                <a:solidFill>
                  <a:srgbClr val="505050"/>
                </a:solidFill>
                <a:effectLst/>
                <a:latin typeface="Calibri" panose="020F0502020204030204" pitchFamily="34" charset="0"/>
                <a:cs typeface="Calibri" panose="020F0502020204030204" pitchFamily="34" charset="0"/>
              </a:rPr>
              <a:t>f the facts are not agreed, does that impinge on the value of the determination; </a:t>
            </a:r>
          </a:p>
          <a:p>
            <a:pPr marL="514350" indent="-514350">
              <a:buAutoNum type="arabicParenBoth"/>
            </a:pPr>
            <a:r>
              <a:rPr lang="en-US" dirty="0">
                <a:solidFill>
                  <a:schemeClr val="accent1"/>
                </a:solidFill>
                <a:latin typeface="Calibri" panose="020F0502020204030204" pitchFamily="34" charset="0"/>
                <a:cs typeface="Calibri" panose="020F0502020204030204" pitchFamily="34" charset="0"/>
              </a:rPr>
              <a:t>W</a:t>
            </a:r>
            <a:r>
              <a:rPr lang="en-US" b="0" i="0" dirty="0">
                <a:solidFill>
                  <a:schemeClr val="accent1"/>
                </a:solidFill>
                <a:effectLst/>
                <a:latin typeface="Calibri" panose="020F0502020204030204" pitchFamily="34" charset="0"/>
                <a:cs typeface="Calibri" panose="020F0502020204030204" pitchFamily="34" charset="0"/>
              </a:rPr>
              <a:t>ould the determination fetter the one or both parties or the tribunal itself in achieving the result required of the actual trial;</a:t>
            </a:r>
          </a:p>
          <a:p>
            <a:pPr marL="514350" indent="-514350">
              <a:buAutoNum type="arabicParenBoth"/>
            </a:pPr>
            <a:r>
              <a:rPr lang="en-US" dirty="0">
                <a:solidFill>
                  <a:srgbClr val="505050"/>
                </a:solidFill>
                <a:latin typeface="Calibri" panose="020F0502020204030204" pitchFamily="34" charset="0"/>
                <a:cs typeface="Calibri" panose="020F0502020204030204" pitchFamily="34" charset="0"/>
              </a:rPr>
              <a:t>T</a:t>
            </a:r>
            <a:r>
              <a:rPr lang="en-US" b="0" i="0" dirty="0">
                <a:solidFill>
                  <a:srgbClr val="505050"/>
                </a:solidFill>
                <a:effectLst/>
                <a:latin typeface="Calibri" panose="020F0502020204030204" pitchFamily="34" charset="0"/>
                <a:cs typeface="Calibri" panose="020F0502020204030204" pitchFamily="34" charset="0"/>
              </a:rPr>
              <a:t>o what extent is there a risk of the determination of the preliminary issue increasing costs or delaying trial;</a:t>
            </a:r>
          </a:p>
          <a:p>
            <a:pPr marL="514350" indent="-514350">
              <a:buAutoNum type="arabicParenBoth"/>
            </a:pPr>
            <a:r>
              <a:rPr lang="en-US" b="0" i="0" dirty="0">
                <a:solidFill>
                  <a:schemeClr val="accent1"/>
                </a:solidFill>
                <a:effectLst/>
                <a:latin typeface="Calibri" panose="020F0502020204030204" pitchFamily="34" charset="0"/>
                <a:cs typeface="Calibri" panose="020F0502020204030204" pitchFamily="34" charset="0"/>
              </a:rPr>
              <a:t> Is the issue actually relevant to the dispute; </a:t>
            </a:r>
          </a:p>
          <a:p>
            <a:pPr marL="514350" indent="-514350">
              <a:buAutoNum type="arabicParenBoth"/>
            </a:pPr>
            <a:r>
              <a:rPr lang="en-US" dirty="0">
                <a:solidFill>
                  <a:srgbClr val="505050"/>
                </a:solidFill>
                <a:latin typeface="Calibri" panose="020F0502020204030204" pitchFamily="34" charset="0"/>
                <a:cs typeface="Calibri" panose="020F0502020204030204" pitchFamily="34" charset="0"/>
              </a:rPr>
              <a:t>W</a:t>
            </a:r>
            <a:r>
              <a:rPr lang="en-US" b="0" i="0" dirty="0">
                <a:solidFill>
                  <a:srgbClr val="505050"/>
                </a:solidFill>
                <a:effectLst/>
                <a:latin typeface="Calibri" panose="020F0502020204030204" pitchFamily="34" charset="0"/>
                <a:cs typeface="Calibri" panose="020F0502020204030204" pitchFamily="34" charset="0"/>
              </a:rPr>
              <a:t>ould the determination lead to applications to amend submissions so as to avoid the consequences of the determination; and</a:t>
            </a:r>
          </a:p>
          <a:p>
            <a:pPr marL="514350" indent="-514350">
              <a:buAutoNum type="arabicParenBoth"/>
            </a:pPr>
            <a:r>
              <a:rPr lang="en-US" b="0" i="0" dirty="0">
                <a:solidFill>
                  <a:schemeClr val="accent1"/>
                </a:solidFill>
                <a:effectLst/>
                <a:latin typeface="Calibri" panose="020F0502020204030204" pitchFamily="34" charset="0"/>
                <a:cs typeface="Calibri" panose="020F0502020204030204" pitchFamily="34" charset="0"/>
              </a:rPr>
              <a:t> Is it just to order the preliminary issue?</a:t>
            </a:r>
            <a:endParaRPr lang="en-US"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84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B57F-052D-4341-BFDE-62377C176953}"/>
              </a:ext>
            </a:extLst>
          </p:cNvPr>
          <p:cNvSpPr>
            <a:spLocks noGrp="1"/>
          </p:cNvSpPr>
          <p:nvPr>
            <p:ph type="title"/>
          </p:nvPr>
        </p:nvSpPr>
        <p:spPr>
          <a:xfrm>
            <a:off x="558799" y="365125"/>
            <a:ext cx="10795001" cy="1325563"/>
          </a:xfrm>
        </p:spPr>
        <p:txBody>
          <a:bodyPr/>
          <a:lstStyle/>
          <a:p>
            <a:r>
              <a:rPr lang="en-US" b="1" u="sng" dirty="0">
                <a:solidFill>
                  <a:schemeClr val="accent1"/>
                </a:solidFill>
                <a:latin typeface="+mn-lt"/>
              </a:rPr>
              <a:t>Evidence Management </a:t>
            </a:r>
          </a:p>
        </p:txBody>
      </p:sp>
      <p:pic>
        <p:nvPicPr>
          <p:cNvPr id="3076" name="Picture 4">
            <a:extLst>
              <a:ext uri="{FF2B5EF4-FFF2-40B4-BE49-F238E27FC236}">
                <a16:creationId xmlns:a16="http://schemas.microsoft.com/office/drawing/2014/main" id="{BF2C586E-678C-475F-85A9-FEAEC9560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932" y="2018294"/>
            <a:ext cx="2333149" cy="20549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0DA18A-DF1A-49F0-BEAA-88A87CA74C91}"/>
              </a:ext>
            </a:extLst>
          </p:cNvPr>
          <p:cNvSpPr txBox="1"/>
          <p:nvPr/>
        </p:nvSpPr>
        <p:spPr>
          <a:xfrm flipH="1">
            <a:off x="558799" y="1562101"/>
            <a:ext cx="6388099"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CMC allows court to ensure the openness and transparency necessary for a just and proportionate dispute resolution by making orders with timetables for Disclosure; filing of witness statements; managing expert evidence promoting efficiency, saving time and supporting settlements.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court can also direct how evidence will be adduced during trials, directing that witness statements could be evidence in chief, and managing cross examination to only what is necessary for just resolution of disputes.</a:t>
            </a:r>
          </a:p>
        </p:txBody>
      </p:sp>
      <p:sp>
        <p:nvSpPr>
          <p:cNvPr id="4" name="TextBox 3">
            <a:extLst>
              <a:ext uri="{FF2B5EF4-FFF2-40B4-BE49-F238E27FC236}">
                <a16:creationId xmlns:a16="http://schemas.microsoft.com/office/drawing/2014/main" id="{7DED81FF-4DB3-4AA0-9E3B-E8221517036B}"/>
              </a:ext>
            </a:extLst>
          </p:cNvPr>
          <p:cNvSpPr txBox="1"/>
          <p:nvPr/>
        </p:nvSpPr>
        <p:spPr>
          <a:xfrm>
            <a:off x="8241932" y="1506022"/>
            <a:ext cx="2459979" cy="369332"/>
          </a:xfrm>
          <a:prstGeom prst="rect">
            <a:avLst/>
          </a:prstGeom>
          <a:blipFill>
            <a:blip r:embed="rId3"/>
            <a:tile tx="0" ty="0" sx="100000" sy="100000" flip="none" algn="tl"/>
          </a:bli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Abolish Ambush</a:t>
            </a:r>
          </a:p>
        </p:txBody>
      </p:sp>
    </p:spTree>
    <p:extLst>
      <p:ext uri="{BB962C8B-B14F-4D97-AF65-F5344CB8AC3E}">
        <p14:creationId xmlns:p14="http://schemas.microsoft.com/office/powerpoint/2010/main" val="62237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9C3AAE7-6FFD-46F5-ADEF-683A7F84C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3D black question marks with one yellow question mark">
            <a:extLst>
              <a:ext uri="{FF2B5EF4-FFF2-40B4-BE49-F238E27FC236}">
                <a16:creationId xmlns:a16="http://schemas.microsoft.com/office/drawing/2014/main" id="{64866D75-49EF-ECA2-4E22-3395F81DAE31}"/>
              </a:ext>
            </a:extLst>
          </p:cNvPr>
          <p:cNvPicPr>
            <a:picLocks noChangeAspect="1"/>
          </p:cNvPicPr>
          <p:nvPr/>
        </p:nvPicPr>
        <p:blipFill rotWithShape="1">
          <a:blip r:embed="rId2"/>
          <a:srcRect l="36548" r="14193"/>
          <a:stretch/>
        </p:blipFill>
        <p:spPr>
          <a:xfrm>
            <a:off x="3504644" y="10"/>
            <a:ext cx="8687357" cy="6437136"/>
          </a:xfrm>
          <a:custGeom>
            <a:avLst/>
            <a:gdLst/>
            <a:ahLst/>
            <a:cxnLst/>
            <a:rect l="l" t="t" r="r" b="b"/>
            <a:pathLst>
              <a:path w="8687357" h="6437146">
                <a:moveTo>
                  <a:pt x="3944493" y="3980202"/>
                </a:moveTo>
                <a:cubicBezTo>
                  <a:pt x="3944493" y="3980202"/>
                  <a:pt x="3944493" y="3980202"/>
                  <a:pt x="5117486" y="3980944"/>
                </a:cubicBezTo>
                <a:cubicBezTo>
                  <a:pt x="5193569" y="3981041"/>
                  <a:pt x="5262972" y="4020215"/>
                  <a:pt x="5301098" y="4086251"/>
                </a:cubicBezTo>
                <a:cubicBezTo>
                  <a:pt x="5301098" y="4086251"/>
                  <a:pt x="5301098" y="4086251"/>
                  <a:pt x="5889509" y="5105408"/>
                </a:cubicBezTo>
                <a:cubicBezTo>
                  <a:pt x="5926364" y="5169243"/>
                  <a:pt x="5926858" y="5251135"/>
                  <a:pt x="5887630" y="5314873"/>
                </a:cubicBezTo>
                <a:cubicBezTo>
                  <a:pt x="5887630" y="5314873"/>
                  <a:pt x="5887630" y="5314873"/>
                  <a:pt x="5303047" y="6333287"/>
                </a:cubicBezTo>
                <a:cubicBezTo>
                  <a:pt x="5267284" y="6397959"/>
                  <a:pt x="5197106" y="6438477"/>
                  <a:pt x="5123215" y="6437113"/>
                </a:cubicBezTo>
                <a:cubicBezTo>
                  <a:pt x="5123215" y="6437113"/>
                  <a:pt x="5123215" y="6437113"/>
                  <a:pt x="3948952" y="6434170"/>
                </a:cubicBezTo>
                <a:cubicBezTo>
                  <a:pt x="3874139" y="6436273"/>
                  <a:pt x="3803467" y="6394898"/>
                  <a:pt x="3766612" y="6331063"/>
                </a:cubicBezTo>
                <a:cubicBezTo>
                  <a:pt x="3766612" y="6331063"/>
                  <a:pt x="3766612" y="6331063"/>
                  <a:pt x="3178202" y="5311907"/>
                </a:cubicBezTo>
                <a:cubicBezTo>
                  <a:pt x="3140076" y="5245870"/>
                  <a:pt x="3140850" y="5166180"/>
                  <a:pt x="3178808" y="5100241"/>
                </a:cubicBezTo>
                <a:cubicBezTo>
                  <a:pt x="3178808" y="5100241"/>
                  <a:pt x="3178808" y="5100241"/>
                  <a:pt x="3764660" y="4084028"/>
                </a:cubicBezTo>
                <a:cubicBezTo>
                  <a:pt x="3800424" y="4019355"/>
                  <a:pt x="3870604" y="3978838"/>
                  <a:pt x="3944493" y="3980202"/>
                </a:cubicBezTo>
                <a:close/>
                <a:moveTo>
                  <a:pt x="5699720" y="3489582"/>
                </a:moveTo>
                <a:cubicBezTo>
                  <a:pt x="5699720" y="3489582"/>
                  <a:pt x="5699720" y="3489582"/>
                  <a:pt x="6163751" y="3489876"/>
                </a:cubicBezTo>
                <a:cubicBezTo>
                  <a:pt x="6193849" y="3489915"/>
                  <a:pt x="6221305" y="3505412"/>
                  <a:pt x="6236387" y="3531535"/>
                </a:cubicBezTo>
                <a:cubicBezTo>
                  <a:pt x="6236387" y="3531535"/>
                  <a:pt x="6236387" y="3531535"/>
                  <a:pt x="6469160" y="3934709"/>
                </a:cubicBezTo>
                <a:cubicBezTo>
                  <a:pt x="6483740" y="3959962"/>
                  <a:pt x="6483935" y="3992359"/>
                  <a:pt x="6468416" y="4017573"/>
                </a:cubicBezTo>
                <a:cubicBezTo>
                  <a:pt x="6468416" y="4017573"/>
                  <a:pt x="6468416" y="4017573"/>
                  <a:pt x="6237158" y="4420453"/>
                </a:cubicBezTo>
                <a:cubicBezTo>
                  <a:pt x="6223010" y="4446037"/>
                  <a:pt x="6195248" y="4462066"/>
                  <a:pt x="6166018" y="4461526"/>
                </a:cubicBezTo>
                <a:cubicBezTo>
                  <a:pt x="6166018" y="4461526"/>
                  <a:pt x="6166018" y="4461526"/>
                  <a:pt x="5701483" y="4460362"/>
                </a:cubicBezTo>
                <a:cubicBezTo>
                  <a:pt x="5671888" y="4461195"/>
                  <a:pt x="5643930" y="4444826"/>
                  <a:pt x="5629350" y="4419573"/>
                </a:cubicBezTo>
                <a:cubicBezTo>
                  <a:pt x="5629350" y="4419573"/>
                  <a:pt x="5629350" y="4419573"/>
                  <a:pt x="5396578" y="4016399"/>
                </a:cubicBezTo>
                <a:cubicBezTo>
                  <a:pt x="5381495" y="3990276"/>
                  <a:pt x="5381802" y="3958751"/>
                  <a:pt x="5396817" y="3932665"/>
                </a:cubicBezTo>
                <a:cubicBezTo>
                  <a:pt x="5396817" y="3932665"/>
                  <a:pt x="5396817" y="3932665"/>
                  <a:pt x="5628579" y="3530655"/>
                </a:cubicBezTo>
                <a:cubicBezTo>
                  <a:pt x="5642727" y="3505071"/>
                  <a:pt x="5670489" y="3489043"/>
                  <a:pt x="5699720" y="3489582"/>
                </a:cubicBezTo>
                <a:close/>
                <a:moveTo>
                  <a:pt x="6388346" y="3258305"/>
                </a:moveTo>
                <a:cubicBezTo>
                  <a:pt x="6388346" y="3258305"/>
                  <a:pt x="6388346" y="3258305"/>
                  <a:pt x="6555837" y="3258411"/>
                </a:cubicBezTo>
                <a:cubicBezTo>
                  <a:pt x="6566700" y="3258425"/>
                  <a:pt x="6576611" y="3264018"/>
                  <a:pt x="6582055" y="3273448"/>
                </a:cubicBezTo>
                <a:cubicBezTo>
                  <a:pt x="6582055" y="3273448"/>
                  <a:pt x="6582055" y="3273448"/>
                  <a:pt x="6666073" y="3418972"/>
                </a:cubicBezTo>
                <a:cubicBezTo>
                  <a:pt x="6671336" y="3428087"/>
                  <a:pt x="6671406" y="3439780"/>
                  <a:pt x="6665805" y="3448882"/>
                </a:cubicBezTo>
                <a:cubicBezTo>
                  <a:pt x="6665805" y="3448882"/>
                  <a:pt x="6665805" y="3448882"/>
                  <a:pt x="6582333" y="3594300"/>
                </a:cubicBezTo>
                <a:cubicBezTo>
                  <a:pt x="6577226" y="3603534"/>
                  <a:pt x="6567205" y="3609320"/>
                  <a:pt x="6556655" y="3609125"/>
                </a:cubicBezTo>
                <a:cubicBezTo>
                  <a:pt x="6556655" y="3609125"/>
                  <a:pt x="6556655" y="3609125"/>
                  <a:pt x="6388983" y="3608705"/>
                </a:cubicBezTo>
                <a:cubicBezTo>
                  <a:pt x="6378300" y="3609004"/>
                  <a:pt x="6368209" y="3603097"/>
                  <a:pt x="6362947" y="3593982"/>
                </a:cubicBezTo>
                <a:cubicBezTo>
                  <a:pt x="6362947" y="3593982"/>
                  <a:pt x="6362947" y="3593982"/>
                  <a:pt x="6278928" y="3448458"/>
                </a:cubicBezTo>
                <a:cubicBezTo>
                  <a:pt x="6273484" y="3439028"/>
                  <a:pt x="6273595" y="3427649"/>
                  <a:pt x="6279015" y="3418234"/>
                </a:cubicBezTo>
                <a:cubicBezTo>
                  <a:pt x="6279015" y="3418234"/>
                  <a:pt x="6279015" y="3418234"/>
                  <a:pt x="6362668" y="3273130"/>
                </a:cubicBezTo>
                <a:cubicBezTo>
                  <a:pt x="6367774" y="3263896"/>
                  <a:pt x="6377796" y="3258110"/>
                  <a:pt x="6388346" y="3258305"/>
                </a:cubicBezTo>
                <a:close/>
                <a:moveTo>
                  <a:pt x="7497241" y="2884843"/>
                </a:moveTo>
                <a:cubicBezTo>
                  <a:pt x="7497241" y="2884843"/>
                  <a:pt x="7497241" y="2884843"/>
                  <a:pt x="8049718" y="2885192"/>
                </a:cubicBezTo>
                <a:cubicBezTo>
                  <a:pt x="8085553" y="2885238"/>
                  <a:pt x="8118242" y="2903689"/>
                  <a:pt x="8136199" y="2934792"/>
                </a:cubicBezTo>
                <a:cubicBezTo>
                  <a:pt x="8136199" y="2934792"/>
                  <a:pt x="8136199" y="2934792"/>
                  <a:pt x="8413339" y="3414812"/>
                </a:cubicBezTo>
                <a:cubicBezTo>
                  <a:pt x="8430697" y="3444878"/>
                  <a:pt x="8430931" y="3483449"/>
                  <a:pt x="8412454" y="3513469"/>
                </a:cubicBezTo>
                <a:cubicBezTo>
                  <a:pt x="8412454" y="3513469"/>
                  <a:pt x="8412454" y="3513469"/>
                  <a:pt x="8137117" y="3993140"/>
                </a:cubicBezTo>
                <a:cubicBezTo>
                  <a:pt x="8120272" y="4023600"/>
                  <a:pt x="8087218" y="4042684"/>
                  <a:pt x="8052417" y="4042042"/>
                </a:cubicBezTo>
                <a:cubicBezTo>
                  <a:pt x="8052417" y="4042042"/>
                  <a:pt x="8052417" y="4042042"/>
                  <a:pt x="7499342" y="4040655"/>
                </a:cubicBezTo>
                <a:cubicBezTo>
                  <a:pt x="7464105" y="4041646"/>
                  <a:pt x="7430818" y="4022159"/>
                  <a:pt x="7413460" y="3992093"/>
                </a:cubicBezTo>
                <a:cubicBezTo>
                  <a:pt x="7413460" y="3992093"/>
                  <a:pt x="7413460" y="3992093"/>
                  <a:pt x="7136320" y="3512072"/>
                </a:cubicBezTo>
                <a:cubicBezTo>
                  <a:pt x="7118363" y="3480970"/>
                  <a:pt x="7118728" y="3443435"/>
                  <a:pt x="7136605" y="3412378"/>
                </a:cubicBezTo>
                <a:cubicBezTo>
                  <a:pt x="7136605" y="3412378"/>
                  <a:pt x="7136605" y="3412378"/>
                  <a:pt x="7412541" y="2933744"/>
                </a:cubicBezTo>
                <a:cubicBezTo>
                  <a:pt x="7429386" y="2903284"/>
                  <a:pt x="7462440" y="2884200"/>
                  <a:pt x="7497241" y="2884843"/>
                </a:cubicBezTo>
                <a:close/>
                <a:moveTo>
                  <a:pt x="6393234" y="2508974"/>
                </a:moveTo>
                <a:cubicBezTo>
                  <a:pt x="6393234" y="2508974"/>
                  <a:pt x="6393234" y="2508974"/>
                  <a:pt x="6710430" y="2509175"/>
                </a:cubicBezTo>
                <a:cubicBezTo>
                  <a:pt x="6731004" y="2509201"/>
                  <a:pt x="6749772" y="2519794"/>
                  <a:pt x="6760082" y="2537652"/>
                </a:cubicBezTo>
                <a:cubicBezTo>
                  <a:pt x="6760082" y="2537652"/>
                  <a:pt x="6760082" y="2537652"/>
                  <a:pt x="6919197" y="2813248"/>
                </a:cubicBezTo>
                <a:cubicBezTo>
                  <a:pt x="6929164" y="2830511"/>
                  <a:pt x="6929297" y="2852655"/>
                  <a:pt x="6918689" y="2869891"/>
                </a:cubicBezTo>
                <a:cubicBezTo>
                  <a:pt x="6918689" y="2869891"/>
                  <a:pt x="6918689" y="2869891"/>
                  <a:pt x="6760609" y="3145286"/>
                </a:cubicBezTo>
                <a:cubicBezTo>
                  <a:pt x="6750938" y="3162775"/>
                  <a:pt x="6731960" y="3173731"/>
                  <a:pt x="6711979" y="3173363"/>
                </a:cubicBezTo>
                <a:cubicBezTo>
                  <a:pt x="6711979" y="3173363"/>
                  <a:pt x="6711979" y="3173363"/>
                  <a:pt x="6394440" y="3172566"/>
                </a:cubicBezTo>
                <a:cubicBezTo>
                  <a:pt x="6374209" y="3173135"/>
                  <a:pt x="6355098" y="3161947"/>
                  <a:pt x="6345132" y="3144685"/>
                </a:cubicBezTo>
                <a:cubicBezTo>
                  <a:pt x="6345132" y="3144685"/>
                  <a:pt x="6345132" y="3144685"/>
                  <a:pt x="6186016" y="2869088"/>
                </a:cubicBezTo>
                <a:cubicBezTo>
                  <a:pt x="6175706" y="2851231"/>
                  <a:pt x="6175916" y="2829681"/>
                  <a:pt x="6186180" y="2811850"/>
                </a:cubicBezTo>
                <a:cubicBezTo>
                  <a:pt x="6186180" y="2811850"/>
                  <a:pt x="6186180" y="2811850"/>
                  <a:pt x="6344604" y="2537051"/>
                </a:cubicBezTo>
                <a:cubicBezTo>
                  <a:pt x="6354275" y="2519562"/>
                  <a:pt x="6373253" y="2508605"/>
                  <a:pt x="6393234" y="2508974"/>
                </a:cubicBezTo>
                <a:close/>
                <a:moveTo>
                  <a:pt x="7097611" y="923368"/>
                </a:moveTo>
                <a:cubicBezTo>
                  <a:pt x="7097611" y="923368"/>
                  <a:pt x="7097611" y="923368"/>
                  <a:pt x="7989180" y="923932"/>
                </a:cubicBezTo>
                <a:cubicBezTo>
                  <a:pt x="8047009" y="924007"/>
                  <a:pt x="8099761" y="953781"/>
                  <a:pt x="8128740" y="1003975"/>
                </a:cubicBezTo>
                <a:cubicBezTo>
                  <a:pt x="8128740" y="1003975"/>
                  <a:pt x="8128740" y="1003975"/>
                  <a:pt x="8575979" y="1778616"/>
                </a:cubicBezTo>
                <a:cubicBezTo>
                  <a:pt x="8603992" y="1827135"/>
                  <a:pt x="8604367" y="1889380"/>
                  <a:pt x="8574552" y="1937826"/>
                </a:cubicBezTo>
                <a:cubicBezTo>
                  <a:pt x="8574552" y="1937826"/>
                  <a:pt x="8574552" y="1937826"/>
                  <a:pt x="8130222" y="2711903"/>
                </a:cubicBezTo>
                <a:cubicBezTo>
                  <a:pt x="8103038" y="2761059"/>
                  <a:pt x="8049698" y="2791855"/>
                  <a:pt x="7993536" y="2790819"/>
                </a:cubicBezTo>
                <a:cubicBezTo>
                  <a:pt x="7993536" y="2790819"/>
                  <a:pt x="7993536" y="2790819"/>
                  <a:pt x="7101000" y="2788581"/>
                </a:cubicBezTo>
                <a:cubicBezTo>
                  <a:pt x="7044137" y="2790179"/>
                  <a:pt x="6990420" y="2758731"/>
                  <a:pt x="6962407" y="2710212"/>
                </a:cubicBezTo>
                <a:cubicBezTo>
                  <a:pt x="6962407" y="2710212"/>
                  <a:pt x="6962407" y="2710212"/>
                  <a:pt x="6515168" y="1935570"/>
                </a:cubicBezTo>
                <a:cubicBezTo>
                  <a:pt x="6486189" y="1885378"/>
                  <a:pt x="6486779" y="1824806"/>
                  <a:pt x="6515628" y="1774688"/>
                </a:cubicBezTo>
                <a:cubicBezTo>
                  <a:pt x="6515628" y="1774688"/>
                  <a:pt x="6515628" y="1774688"/>
                  <a:pt x="6960925" y="1002284"/>
                </a:cubicBezTo>
                <a:cubicBezTo>
                  <a:pt x="6988108" y="953127"/>
                  <a:pt x="7041448" y="922332"/>
                  <a:pt x="7097611" y="923368"/>
                </a:cubicBezTo>
                <a:close/>
                <a:moveTo>
                  <a:pt x="6548358" y="0"/>
                </a:moveTo>
                <a:lnTo>
                  <a:pt x="8687357" y="0"/>
                </a:lnTo>
                <a:lnTo>
                  <a:pt x="8687357" y="844465"/>
                </a:lnTo>
                <a:lnTo>
                  <a:pt x="8501061" y="843998"/>
                </a:lnTo>
                <a:cubicBezTo>
                  <a:pt x="8177202" y="843186"/>
                  <a:pt x="7793370" y="842224"/>
                  <a:pt x="7338457" y="841084"/>
                </a:cubicBezTo>
                <a:cubicBezTo>
                  <a:pt x="7152970" y="846300"/>
                  <a:pt x="6977743" y="743716"/>
                  <a:pt x="6886366" y="585445"/>
                </a:cubicBezTo>
                <a:cubicBezTo>
                  <a:pt x="6886366" y="585445"/>
                  <a:pt x="6886366" y="585445"/>
                  <a:pt x="6580991" y="56520"/>
                </a:cubicBezTo>
                <a:close/>
                <a:moveTo>
                  <a:pt x="405083" y="0"/>
                </a:moveTo>
                <a:lnTo>
                  <a:pt x="6450872" y="0"/>
                </a:lnTo>
                <a:lnTo>
                  <a:pt x="6535542" y="146650"/>
                </a:lnTo>
                <a:cubicBezTo>
                  <a:pt x="6615681" y="285455"/>
                  <a:pt x="6701163" y="433514"/>
                  <a:pt x="6792344" y="591444"/>
                </a:cubicBezTo>
                <a:cubicBezTo>
                  <a:pt x="6883721" y="749715"/>
                  <a:pt x="6884949" y="952757"/>
                  <a:pt x="6787688" y="1110786"/>
                </a:cubicBezTo>
                <a:cubicBezTo>
                  <a:pt x="6787688" y="1110786"/>
                  <a:pt x="6787688" y="1110786"/>
                  <a:pt x="5338288" y="3635817"/>
                </a:cubicBezTo>
                <a:cubicBezTo>
                  <a:pt x="5249615" y="3796165"/>
                  <a:pt x="5075616" y="3896623"/>
                  <a:pt x="4892415" y="3893242"/>
                </a:cubicBezTo>
                <a:cubicBezTo>
                  <a:pt x="4892415" y="3893242"/>
                  <a:pt x="4892415" y="3893242"/>
                  <a:pt x="1980974" y="3885943"/>
                </a:cubicBezTo>
                <a:cubicBezTo>
                  <a:pt x="1795486" y="3891159"/>
                  <a:pt x="1620261" y="3788575"/>
                  <a:pt x="1528883" y="3630305"/>
                </a:cubicBezTo>
                <a:cubicBezTo>
                  <a:pt x="1528883" y="3630305"/>
                  <a:pt x="1528883" y="3630305"/>
                  <a:pt x="69993" y="1103432"/>
                </a:cubicBezTo>
                <a:cubicBezTo>
                  <a:pt x="-24536" y="939704"/>
                  <a:pt x="-22612" y="742120"/>
                  <a:pt x="71498" y="578633"/>
                </a:cubicBezTo>
                <a:cubicBezTo>
                  <a:pt x="71498" y="578633"/>
                  <a:pt x="71498" y="578633"/>
                  <a:pt x="375546" y="51235"/>
                </a:cubicBezTo>
                <a:close/>
              </a:path>
            </a:pathLst>
          </a:custGeom>
        </p:spPr>
      </p:pic>
      <p:sp>
        <p:nvSpPr>
          <p:cNvPr id="2" name="Title 1">
            <a:extLst>
              <a:ext uri="{FF2B5EF4-FFF2-40B4-BE49-F238E27FC236}">
                <a16:creationId xmlns:a16="http://schemas.microsoft.com/office/drawing/2014/main" id="{40D875EE-0489-45E5-8896-FC9F05A5557A}"/>
              </a:ext>
            </a:extLst>
          </p:cNvPr>
          <p:cNvSpPr>
            <a:spLocks noGrp="1"/>
          </p:cNvSpPr>
          <p:nvPr>
            <p:ph type="title"/>
          </p:nvPr>
        </p:nvSpPr>
        <p:spPr>
          <a:xfrm>
            <a:off x="443345" y="4351520"/>
            <a:ext cx="5778379" cy="2085626"/>
          </a:xfrm>
        </p:spPr>
        <p:txBody>
          <a:bodyPr vert="horz" lIns="91440" tIns="45720" rIns="91440" bIns="45720" rtlCol="0" anchor="t">
            <a:normAutofit/>
          </a:bodyPr>
          <a:lstStyle/>
          <a:p>
            <a:r>
              <a:rPr lang="en-US" sz="9600" b="1" dirty="0">
                <a:latin typeface="+mn-lt"/>
              </a:rPr>
              <a:t>Questions</a:t>
            </a:r>
          </a:p>
        </p:txBody>
      </p:sp>
    </p:spTree>
    <p:extLst>
      <p:ext uri="{BB962C8B-B14F-4D97-AF65-F5344CB8AC3E}">
        <p14:creationId xmlns:p14="http://schemas.microsoft.com/office/powerpoint/2010/main" val="25563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23635-5765-44F4-89C1-1ABA9C70091C}"/>
              </a:ext>
            </a:extLst>
          </p:cNvPr>
          <p:cNvSpPr>
            <a:spLocks noGrp="1"/>
          </p:cNvSpPr>
          <p:nvPr>
            <p:ph type="ctrTitle"/>
          </p:nvPr>
        </p:nvSpPr>
        <p:spPr>
          <a:xfrm>
            <a:off x="1285241" y="1008993"/>
            <a:ext cx="9231410" cy="3542045"/>
          </a:xfrm>
        </p:spPr>
        <p:txBody>
          <a:bodyPr anchor="b">
            <a:normAutofit/>
          </a:bodyPr>
          <a:lstStyle/>
          <a:p>
            <a:pPr algn="l"/>
            <a:r>
              <a:rPr lang="en-GB" sz="8100" b="1" dirty="0">
                <a:solidFill>
                  <a:schemeClr val="accent1"/>
                </a:solidFill>
                <a:latin typeface="+mn-lt"/>
              </a:rPr>
              <a:t>Case and Case flow Management – </a:t>
            </a:r>
            <a:r>
              <a:rPr lang="en-GB" sz="8100" b="1">
                <a:solidFill>
                  <a:schemeClr val="accent1"/>
                </a:solidFill>
                <a:latin typeface="+mn-lt"/>
              </a:rPr>
              <a:t>Part 2</a:t>
            </a:r>
            <a:endParaRPr lang="LID4096" sz="8100" b="1" dirty="0">
              <a:solidFill>
                <a:schemeClr val="accent1"/>
              </a:solidFill>
              <a:latin typeface="+mn-lt"/>
            </a:endParaRPr>
          </a:p>
        </p:txBody>
      </p:sp>
      <p:sp>
        <p:nvSpPr>
          <p:cNvPr id="3" name="Subtitle 2">
            <a:extLst>
              <a:ext uri="{FF2B5EF4-FFF2-40B4-BE49-F238E27FC236}">
                <a16:creationId xmlns:a16="http://schemas.microsoft.com/office/drawing/2014/main" id="{1CB22FC6-87DB-4953-9EF8-7CE37641D030}"/>
              </a:ext>
            </a:extLst>
          </p:cNvPr>
          <p:cNvSpPr>
            <a:spLocks noGrp="1"/>
          </p:cNvSpPr>
          <p:nvPr>
            <p:ph type="subTitle" idx="1"/>
          </p:nvPr>
        </p:nvSpPr>
        <p:spPr>
          <a:xfrm>
            <a:off x="1285241" y="4696715"/>
            <a:ext cx="7132335" cy="1312657"/>
          </a:xfrm>
        </p:spPr>
        <p:txBody>
          <a:bodyPr anchor="t">
            <a:normAutofit lnSpcReduction="10000"/>
          </a:bodyPr>
          <a:lstStyle/>
          <a:p>
            <a:pPr algn="l"/>
            <a:r>
              <a:rPr lang="en-GB" b="1" dirty="0"/>
              <a:t>Use of Questionnaires; Importance of Parties’ Presence; Timely Decision Making – Oral Decisions and the Use of Templates for Opinions; Use of Checklists by Judges</a:t>
            </a:r>
            <a:endParaRPr lang="LID4096" b="1" dirty="0"/>
          </a:p>
        </p:txBody>
      </p:sp>
    </p:spTree>
    <p:extLst>
      <p:ext uri="{BB962C8B-B14F-4D97-AF65-F5344CB8AC3E}">
        <p14:creationId xmlns:p14="http://schemas.microsoft.com/office/powerpoint/2010/main" val="31442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1100736" y="304800"/>
            <a:ext cx="5086419" cy="5975927"/>
          </a:xfrm>
        </p:spPr>
        <p:txBody>
          <a:bodyPr anchor="ctr">
            <a:normAutofit/>
          </a:bodyPr>
          <a:lstStyle/>
          <a:p>
            <a:pPr marL="0" marR="0" indent="0">
              <a:spcBef>
                <a:spcPts val="1000"/>
              </a:spcBef>
              <a:spcAft>
                <a:spcPts val="800"/>
              </a:spcAft>
              <a:buNone/>
            </a:pPr>
            <a:endParaRPr lang="en-US" sz="1300" b="1" dirty="0">
              <a:effectLst/>
              <a:latin typeface="Calibri" panose="020F0502020204030204" pitchFamily="34" charset="0"/>
              <a:ea typeface="Calibri" panose="020F0502020204030204" pitchFamily="34" charset="0"/>
            </a:endParaRPr>
          </a:p>
          <a:p>
            <a:pPr marL="0" marR="0" indent="0">
              <a:spcBef>
                <a:spcPts val="1000"/>
              </a:spcBef>
              <a:spcAft>
                <a:spcPts val="800"/>
              </a:spcAft>
              <a:buNone/>
            </a:pPr>
            <a:r>
              <a:rPr lang="en-US" sz="1800" b="1" dirty="0">
                <a:solidFill>
                  <a:srgbClr val="FFC000"/>
                </a:solidFill>
                <a:effectLst/>
                <a:ea typeface="Calibri" panose="020F0502020204030204" pitchFamily="34" charset="0"/>
              </a:rPr>
              <a:t>By the end of the session the participants will  </a:t>
            </a:r>
            <a:r>
              <a:rPr lang="en-US" sz="1800" b="1" dirty="0">
                <a:solidFill>
                  <a:srgbClr val="FFC000"/>
                </a:solidFill>
                <a:ea typeface="Calibri" panose="020F0502020204030204" pitchFamily="34" charset="0"/>
              </a:rPr>
              <a:t>be able to:</a:t>
            </a:r>
          </a:p>
          <a:p>
            <a:pPr marL="0" marR="0" indent="0">
              <a:spcBef>
                <a:spcPts val="1000"/>
              </a:spcBef>
              <a:spcAft>
                <a:spcPts val="800"/>
              </a:spcAft>
              <a:buNone/>
            </a:pPr>
            <a:endParaRPr lang="en-US" sz="1800" b="1" dirty="0">
              <a:effectLst/>
              <a:ea typeface="Calibri" panose="020F0502020204030204" pitchFamily="34" charset="0"/>
            </a:endParaRPr>
          </a:p>
          <a:p>
            <a:pPr marL="0" marR="0" indent="0">
              <a:spcBef>
                <a:spcPts val="1000"/>
              </a:spcBef>
              <a:spcAft>
                <a:spcPts val="800"/>
              </a:spcAft>
              <a:buNone/>
            </a:pPr>
            <a:endParaRPr lang="en-GB" sz="1800" b="1" dirty="0">
              <a:effectLst/>
              <a:ea typeface="Calibri" panose="020F0502020204030204" pitchFamily="34" charset="0"/>
            </a:endParaRPr>
          </a:p>
          <a:p>
            <a:pPr marL="342900" indent="-342900">
              <a:buAutoNum type="alphaLcPeriod"/>
            </a:pPr>
            <a:r>
              <a:rPr lang="en-US" sz="1800" b="1" dirty="0"/>
              <a:t>Relate Case Management to :</a:t>
            </a:r>
          </a:p>
          <a:p>
            <a:pPr marL="971550" lvl="1" indent="-514350">
              <a:buFont typeface="+mj-lt"/>
              <a:buAutoNum type="romanLcPeriod"/>
            </a:pPr>
            <a:r>
              <a:rPr lang="en-US" sz="1800" b="1" dirty="0"/>
              <a:t>The overriding objective</a:t>
            </a:r>
          </a:p>
          <a:p>
            <a:pPr marL="971550" lvl="1" indent="-514350">
              <a:buFont typeface="+mj-lt"/>
              <a:buAutoNum type="romanLcPeriod"/>
            </a:pPr>
            <a:r>
              <a:rPr lang="en-US" sz="1800" b="1" dirty="0"/>
              <a:t>The role of the Judge to actively manage cases</a:t>
            </a:r>
          </a:p>
          <a:p>
            <a:pPr marL="971550" lvl="1" indent="-514350">
              <a:buFont typeface="+mj-lt"/>
              <a:buAutoNum type="romanLcPeriod"/>
            </a:pPr>
            <a:r>
              <a:rPr lang="en-US" sz="1800" b="1" dirty="0"/>
              <a:t>Ensuring the just and proportionate disposition of disputes</a:t>
            </a:r>
          </a:p>
          <a:p>
            <a:pPr marL="971550" lvl="1" indent="-514350">
              <a:buFont typeface="+mj-lt"/>
              <a:buAutoNum type="romanLcPeriod"/>
            </a:pPr>
            <a:endParaRPr lang="en-US" sz="1800" b="1" dirty="0"/>
          </a:p>
          <a:p>
            <a:pPr marL="342900" indent="-342900">
              <a:buAutoNum type="alphaLcPeriod"/>
            </a:pPr>
            <a:r>
              <a:rPr lang="en-US" sz="1800" b="1" dirty="0"/>
              <a:t>Learn the principles and techniques of active case management </a:t>
            </a:r>
          </a:p>
          <a:p>
            <a:pPr marL="342900" indent="-342900">
              <a:buAutoNum type="alphaLcPeriod"/>
            </a:pPr>
            <a:endParaRPr lang="en-US" sz="1800" b="1" dirty="0"/>
          </a:p>
          <a:p>
            <a:pPr marL="342900" indent="-342900">
              <a:buAutoNum type="alphaLcPeriod"/>
            </a:pPr>
            <a:r>
              <a:rPr lang="en-US" sz="1800" b="1" dirty="0"/>
              <a:t>Understand the system of ensuring compliance with Rules, Directions and Orders</a:t>
            </a:r>
            <a:endParaRPr lang="LID4096" sz="1800" dirty="0"/>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22639" r="19334" b="1"/>
          <a:stretch/>
        </p:blipFill>
        <p:spPr>
          <a:xfrm>
            <a:off x="6538366" y="1383738"/>
            <a:ext cx="4929098" cy="4756870"/>
          </a:xfrm>
          <a:prstGeom prst="rect">
            <a:avLst/>
          </a:prstGeom>
        </p:spPr>
      </p:pic>
    </p:spTree>
    <p:extLst>
      <p:ext uri="{BB962C8B-B14F-4D97-AF65-F5344CB8AC3E}">
        <p14:creationId xmlns:p14="http://schemas.microsoft.com/office/powerpoint/2010/main" val="182008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427175" y="513853"/>
            <a:ext cx="4695444" cy="5692983"/>
          </a:xfrm>
        </p:spPr>
        <p:txBody>
          <a:bodyPr anchor="ctr">
            <a:normAutofit/>
          </a:bodyPr>
          <a:lstStyle/>
          <a:p>
            <a:pPr marL="0" marR="0" indent="0">
              <a:spcBef>
                <a:spcPts val="1000"/>
              </a:spcBef>
              <a:spcAft>
                <a:spcPts val="800"/>
              </a:spcAft>
              <a:buNone/>
            </a:pPr>
            <a:endParaRPr lang="en-US" sz="1400" b="1" dirty="0">
              <a:effectLst/>
              <a:latin typeface="Calibri" panose="020F0502020204030204" pitchFamily="34" charset="0"/>
              <a:ea typeface="Calibri" panose="020F0502020204030204" pitchFamily="34" charset="0"/>
            </a:endParaRPr>
          </a:p>
          <a:p>
            <a:pPr marL="0" marR="0" indent="0">
              <a:spcBef>
                <a:spcPts val="1000"/>
              </a:spcBef>
              <a:spcAft>
                <a:spcPts val="800"/>
              </a:spcAft>
              <a:buNone/>
            </a:pPr>
            <a:r>
              <a:rPr lang="en-US" sz="2000" b="1" dirty="0">
                <a:solidFill>
                  <a:srgbClr val="FFC000"/>
                </a:solidFill>
                <a:effectLst/>
                <a:ea typeface="Calibri" panose="020F0502020204030204" pitchFamily="34" charset="0"/>
              </a:rPr>
              <a:t>By the end of the session the participants will  </a:t>
            </a:r>
            <a:r>
              <a:rPr lang="en-US" sz="2000" b="1" dirty="0">
                <a:solidFill>
                  <a:srgbClr val="FFC000"/>
                </a:solidFill>
                <a:ea typeface="Calibri" panose="020F0502020204030204" pitchFamily="34" charset="0"/>
              </a:rPr>
              <a:t>be able to:</a:t>
            </a:r>
          </a:p>
          <a:p>
            <a:pPr marL="0" marR="0" indent="0">
              <a:spcBef>
                <a:spcPts val="1000"/>
              </a:spcBef>
              <a:spcAft>
                <a:spcPts val="800"/>
              </a:spcAft>
              <a:buNone/>
            </a:pPr>
            <a:endParaRPr lang="en-US" sz="2000" b="1" dirty="0">
              <a:ea typeface="Calibri" panose="020F0502020204030204" pitchFamily="34" charset="0"/>
            </a:endParaRPr>
          </a:p>
          <a:p>
            <a:pPr marL="342900" indent="-342900">
              <a:buAutoNum type="alphaLcPeriod"/>
            </a:pPr>
            <a:r>
              <a:rPr lang="en-US" sz="2000" b="1" dirty="0"/>
              <a:t>Relate the Court’s Powers of Active Case Management to:</a:t>
            </a:r>
          </a:p>
          <a:p>
            <a:pPr marL="971550" lvl="1" indent="-514350">
              <a:buFont typeface="+mj-lt"/>
              <a:buAutoNum type="romanLcPeriod"/>
            </a:pPr>
            <a:r>
              <a:rPr lang="en-GB" sz="2000" b="1" dirty="0"/>
              <a:t>The use of Questionnaires  </a:t>
            </a:r>
          </a:p>
          <a:p>
            <a:pPr marL="971550" lvl="1" indent="-514350">
              <a:buFont typeface="+mj-lt"/>
              <a:buAutoNum type="romanLcPeriod"/>
            </a:pPr>
            <a:r>
              <a:rPr lang="en-GB" sz="2000" b="1" dirty="0"/>
              <a:t>The importance of Parties’ Presence </a:t>
            </a:r>
          </a:p>
          <a:p>
            <a:pPr marL="971550" lvl="1" indent="-514350">
              <a:buFont typeface="+mj-lt"/>
              <a:buAutoNum type="romanLcPeriod"/>
            </a:pPr>
            <a:r>
              <a:rPr lang="en-GB" sz="2000" b="1" dirty="0"/>
              <a:t>Timely Decision Making </a:t>
            </a:r>
          </a:p>
          <a:p>
            <a:pPr marL="971550" lvl="1" indent="-514350">
              <a:buFont typeface="+mj-lt"/>
              <a:buAutoNum type="romanLcPeriod"/>
            </a:pPr>
            <a:r>
              <a:rPr lang="en-GB" sz="2000" b="1" dirty="0"/>
              <a:t>The use of Checklists</a:t>
            </a:r>
          </a:p>
          <a:p>
            <a:pPr marL="457200" lvl="1" indent="0">
              <a:buNone/>
            </a:pPr>
            <a:endParaRPr lang="en-GB" sz="2000" b="1" dirty="0"/>
          </a:p>
          <a:p>
            <a:pPr marL="342900" indent="-342900">
              <a:buAutoNum type="alphaLcPeriod"/>
            </a:pPr>
            <a:r>
              <a:rPr lang="en-US" sz="2000" b="1" dirty="0"/>
              <a:t>Understand how </a:t>
            </a:r>
            <a:r>
              <a:rPr lang="en-GB" sz="2000" b="1" dirty="0"/>
              <a:t>Oral Decisions and the Use of Templates for Opinions improve Efficiency and Effectiveness</a:t>
            </a:r>
            <a:endParaRPr lang="en-GB" sz="2000" b="1" dirty="0">
              <a:effectLst/>
              <a:ea typeface="Calibri" panose="020F0502020204030204" pitchFamily="34" charset="0"/>
            </a:endParaRPr>
          </a:p>
          <a:p>
            <a:pPr marL="0" marR="0" indent="0">
              <a:spcBef>
                <a:spcPts val="1000"/>
              </a:spcBef>
              <a:spcAft>
                <a:spcPts val="800"/>
              </a:spcAft>
              <a:buNone/>
            </a:pPr>
            <a:endParaRPr lang="en-US" sz="1400" b="1" dirty="0">
              <a:effectLst/>
              <a:ea typeface="Calibri" panose="020F0502020204030204" pitchFamily="34"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22769" r="19462" b="-1"/>
          <a:stretch/>
        </p:blipFill>
        <p:spPr>
          <a:xfrm>
            <a:off x="5977788" y="799352"/>
            <a:ext cx="5425410" cy="5259296"/>
          </a:xfrm>
          <a:prstGeom prst="rect">
            <a:avLst/>
          </a:prstGeom>
        </p:spPr>
      </p:pic>
    </p:spTree>
    <p:extLst>
      <p:ext uri="{BB962C8B-B14F-4D97-AF65-F5344CB8AC3E}">
        <p14:creationId xmlns:p14="http://schemas.microsoft.com/office/powerpoint/2010/main" val="3928380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2AD40-0408-40A4-B6BF-7A8EA75BEB70}"/>
              </a:ext>
            </a:extLst>
          </p:cNvPr>
          <p:cNvSpPr>
            <a:spLocks noGrp="1"/>
          </p:cNvSpPr>
          <p:nvPr>
            <p:ph type="title"/>
          </p:nvPr>
        </p:nvSpPr>
        <p:spPr>
          <a:xfrm>
            <a:off x="589560" y="856180"/>
            <a:ext cx="4777496" cy="1128068"/>
          </a:xfrm>
        </p:spPr>
        <p:txBody>
          <a:bodyPr anchor="ctr">
            <a:noAutofit/>
          </a:bodyPr>
          <a:lstStyle/>
          <a:p>
            <a:r>
              <a:rPr lang="en-GB" sz="4000" b="1" dirty="0">
                <a:solidFill>
                  <a:srgbClr val="374149"/>
                </a:solidFill>
                <a:latin typeface="+mn-lt"/>
              </a:rPr>
              <a:t>Use of Questionnaires</a:t>
            </a:r>
            <a:endParaRPr lang="LID4096" sz="4000" b="1" dirty="0">
              <a:solidFill>
                <a:srgbClr val="374149"/>
              </a:solidFill>
              <a:latin typeface="+mn-lt"/>
            </a:endParaRPr>
          </a:p>
        </p:txBody>
      </p:sp>
      <p:grpSp>
        <p:nvGrpSpPr>
          <p:cNvPr id="60" name="Group 4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 name="Rectangle 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D57516AE-DBBE-4963-A81D-19BED0489367}"/>
              </a:ext>
            </a:extLst>
          </p:cNvPr>
          <p:cNvSpPr>
            <a:spLocks noGrp="1"/>
          </p:cNvSpPr>
          <p:nvPr>
            <p:ph idx="1"/>
          </p:nvPr>
        </p:nvSpPr>
        <p:spPr>
          <a:xfrm>
            <a:off x="159341" y="2288445"/>
            <a:ext cx="5526469" cy="4633042"/>
          </a:xfrm>
        </p:spPr>
        <p:txBody>
          <a:bodyPr anchor="ctr">
            <a:normAutofit fontScale="92500" lnSpcReduction="10000"/>
          </a:bodyPr>
          <a:lstStyle/>
          <a:p>
            <a:pPr marL="0" indent="0">
              <a:buNone/>
            </a:pPr>
            <a:r>
              <a:rPr lang="en-GB" sz="2400" b="1" dirty="0"/>
              <a:t>Purpose of Case and Case flow Management – Part 25.1</a:t>
            </a:r>
            <a:endParaRPr lang="en-GB" sz="2400" dirty="0"/>
          </a:p>
          <a:p>
            <a:pPr marL="0" indent="0">
              <a:buNone/>
            </a:pPr>
            <a:r>
              <a:rPr lang="en-GB" sz="1800" dirty="0"/>
              <a:t>To </a:t>
            </a:r>
            <a:r>
              <a:rPr lang="en-GB" sz="1800" u="sng" dirty="0"/>
              <a:t>Actively</a:t>
            </a:r>
            <a:r>
              <a:rPr lang="en-GB" sz="1800" dirty="0"/>
              <a:t> </a:t>
            </a:r>
            <a:r>
              <a:rPr lang="en-GB" sz="1800" u="sng" dirty="0"/>
              <a:t>Manage</a:t>
            </a:r>
            <a:r>
              <a:rPr lang="en-GB" sz="1800" dirty="0"/>
              <a:t> Cases and Further the Overriding Objective By:</a:t>
            </a:r>
          </a:p>
          <a:p>
            <a:pPr lvl="1">
              <a:buFont typeface="Wingdings" panose="05000000000000000000" pitchFamily="2" charset="2"/>
              <a:buChar char="Ø"/>
            </a:pPr>
            <a:r>
              <a:rPr lang="en-GB" sz="1800" dirty="0"/>
              <a:t>Identifying and Prioritizing Issues</a:t>
            </a:r>
          </a:p>
          <a:p>
            <a:pPr marL="457200" lvl="1" indent="0">
              <a:buNone/>
            </a:pPr>
            <a:endParaRPr lang="en-GB" sz="1800" dirty="0"/>
          </a:p>
          <a:p>
            <a:pPr lvl="1">
              <a:buFont typeface="Wingdings" panose="05000000000000000000" pitchFamily="2" charset="2"/>
              <a:buChar char="Ø"/>
            </a:pPr>
            <a:r>
              <a:rPr lang="en-GB" sz="1800" b="1" dirty="0"/>
              <a:t>Encouraging Settlement and Use of ADR</a:t>
            </a:r>
          </a:p>
          <a:p>
            <a:pPr lvl="1">
              <a:buFont typeface="Wingdings" panose="05000000000000000000" pitchFamily="2" charset="2"/>
              <a:buChar char="Ø"/>
            </a:pPr>
            <a:endParaRPr lang="en-GB" sz="1800" dirty="0"/>
          </a:p>
          <a:p>
            <a:pPr lvl="1">
              <a:buFont typeface="Wingdings" panose="05000000000000000000" pitchFamily="2" charset="2"/>
              <a:buChar char="Ø"/>
            </a:pPr>
            <a:r>
              <a:rPr lang="en-GB" sz="1800" dirty="0"/>
              <a:t>Disposing of as Many Issues on (</a:t>
            </a:r>
            <a:r>
              <a:rPr lang="en-GB" sz="1800" dirty="0" err="1"/>
              <a:t>i</a:t>
            </a:r>
            <a:r>
              <a:rPr lang="en-GB" sz="1800" dirty="0"/>
              <a:t>) same occasion, (ii) without parties present</a:t>
            </a:r>
          </a:p>
          <a:p>
            <a:pPr lvl="1">
              <a:buFont typeface="Wingdings" panose="05000000000000000000" pitchFamily="2" charset="2"/>
              <a:buChar char="Ø"/>
            </a:pPr>
            <a:endParaRPr lang="en-GB" sz="1800" dirty="0"/>
          </a:p>
          <a:p>
            <a:pPr lvl="1">
              <a:buFont typeface="Wingdings" panose="05000000000000000000" pitchFamily="2" charset="2"/>
              <a:buChar char="Ø"/>
            </a:pPr>
            <a:r>
              <a:rPr lang="en-GB" sz="1800" b="1" dirty="0"/>
              <a:t>Encouraging Parties to Co-operate on all aspects</a:t>
            </a:r>
          </a:p>
          <a:p>
            <a:pPr lvl="1">
              <a:buFont typeface="Wingdings" panose="05000000000000000000" pitchFamily="2" charset="2"/>
              <a:buChar char="Ø"/>
            </a:pPr>
            <a:endParaRPr lang="en-GB" sz="1800" dirty="0"/>
          </a:p>
          <a:p>
            <a:pPr lvl="1">
              <a:buFont typeface="Wingdings" panose="05000000000000000000" pitchFamily="2" charset="2"/>
              <a:buChar char="Ø"/>
            </a:pPr>
            <a:r>
              <a:rPr lang="en-GB" sz="1800" dirty="0"/>
              <a:t>Fixing Timetables, Giving Directions to ensure Efficiency and Timeliness</a:t>
            </a:r>
          </a:p>
          <a:p>
            <a:pPr lvl="1">
              <a:buFont typeface="Wingdings" panose="05000000000000000000" pitchFamily="2" charset="2"/>
              <a:buChar char="Ø"/>
            </a:pPr>
            <a:endParaRPr lang="en-GB" sz="1800" dirty="0"/>
          </a:p>
          <a:p>
            <a:pPr lvl="1">
              <a:buFont typeface="Wingdings" panose="05000000000000000000" pitchFamily="2" charset="2"/>
              <a:buChar char="Ø"/>
            </a:pPr>
            <a:r>
              <a:rPr lang="en-GB" sz="1800" b="1" dirty="0"/>
              <a:t>Making Appropriate Use of Technology</a:t>
            </a:r>
          </a:p>
          <a:p>
            <a:pPr lvl="1"/>
            <a:endParaRPr lang="en-GB" sz="1400" dirty="0"/>
          </a:p>
          <a:p>
            <a:pPr lvl="1"/>
            <a:endParaRPr lang="LID4096" sz="1400" dirty="0"/>
          </a:p>
        </p:txBody>
      </p:sp>
      <p:sp>
        <p:nvSpPr>
          <p:cNvPr id="62" name="Rectangle 5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DD78DD-954A-4722-9107-1DC72BB82740}"/>
              </a:ext>
            </a:extLst>
          </p:cNvPr>
          <p:cNvPicPr>
            <a:picLocks noChangeAspect="1"/>
          </p:cNvPicPr>
          <p:nvPr/>
        </p:nvPicPr>
        <p:blipFill rotWithShape="1">
          <a:blip r:embed="rId2"/>
          <a:srcRect t="3062"/>
          <a:stretch/>
        </p:blipFill>
        <p:spPr>
          <a:xfrm>
            <a:off x="6626472" y="1466979"/>
            <a:ext cx="5068704" cy="4913512"/>
          </a:xfrm>
          <a:prstGeom prst="rect">
            <a:avLst/>
          </a:prstGeom>
        </p:spPr>
      </p:pic>
    </p:spTree>
    <p:extLst>
      <p:ext uri="{BB962C8B-B14F-4D97-AF65-F5344CB8AC3E}">
        <p14:creationId xmlns:p14="http://schemas.microsoft.com/office/powerpoint/2010/main" val="277151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FDF93E5-531B-4028-BBB5-BCC2081161D2}"/>
              </a:ext>
            </a:extLst>
          </p:cNvPr>
          <p:cNvSpPr>
            <a:spLocks noGrp="1"/>
          </p:cNvSpPr>
          <p:nvPr>
            <p:ph type="title"/>
          </p:nvPr>
        </p:nvSpPr>
        <p:spPr>
          <a:xfrm>
            <a:off x="838200" y="401221"/>
            <a:ext cx="10515600" cy="1348065"/>
          </a:xfrm>
        </p:spPr>
        <p:txBody>
          <a:bodyPr>
            <a:normAutofit/>
          </a:bodyPr>
          <a:lstStyle/>
          <a:p>
            <a:r>
              <a:rPr lang="en-GB" sz="5400" b="1">
                <a:solidFill>
                  <a:srgbClr val="FFFFFF"/>
                </a:solidFill>
              </a:rPr>
              <a:t>Use of Questionnaires: Yes You Can</a:t>
            </a:r>
            <a:endParaRPr lang="LID4096" sz="5400" b="1">
              <a:solidFill>
                <a:srgbClr val="FFFFFF"/>
              </a:solidFill>
            </a:endParaRPr>
          </a:p>
        </p:txBody>
      </p:sp>
      <p:sp>
        <p:nvSpPr>
          <p:cNvPr id="3" name="Content Placeholder 2">
            <a:extLst>
              <a:ext uri="{FF2B5EF4-FFF2-40B4-BE49-F238E27FC236}">
                <a16:creationId xmlns:a16="http://schemas.microsoft.com/office/drawing/2014/main" id="{720D0E7D-69C7-4ACF-A0F3-3D367F53085A}"/>
              </a:ext>
            </a:extLst>
          </p:cNvPr>
          <p:cNvSpPr>
            <a:spLocks noGrp="1"/>
          </p:cNvSpPr>
          <p:nvPr>
            <p:ph idx="1"/>
          </p:nvPr>
        </p:nvSpPr>
        <p:spPr>
          <a:xfrm>
            <a:off x="838200" y="2586789"/>
            <a:ext cx="10515600" cy="4340484"/>
          </a:xfrm>
        </p:spPr>
        <p:txBody>
          <a:bodyPr>
            <a:normAutofit/>
          </a:bodyPr>
          <a:lstStyle/>
          <a:p>
            <a:endParaRPr lang="en-GB" sz="1200" dirty="0"/>
          </a:p>
          <a:p>
            <a:r>
              <a:rPr lang="en-GB" sz="1600" dirty="0"/>
              <a:t>Several Caribbean jurisdictions have made Use of Questionnaires as an aid to Active and Effective Case and Case flow Management. (E.g. Pt 27.9 ECSC; Pt 27.10 TT)</a:t>
            </a:r>
          </a:p>
          <a:p>
            <a:endParaRPr lang="en-GB" sz="1600" dirty="0"/>
          </a:p>
          <a:p>
            <a:r>
              <a:rPr lang="en-GB" sz="1600" dirty="0"/>
              <a:t>Even without a specific rule, questionnaires can be developed and used, institutionally or individually (we recommend the former to enable standardised and predictable processes and practices).</a:t>
            </a:r>
          </a:p>
          <a:p>
            <a:endParaRPr lang="en-GB" sz="1600" dirty="0"/>
          </a:p>
          <a:p>
            <a:r>
              <a:rPr lang="en-US" sz="1600" b="1" i="0" u="none" strike="noStrike" baseline="0" dirty="0"/>
              <a:t>26.1 Court's general powers of management </a:t>
            </a:r>
            <a:endParaRPr lang="en-US" sz="1600" b="0" i="0" u="none" strike="noStrike" baseline="0" dirty="0"/>
          </a:p>
          <a:p>
            <a:pPr marL="0" indent="0">
              <a:buNone/>
            </a:pPr>
            <a:r>
              <a:rPr lang="en-US" sz="1600" b="0" i="0" u="none" strike="noStrike" baseline="0" dirty="0"/>
              <a:t>	(1) The list of powers in this rule is in addition to any powers given to the court by any other rule, practice 	directions or any enactment </a:t>
            </a:r>
          </a:p>
          <a:p>
            <a:pPr marL="0" indent="0">
              <a:buNone/>
            </a:pPr>
            <a:r>
              <a:rPr lang="en-US" sz="1600" b="0" i="0" u="none" strike="noStrike" baseline="0" dirty="0"/>
              <a:t>	(2) Except where these rules provide otherwise, the court may - </a:t>
            </a:r>
            <a:r>
              <a:rPr lang="en-GB" sz="1600" dirty="0"/>
              <a:t>  </a:t>
            </a:r>
            <a:endParaRPr lang="en-US" sz="1600" b="0" i="0" u="none" strike="noStrike" baseline="0" dirty="0"/>
          </a:p>
          <a:p>
            <a:pPr marL="0" indent="0">
              <a:buNone/>
            </a:pPr>
            <a:r>
              <a:rPr lang="en-US" sz="1600" b="0" i="0" u="none" strike="noStrike" baseline="0" dirty="0"/>
              <a:t>		(v) </a:t>
            </a:r>
            <a:r>
              <a:rPr lang="en-US" sz="1600" b="1" i="0" u="none" strike="noStrike" baseline="0" dirty="0"/>
              <a:t>take any other step, give any other direction, or make any </a:t>
            </a:r>
            <a:r>
              <a:rPr lang="en-US" sz="1600" b="1" i="0" strike="noStrike" baseline="0" dirty="0"/>
              <a:t>other order for the purpose of </a:t>
            </a:r>
            <a:r>
              <a:rPr lang="en-US" sz="1600" b="1" dirty="0"/>
              <a:t> 			</a:t>
            </a:r>
            <a:r>
              <a:rPr lang="en-US" sz="1600" b="1" i="0" strike="noStrike" baseline="0" dirty="0"/>
              <a:t>managing the case  and furthering the overriding  objective</a:t>
            </a:r>
            <a:r>
              <a:rPr lang="en-US" sz="1600" b="0" i="0" strike="noStrike" baseline="0" dirty="0"/>
              <a:t> … </a:t>
            </a:r>
          </a:p>
          <a:p>
            <a:pPr marL="0" indent="0">
              <a:buNone/>
            </a:pPr>
            <a:r>
              <a:rPr lang="en-GB" sz="1200" dirty="0">
                <a:latin typeface="+mj-lt"/>
              </a:rPr>
              <a:t> </a:t>
            </a:r>
            <a:endParaRPr lang="LID4096" sz="1200" dirty="0">
              <a:latin typeface="+mj-lt"/>
            </a:endParaRPr>
          </a:p>
        </p:txBody>
      </p:sp>
    </p:spTree>
    <p:extLst>
      <p:ext uri="{BB962C8B-B14F-4D97-AF65-F5344CB8AC3E}">
        <p14:creationId xmlns:p14="http://schemas.microsoft.com/office/powerpoint/2010/main" val="4041279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56F1-B7C2-4F97-BF11-E7798E1C26AA}"/>
              </a:ext>
            </a:extLst>
          </p:cNvPr>
          <p:cNvSpPr>
            <a:spLocks noGrp="1"/>
          </p:cNvSpPr>
          <p:nvPr>
            <p:ph type="title"/>
          </p:nvPr>
        </p:nvSpPr>
        <p:spPr/>
        <p:txBody>
          <a:bodyPr>
            <a:normAutofit/>
          </a:bodyPr>
          <a:lstStyle/>
          <a:p>
            <a:pPr algn="ctr"/>
            <a:r>
              <a:rPr lang="en-GB" sz="6000" b="1" dirty="0">
                <a:solidFill>
                  <a:schemeClr val="accent1"/>
                </a:solidFill>
              </a:rPr>
              <a:t>Use of Questionnaires: Value</a:t>
            </a:r>
            <a:endParaRPr lang="LID4096" sz="6000" b="1" dirty="0">
              <a:solidFill>
                <a:schemeClr val="accent1"/>
              </a:solidFill>
            </a:endParaRPr>
          </a:p>
        </p:txBody>
      </p:sp>
      <p:graphicFrame>
        <p:nvGraphicFramePr>
          <p:cNvPr id="16" name="Content Placeholder 2">
            <a:extLst>
              <a:ext uri="{FF2B5EF4-FFF2-40B4-BE49-F238E27FC236}">
                <a16:creationId xmlns:a16="http://schemas.microsoft.com/office/drawing/2014/main" id="{E2985C26-7F71-52B0-D431-D901E151D464}"/>
              </a:ext>
            </a:extLst>
          </p:cNvPr>
          <p:cNvGraphicFramePr>
            <a:graphicFrameLocks noGrp="1"/>
          </p:cNvGraphicFramePr>
          <p:nvPr>
            <p:ph idx="1"/>
          </p:nvPr>
        </p:nvGraphicFramePr>
        <p:xfrm>
          <a:off x="838200" y="1690688"/>
          <a:ext cx="10515600" cy="4958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466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11B54-E6ED-43DF-B850-460524F74917}"/>
              </a:ext>
            </a:extLst>
          </p:cNvPr>
          <p:cNvSpPr>
            <a:spLocks noGrp="1"/>
          </p:cNvSpPr>
          <p:nvPr>
            <p:ph type="title"/>
          </p:nvPr>
        </p:nvSpPr>
        <p:spPr>
          <a:xfrm>
            <a:off x="101602" y="254219"/>
            <a:ext cx="6325617" cy="1638377"/>
          </a:xfrm>
        </p:spPr>
        <p:txBody>
          <a:bodyPr anchor="b">
            <a:normAutofit/>
          </a:bodyPr>
          <a:lstStyle/>
          <a:p>
            <a:r>
              <a:rPr lang="en-GB" sz="4800" b="1" dirty="0">
                <a:solidFill>
                  <a:srgbClr val="FFC000"/>
                </a:solidFill>
                <a:latin typeface="+mn-lt"/>
              </a:rPr>
              <a:t>Use of Questionnaires: Timing</a:t>
            </a:r>
            <a:endParaRPr lang="LID4096" sz="4800" b="1" dirty="0">
              <a:solidFill>
                <a:srgbClr val="FFC000"/>
              </a:solidFill>
              <a:latin typeface="+mn-lt"/>
            </a:endParaRPr>
          </a:p>
        </p:txBody>
      </p:sp>
      <p:sp>
        <p:nvSpPr>
          <p:cNvPr id="3" name="Content Placeholder 2">
            <a:extLst>
              <a:ext uri="{FF2B5EF4-FFF2-40B4-BE49-F238E27FC236}">
                <a16:creationId xmlns:a16="http://schemas.microsoft.com/office/drawing/2014/main" id="{52CDFA01-C1E4-43DA-B9B5-4A23E8835D88}"/>
              </a:ext>
            </a:extLst>
          </p:cNvPr>
          <p:cNvSpPr>
            <a:spLocks noGrp="1"/>
          </p:cNvSpPr>
          <p:nvPr>
            <p:ph idx="1"/>
          </p:nvPr>
        </p:nvSpPr>
        <p:spPr>
          <a:xfrm>
            <a:off x="101602" y="2158710"/>
            <a:ext cx="7319771" cy="4124432"/>
          </a:xfrm>
        </p:spPr>
        <p:txBody>
          <a:bodyPr anchor="ctr">
            <a:normAutofit/>
          </a:bodyPr>
          <a:lstStyle/>
          <a:p>
            <a:r>
              <a:rPr lang="en-GB" sz="2200" b="1" dirty="0"/>
              <a:t>Prior to the first CMC</a:t>
            </a:r>
          </a:p>
          <a:p>
            <a:pPr marL="0" indent="0">
              <a:buNone/>
            </a:pPr>
            <a:r>
              <a:rPr lang="en-GB" sz="2200" dirty="0"/>
              <a:t>	Sent out by the court office with a claimant’s 	originating bundle of documents, as a standard form 	document</a:t>
            </a:r>
          </a:p>
          <a:p>
            <a:endParaRPr lang="en-GB" sz="2200" dirty="0"/>
          </a:p>
          <a:p>
            <a:r>
              <a:rPr lang="en-GB" sz="2200" b="1" dirty="0"/>
              <a:t>Alternatively, at the first CMC or first court hearing</a:t>
            </a:r>
            <a:endParaRPr lang="en-GB" sz="2200" dirty="0"/>
          </a:p>
          <a:p>
            <a:pPr marL="0" indent="0">
              <a:buNone/>
            </a:pPr>
            <a:r>
              <a:rPr lang="en-GB" sz="2200" dirty="0"/>
              <a:t>	And by court order with clear time-based directions 	and with consequences for default</a:t>
            </a:r>
          </a:p>
          <a:p>
            <a:endParaRPr lang="en-GB" sz="2200" dirty="0"/>
          </a:p>
          <a:p>
            <a:r>
              <a:rPr lang="en-GB" sz="2200" b="1" dirty="0"/>
              <a:t>Also, prior to the pre trial review (Pt 27.5 (3)) </a:t>
            </a:r>
          </a:p>
          <a:p>
            <a:endParaRPr lang="LID4096" sz="1700" dirty="0"/>
          </a:p>
        </p:txBody>
      </p:sp>
      <p:sp>
        <p:nvSpPr>
          <p:cNvPr id="77" name="Rectangle 7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Bad timing or lack of willingness to act? – Three Progress Freaks">
            <a:extLst>
              <a:ext uri="{FF2B5EF4-FFF2-40B4-BE49-F238E27FC236}">
                <a16:creationId xmlns:a16="http://schemas.microsoft.com/office/drawing/2014/main" id="{692B650A-9D20-4DA8-AD1F-EF7530FA5D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94" r="37531" b="1"/>
          <a:stretch/>
        </p:blipFill>
        <p:spPr bwMode="auto">
          <a:xfrm>
            <a:off x="7421373"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380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D466B2-EE39-47D8-A73E-9EF16F5373DC}"/>
              </a:ext>
            </a:extLst>
          </p:cNvPr>
          <p:cNvSpPr>
            <a:spLocks noGrp="1"/>
          </p:cNvSpPr>
          <p:nvPr>
            <p:ph type="title"/>
          </p:nvPr>
        </p:nvSpPr>
        <p:spPr>
          <a:xfrm>
            <a:off x="643467" y="321734"/>
            <a:ext cx="7987785" cy="1135737"/>
          </a:xfrm>
        </p:spPr>
        <p:txBody>
          <a:bodyPr>
            <a:noAutofit/>
          </a:bodyPr>
          <a:lstStyle/>
          <a:p>
            <a:r>
              <a:rPr lang="en-GB" b="1" dirty="0">
                <a:solidFill>
                  <a:srgbClr val="0DB9D1"/>
                </a:solidFill>
                <a:latin typeface="+mn-lt"/>
              </a:rPr>
              <a:t>Use of Questionnaires: Contents</a:t>
            </a:r>
            <a:endParaRPr lang="LID4096" b="1" dirty="0">
              <a:solidFill>
                <a:srgbClr val="0DB9D1"/>
              </a:solidFill>
              <a:latin typeface="+mn-lt"/>
            </a:endParaRPr>
          </a:p>
        </p:txBody>
      </p:sp>
      <p:sp>
        <p:nvSpPr>
          <p:cNvPr id="3" name="Content Placeholder 2">
            <a:extLst>
              <a:ext uri="{FF2B5EF4-FFF2-40B4-BE49-F238E27FC236}">
                <a16:creationId xmlns:a16="http://schemas.microsoft.com/office/drawing/2014/main" id="{85C5C31A-142C-4E98-BCD1-54045D155ECF}"/>
              </a:ext>
            </a:extLst>
          </p:cNvPr>
          <p:cNvSpPr>
            <a:spLocks noGrp="1"/>
          </p:cNvSpPr>
          <p:nvPr>
            <p:ph idx="1"/>
          </p:nvPr>
        </p:nvSpPr>
        <p:spPr>
          <a:xfrm>
            <a:off x="327349" y="1779205"/>
            <a:ext cx="7321137" cy="4719492"/>
          </a:xfrm>
        </p:spPr>
        <p:txBody>
          <a:bodyPr>
            <a:normAutofit/>
          </a:bodyPr>
          <a:lstStyle/>
          <a:p>
            <a:r>
              <a:rPr lang="en-GB" sz="1800" b="1" dirty="0"/>
              <a:t>Ask </a:t>
            </a:r>
            <a:r>
              <a:rPr lang="en-GB" sz="1800" dirty="0"/>
              <a:t>– </a:t>
            </a:r>
            <a:r>
              <a:rPr lang="en-GB" sz="1800" b="1" dirty="0"/>
              <a:t>What information is required to actively and effectively manage both cases and case flows?</a:t>
            </a:r>
          </a:p>
          <a:p>
            <a:endParaRPr lang="en-GB" sz="1800" dirty="0"/>
          </a:p>
          <a:p>
            <a:r>
              <a:rPr lang="en-GB" sz="1800" dirty="0"/>
              <a:t>(</a:t>
            </a:r>
            <a:r>
              <a:rPr lang="en-GB" sz="1800" dirty="0" err="1"/>
              <a:t>i</a:t>
            </a:r>
            <a:r>
              <a:rPr lang="en-GB" sz="1800" dirty="0"/>
              <a:t>) </a:t>
            </a:r>
            <a:r>
              <a:rPr lang="en-GB" sz="1800" b="1" dirty="0"/>
              <a:t>Prior to a CMC </a:t>
            </a:r>
          </a:p>
          <a:p>
            <a:pPr marL="457200" lvl="1" indent="0">
              <a:buNone/>
            </a:pPr>
            <a:r>
              <a:rPr lang="en-GB" sz="1800" dirty="0"/>
              <a:t>Consider Pt 25.1 – The Objectives of Case Management </a:t>
            </a:r>
          </a:p>
          <a:p>
            <a:pPr marL="457200" lvl="1" indent="0">
              <a:buNone/>
            </a:pPr>
            <a:r>
              <a:rPr lang="en-GB" sz="1800" dirty="0"/>
              <a:t>Consider Pt 27.5 – Orders that can be made at a CMC</a:t>
            </a:r>
          </a:p>
          <a:p>
            <a:pPr marL="457200" lvl="1" indent="0">
              <a:buNone/>
            </a:pPr>
            <a:endParaRPr lang="en-GB" sz="1800" dirty="0"/>
          </a:p>
          <a:p>
            <a:r>
              <a:rPr lang="en-GB" sz="1800" dirty="0"/>
              <a:t>(ii) </a:t>
            </a:r>
            <a:r>
              <a:rPr lang="en-GB" sz="1800" b="1" dirty="0"/>
              <a:t>Prior to Trial </a:t>
            </a:r>
            <a:r>
              <a:rPr lang="en-GB" sz="1800" dirty="0"/>
              <a:t>(at a Pre-trial review) </a:t>
            </a:r>
          </a:p>
          <a:p>
            <a:pPr marL="457200" lvl="1" indent="0">
              <a:buNone/>
            </a:pPr>
            <a:r>
              <a:rPr lang="en-GB" sz="1800" dirty="0"/>
              <a:t>Consider all orders and directions made in the proceedings that need to be followed up on and complied with which are necessary for the trial to proceed efficiently</a:t>
            </a:r>
          </a:p>
          <a:p>
            <a:pPr marL="0" indent="0">
              <a:buNone/>
            </a:pPr>
            <a:endParaRPr lang="en-GB" sz="1800" dirty="0"/>
          </a:p>
          <a:p>
            <a:r>
              <a:rPr lang="en-GB" sz="1800" dirty="0"/>
              <a:t>Bear in mind relevant Checklists</a:t>
            </a:r>
          </a:p>
          <a:p>
            <a:endParaRPr lang="en-GB" sz="1400" dirty="0"/>
          </a:p>
          <a:p>
            <a:endParaRPr lang="en-GB" sz="1400" dirty="0"/>
          </a:p>
          <a:p>
            <a:pPr marL="457200" lvl="1" indent="0">
              <a:buNone/>
            </a:pPr>
            <a:endParaRPr lang="en-GB" sz="1400" dirty="0"/>
          </a:p>
          <a:p>
            <a:endParaRPr lang="en-GB" sz="1400" dirty="0"/>
          </a:p>
          <a:p>
            <a:endParaRPr lang="LID4096" sz="1400" dirty="0"/>
          </a:p>
        </p:txBody>
      </p:sp>
      <p:sp>
        <p:nvSpPr>
          <p:cNvPr id="73" name="Isosceles Triangle 7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able of Contents: “Front matter” vs. “back matter” | ReviewEditing">
            <a:extLst>
              <a:ext uri="{FF2B5EF4-FFF2-40B4-BE49-F238E27FC236}">
                <a16:creationId xmlns:a16="http://schemas.microsoft.com/office/drawing/2014/main" id="{834353E1-8810-43FF-9212-E945E24B80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0218" y="1183179"/>
            <a:ext cx="4267516" cy="529072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78" name="Isosceles Triangle 77">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461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6138-5B1C-4202-965D-909E2CADCCF2}"/>
              </a:ext>
            </a:extLst>
          </p:cNvPr>
          <p:cNvSpPr>
            <a:spLocks noGrp="1"/>
          </p:cNvSpPr>
          <p:nvPr>
            <p:ph type="title"/>
          </p:nvPr>
        </p:nvSpPr>
        <p:spPr/>
        <p:txBody>
          <a:bodyPr>
            <a:normAutofit fontScale="90000"/>
          </a:bodyPr>
          <a:lstStyle/>
          <a:p>
            <a:pPr algn="ctr"/>
            <a:r>
              <a:rPr lang="en-GB" sz="6000" b="1" dirty="0">
                <a:solidFill>
                  <a:schemeClr val="accent1"/>
                </a:solidFill>
                <a:latin typeface="+mn-lt"/>
              </a:rPr>
              <a:t>Use of Questionnaires: An Example</a:t>
            </a:r>
            <a:br>
              <a:rPr lang="en-GB" sz="6000" dirty="0"/>
            </a:br>
            <a:r>
              <a:rPr lang="en-GB" sz="2700" dirty="0">
                <a:solidFill>
                  <a:schemeClr val="accent1"/>
                </a:solidFill>
              </a:rPr>
              <a:t>Pt 27.10, Form 9 – TT </a:t>
            </a:r>
            <a:endParaRPr lang="LID4096" sz="1600"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8650CF54-3B1C-43D0-BE18-7778CFB35ACA}"/>
              </a:ext>
            </a:extLst>
          </p:cNvPr>
          <p:cNvSpPr>
            <a:spLocks noGrp="1"/>
          </p:cNvSpPr>
          <p:nvPr>
            <p:ph idx="1"/>
          </p:nvPr>
        </p:nvSpPr>
        <p:spPr>
          <a:xfrm>
            <a:off x="838200" y="1939166"/>
            <a:ext cx="10515600" cy="4819443"/>
          </a:xfrm>
        </p:spPr>
        <p:txBody>
          <a:bodyPr>
            <a:normAutofit fontScale="25000" lnSpcReduction="20000"/>
          </a:bodyPr>
          <a:lstStyle/>
          <a:p>
            <a:pPr marL="0" indent="0">
              <a:buNone/>
            </a:pPr>
            <a:r>
              <a:rPr lang="en-GB" sz="9600" b="1" dirty="0"/>
              <a:t>Notice:</a:t>
            </a:r>
          </a:p>
          <a:p>
            <a:pPr marL="0" indent="0">
              <a:buNone/>
            </a:pPr>
            <a:endParaRPr lang="en-GB" sz="9600" b="1" dirty="0"/>
          </a:p>
          <a:p>
            <a:pPr>
              <a:buFont typeface="Courier New" panose="02070309020205020404" pitchFamily="49" charset="0"/>
              <a:buChar char="o"/>
            </a:pPr>
            <a:r>
              <a:rPr lang="en-GB" sz="9600" dirty="0"/>
              <a:t>The WARNING that accompanies this questionnaire</a:t>
            </a:r>
          </a:p>
          <a:p>
            <a:pPr>
              <a:buFont typeface="Courier New" panose="02070309020205020404" pitchFamily="49" charset="0"/>
              <a:buChar char="o"/>
            </a:pPr>
            <a:r>
              <a:rPr lang="en-GB" sz="9600" dirty="0"/>
              <a:t>That a hearing may be ordered, and costs payable by defaulting parties</a:t>
            </a:r>
          </a:p>
          <a:p>
            <a:pPr>
              <a:buFont typeface="Courier New" panose="02070309020205020404" pitchFamily="49" charset="0"/>
              <a:buChar char="o"/>
            </a:pPr>
            <a:r>
              <a:rPr lang="en-GB" sz="9600" dirty="0"/>
              <a:t>The questions inquire about –</a:t>
            </a:r>
          </a:p>
          <a:p>
            <a:pPr>
              <a:buFont typeface="Courier New" panose="02070309020205020404" pitchFamily="49" charset="0"/>
              <a:buChar char="o"/>
            </a:pPr>
            <a:endParaRPr lang="en-GB" sz="9600" dirty="0"/>
          </a:p>
          <a:p>
            <a:pPr lvl="1">
              <a:buFont typeface="Wingdings" panose="05000000000000000000" pitchFamily="2" charset="2"/>
              <a:buChar char="Ø"/>
            </a:pPr>
            <a:r>
              <a:rPr lang="en-GB" sz="9600" dirty="0"/>
              <a:t>	</a:t>
            </a:r>
            <a:r>
              <a:rPr lang="en-GB" sz="9600" b="1" dirty="0"/>
              <a:t>Disclosure </a:t>
            </a:r>
          </a:p>
          <a:p>
            <a:pPr lvl="1">
              <a:buFont typeface="Wingdings" panose="05000000000000000000" pitchFamily="2" charset="2"/>
              <a:buChar char="Ø"/>
            </a:pPr>
            <a:r>
              <a:rPr lang="en-GB" sz="9600" dirty="0"/>
              <a:t>	Inspection </a:t>
            </a:r>
          </a:p>
          <a:p>
            <a:pPr lvl="1">
              <a:buFont typeface="Wingdings" panose="05000000000000000000" pitchFamily="2" charset="2"/>
              <a:buChar char="Ø"/>
            </a:pPr>
            <a:r>
              <a:rPr lang="en-GB" sz="9600" dirty="0"/>
              <a:t>	</a:t>
            </a:r>
            <a:r>
              <a:rPr lang="en-GB" sz="9600" b="1" dirty="0"/>
              <a:t>Witness statements, witnesses, and expert reports</a:t>
            </a:r>
          </a:p>
          <a:p>
            <a:pPr lvl="1">
              <a:buFont typeface="Wingdings" panose="05000000000000000000" pitchFamily="2" charset="2"/>
              <a:buChar char="Ø"/>
            </a:pPr>
            <a:r>
              <a:rPr lang="en-GB" sz="9600" dirty="0"/>
              <a:t>	ADR</a:t>
            </a:r>
          </a:p>
          <a:p>
            <a:pPr lvl="1">
              <a:buFont typeface="Wingdings" panose="05000000000000000000" pitchFamily="2" charset="2"/>
              <a:buChar char="Ø"/>
            </a:pPr>
            <a:r>
              <a:rPr lang="en-GB" sz="9600" dirty="0"/>
              <a:t>	</a:t>
            </a:r>
            <a:r>
              <a:rPr lang="en-GB" sz="9600" b="1" dirty="0"/>
              <a:t>Preparedness for trial</a:t>
            </a:r>
          </a:p>
          <a:p>
            <a:pPr lvl="1">
              <a:buFont typeface="Wingdings" panose="05000000000000000000" pitchFamily="2" charset="2"/>
              <a:buChar char="Ø"/>
            </a:pPr>
            <a:r>
              <a:rPr lang="en-GB" sz="9600" dirty="0"/>
              <a:t>	Estimated length of trial</a:t>
            </a:r>
          </a:p>
          <a:p>
            <a:pPr lvl="1">
              <a:buFont typeface="Wingdings" panose="05000000000000000000" pitchFamily="2" charset="2"/>
              <a:buChar char="Ø"/>
            </a:pPr>
            <a:r>
              <a:rPr lang="en-GB" sz="9600" dirty="0"/>
              <a:t>	</a:t>
            </a:r>
            <a:r>
              <a:rPr lang="en-GB" sz="9600" b="1" dirty="0"/>
              <a:t>Contact information, for parties, attorneys </a:t>
            </a:r>
          </a:p>
          <a:p>
            <a:pPr lvl="1">
              <a:buFont typeface="Wingdings" panose="05000000000000000000" pitchFamily="2" charset="2"/>
              <a:buChar char="Ø"/>
            </a:pPr>
            <a:r>
              <a:rPr lang="en-GB" sz="9600" b="1" dirty="0"/>
              <a:t>   </a:t>
            </a:r>
            <a:r>
              <a:rPr lang="en-GB" sz="9200" dirty="0"/>
              <a:t>Costs</a:t>
            </a:r>
          </a:p>
          <a:p>
            <a:pPr marL="0" indent="0">
              <a:buNone/>
            </a:pPr>
            <a:r>
              <a:rPr lang="en-GB" sz="2200" dirty="0"/>
              <a:t>	</a:t>
            </a:r>
          </a:p>
          <a:p>
            <a:pPr marL="0" indent="0">
              <a:buNone/>
            </a:pPr>
            <a:endParaRPr lang="en-GB" sz="22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800" dirty="0">
                <a:solidFill>
                  <a:srgbClr val="FF0000"/>
                </a:solidFill>
                <a:highlight>
                  <a:srgbClr val="FFFF00"/>
                </a:highlight>
              </a:rPr>
              <a:t>(Embed Form 9; and have it available for use at the session</a:t>
            </a:r>
            <a:r>
              <a:rPr lang="en-GB" sz="1800" dirty="0">
                <a:highlight>
                  <a:srgbClr val="FFFF00"/>
                </a:highlight>
              </a:rPr>
              <a:t>)</a:t>
            </a:r>
          </a:p>
          <a:p>
            <a:pPr marL="0" indent="0">
              <a:buNone/>
            </a:pPr>
            <a:endParaRPr lang="LID4096" dirty="0"/>
          </a:p>
        </p:txBody>
      </p:sp>
      <p:graphicFrame>
        <p:nvGraphicFramePr>
          <p:cNvPr id="4" name="Object 3">
            <a:extLst>
              <a:ext uri="{FF2B5EF4-FFF2-40B4-BE49-F238E27FC236}">
                <a16:creationId xmlns:a16="http://schemas.microsoft.com/office/drawing/2014/main" id="{0A474556-5668-439E-A705-9B096F8B386D}"/>
              </a:ext>
            </a:extLst>
          </p:cNvPr>
          <p:cNvGraphicFramePr>
            <a:graphicFrameLocks noChangeAspect="1"/>
          </p:cNvGraphicFramePr>
          <p:nvPr>
            <p:extLst>
              <p:ext uri="{D42A27DB-BD31-4B8C-83A1-F6EECF244321}">
                <p14:modId xmlns:p14="http://schemas.microsoft.com/office/powerpoint/2010/main" val="3004542857"/>
              </p:ext>
            </p:extLst>
          </p:nvPr>
        </p:nvGraphicFramePr>
        <p:xfrm>
          <a:off x="9823321" y="4348887"/>
          <a:ext cx="1351799" cy="1192212"/>
        </p:xfrm>
        <a:graphic>
          <a:graphicData uri="http://schemas.openxmlformats.org/presentationml/2006/ole">
            <mc:AlternateContent xmlns:mc="http://schemas.openxmlformats.org/markup-compatibility/2006">
              <mc:Choice xmlns:v="urn:schemas-microsoft-com:vml" Requires="v">
                <p:oleObj name="Acrobat Document" showAsIcon="1" r:id="rId2" imgW="914400" imgH="806400" progId="Acrobat.Document.DC">
                  <p:link updateAutomatic="1"/>
                </p:oleObj>
              </mc:Choice>
              <mc:Fallback>
                <p:oleObj name="Acrobat Document" showAsIcon="1" r:id="rId2" imgW="914400" imgH="806400" progId="Acrobat.Document.DC">
                  <p:link updateAutomatic="1"/>
                  <p:pic>
                    <p:nvPicPr>
                      <p:cNvPr id="4" name="Object 3">
                        <a:extLst>
                          <a:ext uri="{FF2B5EF4-FFF2-40B4-BE49-F238E27FC236}">
                            <a16:creationId xmlns:a16="http://schemas.microsoft.com/office/drawing/2014/main" id="{0A474556-5668-439E-A705-9B096F8B386D}"/>
                          </a:ext>
                        </a:extLst>
                      </p:cNvPr>
                      <p:cNvPicPr/>
                      <p:nvPr/>
                    </p:nvPicPr>
                    <p:blipFill>
                      <a:blip r:embed="rId3"/>
                      <a:stretch>
                        <a:fillRect/>
                      </a:stretch>
                    </p:blipFill>
                    <p:spPr>
                      <a:xfrm>
                        <a:off x="9823321" y="4348887"/>
                        <a:ext cx="1351799" cy="1192212"/>
                      </a:xfrm>
                      <a:prstGeom prst="rect">
                        <a:avLst/>
                      </a:prstGeom>
                    </p:spPr>
                  </p:pic>
                </p:oleObj>
              </mc:Fallback>
            </mc:AlternateContent>
          </a:graphicData>
        </a:graphic>
      </p:graphicFrame>
    </p:spTree>
    <p:extLst>
      <p:ext uri="{BB962C8B-B14F-4D97-AF65-F5344CB8AC3E}">
        <p14:creationId xmlns:p14="http://schemas.microsoft.com/office/powerpoint/2010/main" val="1609389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AA6AE-4C05-48CC-9C4E-CDB5870C99EC}"/>
              </a:ext>
            </a:extLst>
          </p:cNvPr>
          <p:cNvSpPr>
            <a:spLocks noGrp="1"/>
          </p:cNvSpPr>
          <p:nvPr>
            <p:ph type="title"/>
          </p:nvPr>
        </p:nvSpPr>
        <p:spPr>
          <a:xfrm>
            <a:off x="572493" y="238539"/>
            <a:ext cx="11018520" cy="1434415"/>
          </a:xfrm>
        </p:spPr>
        <p:txBody>
          <a:bodyPr anchor="b">
            <a:normAutofit/>
          </a:bodyPr>
          <a:lstStyle/>
          <a:p>
            <a:r>
              <a:rPr lang="en-GB" sz="5400" b="1" dirty="0">
                <a:solidFill>
                  <a:srgbClr val="3DB8D7"/>
                </a:solidFill>
                <a:latin typeface="+mn-lt"/>
              </a:rPr>
              <a:t>Use of Questionnaires: Summary</a:t>
            </a:r>
            <a:endParaRPr lang="LID4096" sz="5400" b="1" dirty="0">
              <a:solidFill>
                <a:srgbClr val="3DB8D7"/>
              </a:solidFill>
              <a:latin typeface="+mn-lt"/>
            </a:endParaRP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27A7D6-DC83-4BF8-AC02-3BF0846C91C7}"/>
              </a:ext>
            </a:extLst>
          </p:cNvPr>
          <p:cNvSpPr>
            <a:spLocks noGrp="1"/>
          </p:cNvSpPr>
          <p:nvPr>
            <p:ph idx="1"/>
          </p:nvPr>
        </p:nvSpPr>
        <p:spPr>
          <a:xfrm>
            <a:off x="279400" y="1816100"/>
            <a:ext cx="8437310" cy="5041900"/>
          </a:xfrm>
        </p:spPr>
        <p:txBody>
          <a:bodyPr anchor="t">
            <a:normAutofit/>
          </a:bodyPr>
          <a:lstStyle/>
          <a:p>
            <a:pPr marL="0" indent="0">
              <a:buNone/>
            </a:pPr>
            <a:r>
              <a:rPr lang="en-GB" sz="2400" b="1" dirty="0"/>
              <a:t>Use prior to CMC is recommended</a:t>
            </a:r>
            <a:r>
              <a:rPr lang="en-GB" sz="2400" dirty="0"/>
              <a:t>:</a:t>
            </a:r>
          </a:p>
          <a:p>
            <a:pPr marL="0" indent="0">
              <a:buNone/>
            </a:pPr>
            <a:endParaRPr lang="en-GB" sz="1500" dirty="0"/>
          </a:p>
          <a:p>
            <a:pPr>
              <a:buFont typeface="Courier New" panose="02070309020205020404" pitchFamily="49" charset="0"/>
              <a:buChar char="o"/>
            </a:pPr>
            <a:r>
              <a:rPr lang="en-GB" sz="1800" dirty="0"/>
              <a:t>	</a:t>
            </a:r>
            <a:r>
              <a:rPr lang="en-GB" sz="1800" b="1" dirty="0"/>
              <a:t>To assist court, parties, attorneys to fully prepare</a:t>
            </a:r>
          </a:p>
          <a:p>
            <a:pPr>
              <a:buFont typeface="Courier New" panose="02070309020205020404" pitchFamily="49" charset="0"/>
              <a:buChar char="o"/>
            </a:pPr>
            <a:r>
              <a:rPr lang="en-GB" sz="1800" dirty="0"/>
              <a:t>	To gather as much relevant information as early as possible – 	‘knowledge is power’</a:t>
            </a:r>
          </a:p>
          <a:p>
            <a:pPr>
              <a:buFont typeface="Courier New" panose="02070309020205020404" pitchFamily="49" charset="0"/>
              <a:buChar char="o"/>
            </a:pPr>
            <a:r>
              <a:rPr lang="en-GB" sz="1800" dirty="0"/>
              <a:t>	</a:t>
            </a:r>
            <a:r>
              <a:rPr lang="en-GB" sz="1800" b="1" dirty="0"/>
              <a:t>To influence effectiveness and efficiency, e.g. the type of hearings – 	paper,  virtual, in person</a:t>
            </a:r>
          </a:p>
          <a:p>
            <a:pPr>
              <a:buFont typeface="Courier New" panose="02070309020205020404" pitchFamily="49" charset="0"/>
              <a:buChar char="o"/>
            </a:pPr>
            <a:r>
              <a:rPr lang="en-GB" sz="1800" dirty="0"/>
              <a:t>	To secure maximum agreements among parties as early as possible, for the 	purposes of:</a:t>
            </a:r>
          </a:p>
          <a:p>
            <a:pPr marL="0" indent="0">
              <a:buNone/>
            </a:pPr>
            <a:r>
              <a:rPr lang="en-GB" sz="1800" dirty="0"/>
              <a:t>		(</a:t>
            </a:r>
            <a:r>
              <a:rPr lang="en-GB" sz="1800" dirty="0" err="1"/>
              <a:t>i</a:t>
            </a:r>
            <a:r>
              <a:rPr lang="en-GB" sz="1800" dirty="0"/>
              <a:t>) exploring settlement, and </a:t>
            </a:r>
          </a:p>
          <a:p>
            <a:pPr marL="0" indent="0">
              <a:buNone/>
            </a:pPr>
            <a:r>
              <a:rPr lang="en-GB" sz="1800" dirty="0"/>
              <a:t>		(ii) case and case flow management </a:t>
            </a:r>
          </a:p>
          <a:p>
            <a:pPr marL="0" indent="0">
              <a:buNone/>
            </a:pPr>
            <a:r>
              <a:rPr lang="en-GB" sz="1800" dirty="0"/>
              <a:t>		– e.g. to identify and narrow issues, agree on what is 				admitted and disputed, identify relevant  documents, agree on 			disclosure, etc. 	</a:t>
            </a:r>
            <a:endParaRPr lang="LID4096" sz="1800" dirty="0"/>
          </a:p>
        </p:txBody>
      </p:sp>
      <p:pic>
        <p:nvPicPr>
          <p:cNvPr id="4" name="Picture 3">
            <a:extLst>
              <a:ext uri="{FF2B5EF4-FFF2-40B4-BE49-F238E27FC236}">
                <a16:creationId xmlns:a16="http://schemas.microsoft.com/office/drawing/2014/main" id="{9ABA49F3-A6BD-48E3-8A97-01F136908163}"/>
              </a:ext>
            </a:extLst>
          </p:cNvPr>
          <p:cNvPicPr>
            <a:picLocks noChangeAspect="1"/>
          </p:cNvPicPr>
          <p:nvPr/>
        </p:nvPicPr>
        <p:blipFill rotWithShape="1">
          <a:blip r:embed="rId2"/>
          <a:srcRect l="1323" r="303" b="-2"/>
          <a:stretch/>
        </p:blipFill>
        <p:spPr>
          <a:xfrm>
            <a:off x="9434556" y="2683636"/>
            <a:ext cx="2478043" cy="2772328"/>
          </a:xfrm>
          <a:prstGeom prst="rect">
            <a:avLst/>
          </a:prstGeom>
        </p:spPr>
      </p:pic>
    </p:spTree>
    <p:extLst>
      <p:ext uri="{BB962C8B-B14F-4D97-AF65-F5344CB8AC3E}">
        <p14:creationId xmlns:p14="http://schemas.microsoft.com/office/powerpoint/2010/main" val="827733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B0687-B905-4BB5-9E88-968603D2E3CC}"/>
              </a:ext>
            </a:extLst>
          </p:cNvPr>
          <p:cNvSpPr>
            <a:spLocks noGrp="1"/>
          </p:cNvSpPr>
          <p:nvPr>
            <p:ph type="title"/>
          </p:nvPr>
        </p:nvSpPr>
        <p:spPr>
          <a:xfrm>
            <a:off x="572493" y="238539"/>
            <a:ext cx="11018520" cy="1434415"/>
          </a:xfrm>
        </p:spPr>
        <p:txBody>
          <a:bodyPr anchor="b">
            <a:normAutofit/>
          </a:bodyPr>
          <a:lstStyle/>
          <a:p>
            <a:r>
              <a:rPr lang="en-GB" sz="5400" b="1" dirty="0">
                <a:solidFill>
                  <a:srgbClr val="112B75"/>
                </a:solidFill>
                <a:latin typeface="+mn-lt"/>
              </a:rPr>
              <a:t>Importance of Parties’ Presence</a:t>
            </a:r>
            <a:endParaRPr lang="LID4096" sz="5400" b="1" dirty="0">
              <a:solidFill>
                <a:srgbClr val="112B75"/>
              </a:solidFill>
              <a:latin typeface="+mn-lt"/>
            </a:endParaRPr>
          </a:p>
        </p:txBody>
      </p:sp>
      <p:sp>
        <p:nvSpPr>
          <p:cNvPr id="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F75C242-6478-4D87-B29C-27959FC355BB}"/>
              </a:ext>
            </a:extLst>
          </p:cNvPr>
          <p:cNvSpPr>
            <a:spLocks noGrp="1"/>
          </p:cNvSpPr>
          <p:nvPr>
            <p:ph idx="1"/>
          </p:nvPr>
        </p:nvSpPr>
        <p:spPr>
          <a:xfrm>
            <a:off x="726393" y="1911493"/>
            <a:ext cx="7436887" cy="4548145"/>
          </a:xfrm>
        </p:spPr>
        <p:txBody>
          <a:bodyPr anchor="t">
            <a:normAutofit/>
          </a:bodyPr>
          <a:lstStyle/>
          <a:p>
            <a:pPr marL="0" indent="0">
              <a:buNone/>
            </a:pPr>
            <a:r>
              <a:rPr lang="en-GB" sz="2200" b="1" i="0" u="none" strike="noStrike" baseline="0" dirty="0"/>
              <a:t>CPR 27.4 </a:t>
            </a:r>
            <a:endParaRPr lang="en-GB" sz="2200" dirty="0"/>
          </a:p>
          <a:p>
            <a:pPr marL="0" indent="0">
              <a:buNone/>
            </a:pPr>
            <a:r>
              <a:rPr lang="en-US" sz="2200" b="1" i="0" u="none" strike="noStrike" baseline="0" dirty="0"/>
              <a:t>27.4 Attendance at case management conference or pre-trial review</a:t>
            </a:r>
          </a:p>
          <a:p>
            <a:pPr marL="0" indent="0">
              <a:buNone/>
            </a:pPr>
            <a:endParaRPr lang="en-US" sz="2200" b="1" i="0" u="none" strike="noStrike" baseline="0" dirty="0"/>
          </a:p>
          <a:p>
            <a:pPr marL="0" indent="0">
              <a:buNone/>
            </a:pPr>
            <a:r>
              <a:rPr lang="en-US" sz="2200" b="0" i="0" u="none" strike="noStrike" baseline="0" dirty="0"/>
              <a:t>(2) The </a:t>
            </a:r>
            <a:r>
              <a:rPr lang="en-US" sz="2200" b="1" i="0" u="none" strike="noStrike" baseline="0" dirty="0"/>
              <a:t>general rule </a:t>
            </a:r>
            <a:r>
              <a:rPr lang="en-US" sz="2200" b="0" i="0" u="none" strike="noStrike" baseline="0" dirty="0"/>
              <a:t>is that </a:t>
            </a:r>
            <a:r>
              <a:rPr lang="en-US" sz="2200" b="1" i="0" u="none" strike="noStrike" baseline="0" dirty="0"/>
              <a:t>the party </a:t>
            </a:r>
            <a:r>
              <a:rPr lang="en-US" sz="2200" b="0" i="0" u="none" strike="noStrike" baseline="0" dirty="0"/>
              <a:t>or a person who is in a position to represent the interests of the party (other than the attorney) </a:t>
            </a:r>
            <a:r>
              <a:rPr lang="en-US" sz="2200" b="1" i="0" u="sng" strike="noStrike" baseline="0" dirty="0">
                <a:solidFill>
                  <a:srgbClr val="112B75"/>
                </a:solidFill>
              </a:rPr>
              <a:t>must</a:t>
            </a:r>
            <a:r>
              <a:rPr lang="en-US" sz="2200" b="0" i="0" u="none" strike="noStrike" baseline="0" dirty="0">
                <a:solidFill>
                  <a:srgbClr val="112B75"/>
                </a:solidFill>
              </a:rPr>
              <a:t> </a:t>
            </a:r>
            <a:r>
              <a:rPr lang="en-US" sz="2200" b="1" i="0" u="sng" strike="noStrike" baseline="0" dirty="0">
                <a:solidFill>
                  <a:srgbClr val="112B75"/>
                </a:solidFill>
              </a:rPr>
              <a:t>attend</a:t>
            </a:r>
            <a:r>
              <a:rPr lang="en-US" sz="2200" b="1" i="0" u="none" strike="noStrike" baseline="0" dirty="0">
                <a:solidFill>
                  <a:srgbClr val="112B75"/>
                </a:solidFill>
              </a:rPr>
              <a:t> </a:t>
            </a:r>
            <a:r>
              <a:rPr lang="en-US" sz="2200" b="1" i="0" u="none" strike="noStrike" baseline="0" dirty="0"/>
              <a:t>the case management conference or pre-trial review</a:t>
            </a:r>
            <a:r>
              <a:rPr lang="en-US" sz="2200" b="0" i="0" u="none" strike="noStrike" baseline="0" dirty="0"/>
              <a:t>.</a:t>
            </a:r>
          </a:p>
          <a:p>
            <a:pPr marL="0" indent="0">
              <a:buNone/>
            </a:pPr>
            <a:r>
              <a:rPr lang="en-US" sz="2200" b="0" i="0" u="none" strike="noStrike" baseline="0" dirty="0"/>
              <a:t> </a:t>
            </a:r>
          </a:p>
          <a:p>
            <a:pPr marL="0" indent="0">
              <a:buNone/>
            </a:pPr>
            <a:r>
              <a:rPr lang="en-US" sz="2200" b="0" i="0" u="none" strike="noStrike" baseline="0" dirty="0"/>
              <a:t>(3) The court may dispense with the attendance of a party or representative (other than an attorney).</a:t>
            </a:r>
            <a:endParaRPr lang="LID4096" sz="2200" dirty="0"/>
          </a:p>
        </p:txBody>
      </p:sp>
      <p:pic>
        <p:nvPicPr>
          <p:cNvPr id="4" name="Picture 3">
            <a:extLst>
              <a:ext uri="{FF2B5EF4-FFF2-40B4-BE49-F238E27FC236}">
                <a16:creationId xmlns:a16="http://schemas.microsoft.com/office/drawing/2014/main" id="{D19B6172-74CD-448F-B5A8-29ACC106F302}"/>
              </a:ext>
            </a:extLst>
          </p:cNvPr>
          <p:cNvPicPr>
            <a:picLocks noChangeAspect="1"/>
          </p:cNvPicPr>
          <p:nvPr/>
        </p:nvPicPr>
        <p:blipFill rotWithShape="1">
          <a:blip r:embed="rId2"/>
          <a:srcRect l="1140" r="2656" b="2"/>
          <a:stretch/>
        </p:blipFill>
        <p:spPr>
          <a:xfrm>
            <a:off x="8645307" y="2409356"/>
            <a:ext cx="3061618" cy="3182378"/>
          </a:xfrm>
          <a:prstGeom prst="rect">
            <a:avLst/>
          </a:prstGeom>
        </p:spPr>
      </p:pic>
    </p:spTree>
    <p:extLst>
      <p:ext uri="{BB962C8B-B14F-4D97-AF65-F5344CB8AC3E}">
        <p14:creationId xmlns:p14="http://schemas.microsoft.com/office/powerpoint/2010/main" val="1876068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42" name="Rectangle 4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C31B5-B0F2-417F-8BC2-556968053D52}"/>
              </a:ext>
            </a:extLst>
          </p:cNvPr>
          <p:cNvSpPr>
            <a:spLocks noGrp="1"/>
          </p:cNvSpPr>
          <p:nvPr>
            <p:ph type="title"/>
          </p:nvPr>
        </p:nvSpPr>
        <p:spPr>
          <a:xfrm>
            <a:off x="1043631" y="700528"/>
            <a:ext cx="5269116" cy="1035781"/>
          </a:xfrm>
        </p:spPr>
        <p:txBody>
          <a:bodyPr anchor="ctr">
            <a:noAutofit/>
          </a:bodyPr>
          <a:lstStyle/>
          <a:p>
            <a:r>
              <a:rPr lang="en-GB" sz="4000" b="1" dirty="0">
                <a:solidFill>
                  <a:srgbClr val="D7833D"/>
                </a:solidFill>
                <a:latin typeface="+mn-lt"/>
              </a:rPr>
              <a:t>Importance of Parties’ Presence</a:t>
            </a:r>
            <a:endParaRPr lang="LID4096" sz="4000" b="1" dirty="0">
              <a:solidFill>
                <a:srgbClr val="D7833D"/>
              </a:solidFill>
              <a:latin typeface="+mn-lt"/>
            </a:endParaRPr>
          </a:p>
        </p:txBody>
      </p:sp>
      <p:sp>
        <p:nvSpPr>
          <p:cNvPr id="3" name="Content Placeholder 2">
            <a:extLst>
              <a:ext uri="{FF2B5EF4-FFF2-40B4-BE49-F238E27FC236}">
                <a16:creationId xmlns:a16="http://schemas.microsoft.com/office/drawing/2014/main" id="{383E5962-285A-441C-8159-72B5BDF38421}"/>
              </a:ext>
            </a:extLst>
          </p:cNvPr>
          <p:cNvSpPr>
            <a:spLocks noGrp="1"/>
          </p:cNvSpPr>
          <p:nvPr>
            <p:ph idx="1"/>
          </p:nvPr>
        </p:nvSpPr>
        <p:spPr>
          <a:xfrm>
            <a:off x="267837" y="2305531"/>
            <a:ext cx="6044910" cy="4186709"/>
          </a:xfrm>
        </p:spPr>
        <p:txBody>
          <a:bodyPr anchor="ctr">
            <a:normAutofit/>
          </a:bodyPr>
          <a:lstStyle/>
          <a:p>
            <a:pPr marL="0" indent="0">
              <a:buNone/>
            </a:pPr>
            <a:r>
              <a:rPr lang="en-GB" sz="2400" b="1" dirty="0">
                <a:solidFill>
                  <a:srgbClr val="FFC000"/>
                </a:solidFill>
              </a:rPr>
              <a:t>Parties Duties </a:t>
            </a:r>
            <a:r>
              <a:rPr lang="en-GB" sz="1600" dirty="0">
                <a:solidFill>
                  <a:srgbClr val="FFC000"/>
                </a:solidFill>
              </a:rPr>
              <a:t>(e.g.) </a:t>
            </a:r>
          </a:p>
          <a:p>
            <a:pPr lvl="1"/>
            <a:r>
              <a:rPr lang="en-GB" b="1" dirty="0"/>
              <a:t>To Help the Court Further the Overriding Objective (1.3)</a:t>
            </a:r>
          </a:p>
          <a:p>
            <a:pPr lvl="1"/>
            <a:endParaRPr lang="en-GB" dirty="0"/>
          </a:p>
          <a:p>
            <a:pPr lvl="1"/>
            <a:r>
              <a:rPr lang="en-GB" dirty="0"/>
              <a:t>To Verify, Certify Truth of facts, documents information, Consequences (3.8, 3.9; 8.7(5); 8.20; 9.5(3); 10.5(8)</a:t>
            </a:r>
          </a:p>
          <a:p>
            <a:pPr lvl="1"/>
            <a:endParaRPr lang="en-GB" dirty="0"/>
          </a:p>
          <a:p>
            <a:pPr lvl="1"/>
            <a:r>
              <a:rPr lang="en-GB" b="1" dirty="0"/>
              <a:t>To Disclose Documents &amp; Information, Consequences of Failure (28.2, 28.13)</a:t>
            </a:r>
          </a:p>
          <a:p>
            <a:pPr lvl="1"/>
            <a:endParaRPr lang="LID4096" b="1" dirty="0"/>
          </a:p>
        </p:txBody>
      </p:sp>
      <p:sp>
        <p:nvSpPr>
          <p:cNvPr id="48" name="Rectangle 4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775015-5D34-4173-9F1B-D5CDE76F1D0C}"/>
              </a:ext>
            </a:extLst>
          </p:cNvPr>
          <p:cNvPicPr>
            <a:picLocks noChangeAspect="1"/>
          </p:cNvPicPr>
          <p:nvPr/>
        </p:nvPicPr>
        <p:blipFill rotWithShape="1">
          <a:blip r:embed="rId2"/>
          <a:srcRect l="20034" r="19206" b="-1"/>
          <a:stretch/>
        </p:blipFill>
        <p:spPr>
          <a:xfrm>
            <a:off x="7253978" y="2797041"/>
            <a:ext cx="3686121" cy="3210649"/>
          </a:xfrm>
          <a:prstGeom prst="rect">
            <a:avLst/>
          </a:prstGeom>
        </p:spPr>
      </p:pic>
      <p:cxnSp>
        <p:nvCxnSpPr>
          <p:cNvPr id="50" name="Straight Connector 4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9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2D7D-C76B-4DCE-BCDA-7E6AF85A511E}"/>
              </a:ext>
            </a:extLst>
          </p:cNvPr>
          <p:cNvSpPr>
            <a:spLocks noGrp="1"/>
          </p:cNvSpPr>
          <p:nvPr>
            <p:ph type="title"/>
          </p:nvPr>
        </p:nvSpPr>
        <p:spPr/>
        <p:txBody>
          <a:bodyPr/>
          <a:lstStyle/>
          <a:p>
            <a:r>
              <a:rPr lang="en-US" b="1" dirty="0">
                <a:solidFill>
                  <a:schemeClr val="accent1"/>
                </a:solidFill>
                <a:latin typeface="+mn-lt"/>
              </a:rPr>
              <a:t>Overriding Objective and Case Management</a:t>
            </a:r>
          </a:p>
        </p:txBody>
      </p:sp>
      <p:sp>
        <p:nvSpPr>
          <p:cNvPr id="3" name="Content Placeholder 2">
            <a:extLst>
              <a:ext uri="{FF2B5EF4-FFF2-40B4-BE49-F238E27FC236}">
                <a16:creationId xmlns:a16="http://schemas.microsoft.com/office/drawing/2014/main" id="{A5B4E8F9-4DEC-4623-8E1C-A777DBAD784A}"/>
              </a:ext>
            </a:extLst>
          </p:cNvPr>
          <p:cNvSpPr>
            <a:spLocks noGrp="1"/>
          </p:cNvSpPr>
          <p:nvPr>
            <p:ph idx="1"/>
          </p:nvPr>
        </p:nvSpPr>
        <p:spPr/>
        <p:txBody>
          <a:bodyPr/>
          <a:lstStyle/>
          <a:p>
            <a:pPr marL="0" indent="0">
              <a:buNone/>
            </a:pPr>
            <a:r>
              <a:rPr lang="en-US" dirty="0"/>
              <a:t>Part 1.1</a:t>
            </a:r>
          </a:p>
          <a:p>
            <a:pPr marL="0" indent="0">
              <a:buNone/>
            </a:pPr>
            <a:r>
              <a:rPr lang="en-US" dirty="0"/>
              <a:t>The Overriding Objective is to enable </a:t>
            </a:r>
          </a:p>
          <a:p>
            <a:pPr marL="0" indent="0">
              <a:buNone/>
            </a:pPr>
            <a:r>
              <a:rPr lang="en-US" dirty="0"/>
              <a:t>the Court to deal with cases justly and </a:t>
            </a:r>
          </a:p>
          <a:p>
            <a:pPr marL="0" indent="0">
              <a:buNone/>
            </a:pPr>
            <a:r>
              <a:rPr lang="en-US" dirty="0"/>
              <a:t>at proportionate cost</a:t>
            </a:r>
          </a:p>
          <a:p>
            <a:pPr marL="0" indent="0">
              <a:buNone/>
            </a:pPr>
            <a:endParaRPr lang="en-US" dirty="0"/>
          </a:p>
          <a:p>
            <a:pPr marL="0" indent="0">
              <a:buNone/>
            </a:pPr>
            <a:r>
              <a:rPr lang="en-US" dirty="0"/>
              <a:t>Part 25.1</a:t>
            </a:r>
          </a:p>
          <a:p>
            <a:pPr marL="0" indent="0">
              <a:buNone/>
            </a:pPr>
            <a:r>
              <a:rPr lang="en-US" dirty="0"/>
              <a:t>The court must further the overriding </a:t>
            </a:r>
          </a:p>
          <a:p>
            <a:pPr marL="0" indent="0">
              <a:buNone/>
            </a:pPr>
            <a:r>
              <a:rPr lang="en-US" dirty="0"/>
              <a:t>objective by actively managing cases</a:t>
            </a:r>
          </a:p>
        </p:txBody>
      </p:sp>
      <p:pic>
        <p:nvPicPr>
          <p:cNvPr id="10" name="Picture 9" descr="A picture containing window, light&#10;&#10;Description automatically generated">
            <a:extLst>
              <a:ext uri="{FF2B5EF4-FFF2-40B4-BE49-F238E27FC236}">
                <a16:creationId xmlns:a16="http://schemas.microsoft.com/office/drawing/2014/main" id="{96EDAE1D-04A4-40E6-9136-30E4BF2C7C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14161" y="4145637"/>
            <a:ext cx="2031326" cy="2031326"/>
          </a:xfrm>
          <a:prstGeom prst="rect">
            <a:avLst/>
          </a:prstGeom>
        </p:spPr>
      </p:pic>
      <p:sp>
        <p:nvSpPr>
          <p:cNvPr id="11" name="TextBox 10">
            <a:extLst>
              <a:ext uri="{FF2B5EF4-FFF2-40B4-BE49-F238E27FC236}">
                <a16:creationId xmlns:a16="http://schemas.microsoft.com/office/drawing/2014/main" id="{39E55BB5-4392-4374-9C88-3FF6490F3D7C}"/>
              </a:ext>
            </a:extLst>
          </p:cNvPr>
          <p:cNvSpPr txBox="1"/>
          <p:nvPr/>
        </p:nvSpPr>
        <p:spPr>
          <a:xfrm>
            <a:off x="7849274" y="1825625"/>
            <a:ext cx="3948914"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Ensuring parties on equal footing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Saving expenses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Applying principle of proportionality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Expeditious and fair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Rational use of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Ensuring obedience to court rules and orders</a:t>
            </a:r>
          </a:p>
        </p:txBody>
      </p:sp>
    </p:spTree>
    <p:extLst>
      <p:ext uri="{BB962C8B-B14F-4D97-AF65-F5344CB8AC3E}">
        <p14:creationId xmlns:p14="http://schemas.microsoft.com/office/powerpoint/2010/main" val="2273790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53AB0-F3B4-464A-A919-C5AB703E3EFA}"/>
              </a:ext>
            </a:extLst>
          </p:cNvPr>
          <p:cNvSpPr>
            <a:spLocks noGrp="1"/>
          </p:cNvSpPr>
          <p:nvPr>
            <p:ph type="title"/>
          </p:nvPr>
        </p:nvSpPr>
        <p:spPr>
          <a:xfrm>
            <a:off x="585216" y="253504"/>
            <a:ext cx="11018520" cy="1097993"/>
          </a:xfrm>
        </p:spPr>
        <p:txBody>
          <a:bodyPr anchor="b">
            <a:normAutofit/>
          </a:bodyPr>
          <a:lstStyle/>
          <a:p>
            <a:r>
              <a:rPr lang="en-GB" sz="5400" b="1" dirty="0">
                <a:solidFill>
                  <a:srgbClr val="F26C23"/>
                </a:solidFill>
                <a:latin typeface="+mn-lt"/>
              </a:rPr>
              <a:t>Importance of Parties’ Presence</a:t>
            </a:r>
            <a:endParaRPr lang="LID4096" sz="5400" b="1" dirty="0">
              <a:solidFill>
                <a:srgbClr val="F26C23"/>
              </a:solidFill>
              <a:latin typeface="+mn-lt"/>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950548-631F-471C-B9B8-E376D54B4041}"/>
              </a:ext>
            </a:extLst>
          </p:cNvPr>
          <p:cNvSpPr>
            <a:spLocks noGrp="1"/>
          </p:cNvSpPr>
          <p:nvPr>
            <p:ph idx="1"/>
          </p:nvPr>
        </p:nvSpPr>
        <p:spPr>
          <a:xfrm>
            <a:off x="128188" y="2071316"/>
            <a:ext cx="7759580" cy="4119172"/>
          </a:xfrm>
        </p:spPr>
        <p:txBody>
          <a:bodyPr anchor="t">
            <a:normAutofit fontScale="92500" lnSpcReduction="10000"/>
          </a:bodyPr>
          <a:lstStyle/>
          <a:p>
            <a:pPr marL="0" indent="0">
              <a:buNone/>
            </a:pPr>
            <a:r>
              <a:rPr lang="en-GB" sz="2600" b="1" dirty="0">
                <a:solidFill>
                  <a:srgbClr val="F26C23"/>
                </a:solidFill>
              </a:rPr>
              <a:t>Whose Case is It? 	</a:t>
            </a:r>
          </a:p>
          <a:p>
            <a:pPr marL="0" indent="0">
              <a:buNone/>
            </a:pPr>
            <a:r>
              <a:rPr lang="en-GB" sz="2600" b="1" dirty="0">
                <a:solidFill>
                  <a:srgbClr val="D53B27"/>
                </a:solidFill>
              </a:rPr>
              <a:t>			Who Decides What? </a:t>
            </a:r>
          </a:p>
          <a:p>
            <a:pPr marL="0" indent="0">
              <a:buNone/>
            </a:pPr>
            <a:r>
              <a:rPr lang="en-GB" sz="2600" b="1" dirty="0">
                <a:solidFill>
                  <a:srgbClr val="C0400D"/>
                </a:solidFill>
              </a:rPr>
              <a:t>						 At what Costs?</a:t>
            </a:r>
          </a:p>
          <a:p>
            <a:pPr marL="0" indent="0">
              <a:buNone/>
            </a:pPr>
            <a:endParaRPr lang="en-GB" dirty="0"/>
          </a:p>
          <a:p>
            <a:pPr marL="0" indent="0">
              <a:buNone/>
            </a:pPr>
            <a:r>
              <a:rPr lang="en-GB" sz="2600" b="1" i="1" dirty="0"/>
              <a:t>Sharing Experiences – </a:t>
            </a:r>
          </a:p>
          <a:p>
            <a:pPr marL="0" indent="0">
              <a:buNone/>
            </a:pPr>
            <a:endParaRPr lang="en-GB" sz="2600" b="1" i="1" dirty="0"/>
          </a:p>
          <a:p>
            <a:pPr marL="0" indent="0">
              <a:buNone/>
            </a:pPr>
            <a:r>
              <a:rPr lang="en-GB" sz="2600" b="1" i="1" dirty="0">
                <a:solidFill>
                  <a:srgbClr val="507E96"/>
                </a:solidFill>
              </a:rPr>
              <a:t>How the Presence of Parties at a CMC and at Other Events Makes a Difference …</a:t>
            </a:r>
          </a:p>
          <a:p>
            <a:pPr marL="0" indent="0">
              <a:buNone/>
            </a:pPr>
            <a:endParaRPr lang="en-GB" sz="2600" b="1" i="1" dirty="0"/>
          </a:p>
          <a:p>
            <a:pPr marL="0" indent="0">
              <a:buNone/>
            </a:pPr>
            <a:r>
              <a:rPr lang="en-GB" sz="2600" b="1" i="1" dirty="0"/>
              <a:t>			Sir Dennis; President Saunders …</a:t>
            </a:r>
            <a:endParaRPr lang="LID4096" sz="2600" b="1" i="1" dirty="0"/>
          </a:p>
        </p:txBody>
      </p:sp>
      <p:pic>
        <p:nvPicPr>
          <p:cNvPr id="4" name="Picture 3">
            <a:extLst>
              <a:ext uri="{FF2B5EF4-FFF2-40B4-BE49-F238E27FC236}">
                <a16:creationId xmlns:a16="http://schemas.microsoft.com/office/drawing/2014/main" id="{7E4E46DB-78EE-4E47-9089-68E39F31A01E}"/>
              </a:ext>
            </a:extLst>
          </p:cNvPr>
          <p:cNvPicPr>
            <a:picLocks noChangeAspect="1"/>
          </p:cNvPicPr>
          <p:nvPr/>
        </p:nvPicPr>
        <p:blipFill rotWithShape="1">
          <a:blip r:embed="rId2"/>
          <a:srcRect l="13265" r="11360" b="-2"/>
          <a:stretch/>
        </p:blipFill>
        <p:spPr>
          <a:xfrm>
            <a:off x="8015956" y="2071316"/>
            <a:ext cx="3941064" cy="4096512"/>
          </a:xfrm>
          <a:prstGeom prst="rect">
            <a:avLst/>
          </a:prstGeom>
        </p:spPr>
      </p:pic>
    </p:spTree>
    <p:extLst>
      <p:ext uri="{BB962C8B-B14F-4D97-AF65-F5344CB8AC3E}">
        <p14:creationId xmlns:p14="http://schemas.microsoft.com/office/powerpoint/2010/main" val="1031674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AE387-2982-43F9-9BED-6F1A2B54117C}"/>
              </a:ext>
            </a:extLst>
          </p:cNvPr>
          <p:cNvSpPr>
            <a:spLocks noGrp="1"/>
          </p:cNvSpPr>
          <p:nvPr>
            <p:ph type="title"/>
          </p:nvPr>
        </p:nvSpPr>
        <p:spPr>
          <a:xfrm>
            <a:off x="174281" y="395995"/>
            <a:ext cx="10066122" cy="1298448"/>
          </a:xfrm>
        </p:spPr>
        <p:txBody>
          <a:bodyPr anchor="b">
            <a:normAutofit/>
          </a:bodyPr>
          <a:lstStyle/>
          <a:p>
            <a:r>
              <a:rPr lang="en-GB" sz="5400" b="1" dirty="0">
                <a:solidFill>
                  <a:srgbClr val="15274B"/>
                </a:solidFill>
                <a:latin typeface="+mn-lt"/>
              </a:rPr>
              <a:t>Timely Decision Making</a:t>
            </a:r>
            <a:endParaRPr lang="LID4096" sz="5400" b="1" dirty="0">
              <a:solidFill>
                <a:srgbClr val="15274B"/>
              </a:solidFill>
              <a:latin typeface="+mn-lt"/>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0747AC-439A-404C-BE7C-8AB853634548}"/>
              </a:ext>
            </a:extLst>
          </p:cNvPr>
          <p:cNvSpPr>
            <a:spLocks noGrp="1"/>
          </p:cNvSpPr>
          <p:nvPr>
            <p:ph idx="1"/>
          </p:nvPr>
        </p:nvSpPr>
        <p:spPr>
          <a:xfrm>
            <a:off x="174281" y="2298700"/>
            <a:ext cx="6537081" cy="4085008"/>
          </a:xfrm>
        </p:spPr>
        <p:txBody>
          <a:bodyPr anchor="ctr">
            <a:normAutofit lnSpcReduction="10000"/>
          </a:bodyPr>
          <a:lstStyle/>
          <a:p>
            <a:pPr marL="0" indent="0" algn="just">
              <a:buNone/>
            </a:pPr>
            <a:r>
              <a:rPr lang="en-GB" b="1" i="0" u="none" strike="noStrike" baseline="0" dirty="0"/>
              <a:t>CPR 1.2 </a:t>
            </a:r>
            <a:endParaRPr lang="en-GB" b="0" i="0" u="none" strike="noStrike" baseline="0" dirty="0"/>
          </a:p>
          <a:p>
            <a:pPr marL="0" indent="0" algn="just">
              <a:buNone/>
            </a:pPr>
            <a:r>
              <a:rPr lang="en-US" b="1" i="0" u="none" strike="noStrike" baseline="0" dirty="0"/>
              <a:t>1.2 Application of overriding objective by the court</a:t>
            </a:r>
          </a:p>
          <a:p>
            <a:pPr marL="0" indent="0" algn="just">
              <a:buNone/>
            </a:pPr>
            <a:endParaRPr lang="en-US" b="1" i="0" u="none" strike="noStrike" baseline="0" dirty="0"/>
          </a:p>
          <a:p>
            <a:pPr marL="0" indent="0" algn="just">
              <a:buNone/>
            </a:pPr>
            <a:r>
              <a:rPr lang="en-US" b="0" i="0" u="none" strike="noStrike" baseline="0" dirty="0"/>
              <a:t>(2) These Rules shall be liberally construed to give effect to the overriding objective and, </a:t>
            </a:r>
            <a:r>
              <a:rPr lang="en-US" b="1" i="0" u="none" strike="noStrike" baseline="0" dirty="0"/>
              <a:t>in particular, to secure the</a:t>
            </a:r>
            <a:r>
              <a:rPr lang="en-US" b="0" i="0" u="none" strike="noStrike" baseline="0" dirty="0"/>
              <a:t> just, </a:t>
            </a:r>
            <a:r>
              <a:rPr lang="en-US" b="1" i="0" u="none" strike="noStrike" baseline="0" dirty="0"/>
              <a:t>most expeditious </a:t>
            </a:r>
            <a:r>
              <a:rPr lang="en-US" b="0" i="0" u="none" strike="noStrike" baseline="0" dirty="0"/>
              <a:t>and </a:t>
            </a:r>
            <a:r>
              <a:rPr lang="en-US" b="1" i="0" u="none" strike="noStrike" baseline="0" dirty="0"/>
              <a:t>least expensive </a:t>
            </a:r>
            <a:r>
              <a:rPr lang="en-US" b="0" i="0" u="none" strike="noStrike" baseline="0" dirty="0"/>
              <a:t>determination of every cause or matter on its merits. </a:t>
            </a:r>
            <a:endParaRPr lang="LID4096" dirty="0"/>
          </a:p>
        </p:txBody>
      </p:sp>
      <p:pic>
        <p:nvPicPr>
          <p:cNvPr id="4" name="Picture 3">
            <a:extLst>
              <a:ext uri="{FF2B5EF4-FFF2-40B4-BE49-F238E27FC236}">
                <a16:creationId xmlns:a16="http://schemas.microsoft.com/office/drawing/2014/main" id="{B7BFAD0D-6044-44AE-B9F4-08557D14CFCB}"/>
              </a:ext>
            </a:extLst>
          </p:cNvPr>
          <p:cNvPicPr>
            <a:picLocks noChangeAspect="1"/>
          </p:cNvPicPr>
          <p:nvPr/>
        </p:nvPicPr>
        <p:blipFill rotWithShape="1">
          <a:blip r:embed="rId2"/>
          <a:srcRect t="707" r="-1" b="15387"/>
          <a:stretch/>
        </p:blipFill>
        <p:spPr>
          <a:xfrm>
            <a:off x="7866188" y="2780068"/>
            <a:ext cx="3329166" cy="277328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829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B14E8-B3CA-4E17-B8D9-DDB27B30FDC8}"/>
              </a:ext>
            </a:extLst>
          </p:cNvPr>
          <p:cNvSpPr>
            <a:spLocks noGrp="1"/>
          </p:cNvSpPr>
          <p:nvPr>
            <p:ph type="title"/>
          </p:nvPr>
        </p:nvSpPr>
        <p:spPr>
          <a:xfrm>
            <a:off x="643278" y="304038"/>
            <a:ext cx="10739028" cy="1481328"/>
          </a:xfrm>
        </p:spPr>
        <p:txBody>
          <a:bodyPr anchor="b">
            <a:normAutofit/>
          </a:bodyPr>
          <a:lstStyle/>
          <a:p>
            <a:r>
              <a:rPr lang="en-GB" b="1" dirty="0">
                <a:solidFill>
                  <a:srgbClr val="6E4E36"/>
                </a:solidFill>
                <a:latin typeface="+mn-lt"/>
              </a:rPr>
              <a:t>Timely Decision Making: Use Oral Judgments</a:t>
            </a:r>
            <a:endParaRPr lang="LID4096" dirty="0">
              <a:solidFill>
                <a:srgbClr val="6E4E36"/>
              </a:solidFill>
              <a:latin typeface="+mn-lt"/>
            </a:endParaRPr>
          </a:p>
        </p:txBody>
      </p:sp>
      <p:sp>
        <p:nvSpPr>
          <p:cNvPr id="19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322470-2E46-4DB7-BEC9-181FBC14AAA6}"/>
              </a:ext>
            </a:extLst>
          </p:cNvPr>
          <p:cNvSpPr>
            <a:spLocks noGrp="1"/>
          </p:cNvSpPr>
          <p:nvPr>
            <p:ph idx="1"/>
          </p:nvPr>
        </p:nvSpPr>
        <p:spPr>
          <a:xfrm>
            <a:off x="630936" y="2660904"/>
            <a:ext cx="6513348" cy="3647716"/>
          </a:xfrm>
        </p:spPr>
        <p:txBody>
          <a:bodyPr anchor="t">
            <a:normAutofit/>
          </a:bodyPr>
          <a:lstStyle/>
          <a:p>
            <a:r>
              <a:rPr lang="en-GB" sz="1800" b="1" dirty="0"/>
              <a:t>During all pre trial events and case management and interlocutory hearings, </a:t>
            </a:r>
            <a:r>
              <a:rPr lang="en-GB" sz="1800" b="1" dirty="0">
                <a:solidFill>
                  <a:srgbClr val="582E1D"/>
                </a:solidFill>
              </a:rPr>
              <a:t>decisions MUST be accompanied by reasons</a:t>
            </a:r>
          </a:p>
          <a:p>
            <a:endParaRPr lang="en-GB" sz="1800" dirty="0"/>
          </a:p>
          <a:p>
            <a:r>
              <a:rPr lang="en-GB" sz="1800" dirty="0"/>
              <a:t>Reasons should almost always be </a:t>
            </a:r>
            <a:r>
              <a:rPr lang="en-GB" sz="1800" b="1" dirty="0">
                <a:solidFill>
                  <a:srgbClr val="8A5534"/>
                </a:solidFill>
              </a:rPr>
              <a:t>short, concise, and expeditious </a:t>
            </a:r>
          </a:p>
          <a:p>
            <a:endParaRPr lang="en-GB" sz="1800" dirty="0"/>
          </a:p>
          <a:p>
            <a:r>
              <a:rPr lang="en-GB" sz="1800" b="1" dirty="0"/>
              <a:t>Reasons should as a general practice be </a:t>
            </a:r>
            <a:r>
              <a:rPr lang="en-GB" sz="1800" b="1" dirty="0">
                <a:solidFill>
                  <a:srgbClr val="8B5533"/>
                </a:solidFill>
              </a:rPr>
              <a:t>given immediately</a:t>
            </a:r>
          </a:p>
          <a:p>
            <a:endParaRPr lang="en-GB" sz="1800" dirty="0"/>
          </a:p>
          <a:p>
            <a:r>
              <a:rPr lang="en-GB" sz="1800" dirty="0"/>
              <a:t>Timely Oral judgments facilitate the goals of the overriding objective</a:t>
            </a:r>
          </a:p>
          <a:p>
            <a:endParaRPr lang="en-GB" sz="1500" dirty="0"/>
          </a:p>
        </p:txBody>
      </p:sp>
      <p:pic>
        <p:nvPicPr>
          <p:cNvPr id="5122" name="Picture 2" descr="Black Judge Illustration Back Power Stock Illustration 1604859664">
            <a:extLst>
              <a:ext uri="{FF2B5EF4-FFF2-40B4-BE49-F238E27FC236}">
                <a16:creationId xmlns:a16="http://schemas.microsoft.com/office/drawing/2014/main" id="{0DD0E16E-3E64-456B-8F79-2186B5CDE0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4" b="10272"/>
          <a:stretch/>
        </p:blipFill>
        <p:spPr bwMode="auto">
          <a:xfrm>
            <a:off x="7787562" y="2372868"/>
            <a:ext cx="3981921" cy="387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74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1ECA7-4EE0-4985-B0CB-06A6D1B7D465}"/>
              </a:ext>
            </a:extLst>
          </p:cNvPr>
          <p:cNvSpPr>
            <a:spLocks noGrp="1"/>
          </p:cNvSpPr>
          <p:nvPr>
            <p:ph type="title"/>
          </p:nvPr>
        </p:nvSpPr>
        <p:spPr>
          <a:xfrm>
            <a:off x="587130" y="483873"/>
            <a:ext cx="3600860" cy="5561068"/>
          </a:xfrm>
        </p:spPr>
        <p:txBody>
          <a:bodyPr>
            <a:normAutofit/>
          </a:bodyPr>
          <a:lstStyle/>
          <a:p>
            <a:r>
              <a:rPr lang="en-GB" sz="7200" b="1" dirty="0">
                <a:solidFill>
                  <a:schemeClr val="accent2">
                    <a:lumMod val="75000"/>
                  </a:schemeClr>
                </a:solidFill>
                <a:latin typeface="+mn-lt"/>
              </a:rPr>
              <a:t>Timely Decision Making</a:t>
            </a:r>
            <a:br>
              <a:rPr lang="en-GB" sz="7200" b="1" dirty="0">
                <a:solidFill>
                  <a:schemeClr val="accent2">
                    <a:lumMod val="75000"/>
                  </a:schemeClr>
                </a:solidFill>
                <a:latin typeface="+mn-lt"/>
              </a:rPr>
            </a:br>
            <a:br>
              <a:rPr lang="en-GB" sz="7200" b="1" dirty="0">
                <a:solidFill>
                  <a:schemeClr val="accent2">
                    <a:lumMod val="75000"/>
                  </a:schemeClr>
                </a:solidFill>
                <a:latin typeface="+mn-lt"/>
              </a:rPr>
            </a:br>
            <a:r>
              <a:rPr lang="en-GB" sz="2800" b="1" dirty="0">
                <a:solidFill>
                  <a:schemeClr val="accent2">
                    <a:lumMod val="75000"/>
                  </a:schemeClr>
                </a:solidFill>
                <a:latin typeface="+mn-lt"/>
              </a:rPr>
              <a:t>achieving efficiency and effectiveness</a:t>
            </a:r>
            <a:endParaRPr lang="LID4096" sz="2800" dirty="0">
              <a:solidFill>
                <a:schemeClr val="accent2">
                  <a:lumMod val="75000"/>
                </a:schemeClr>
              </a:solidFill>
              <a:latin typeface="+mn-lt"/>
            </a:endParaRP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9564DE-8B28-4C0A-8BB6-7269EBBEE06E}"/>
              </a:ext>
            </a:extLst>
          </p:cNvPr>
          <p:cNvSpPr>
            <a:spLocks noGrp="1"/>
          </p:cNvSpPr>
          <p:nvPr>
            <p:ph idx="1"/>
          </p:nvPr>
        </p:nvSpPr>
        <p:spPr>
          <a:xfrm>
            <a:off x="5126418" y="483874"/>
            <a:ext cx="7062534" cy="5561068"/>
          </a:xfrm>
        </p:spPr>
        <p:txBody>
          <a:bodyPr anchor="ctr">
            <a:normAutofit/>
          </a:bodyPr>
          <a:lstStyle/>
          <a:p>
            <a:pPr marL="0" indent="0">
              <a:buNone/>
            </a:pPr>
            <a:r>
              <a:rPr lang="en-GB" sz="4400" b="1" dirty="0">
                <a:solidFill>
                  <a:schemeClr val="accent2">
                    <a:lumMod val="75000"/>
                  </a:schemeClr>
                </a:solidFill>
              </a:rPr>
              <a:t>An Issue Driven Approach</a:t>
            </a:r>
          </a:p>
          <a:p>
            <a:pPr marL="0" indent="0">
              <a:buNone/>
            </a:pPr>
            <a:endParaRPr lang="en-GB" sz="3200" b="1" dirty="0">
              <a:solidFill>
                <a:srgbClr val="ED7D31"/>
              </a:solidFill>
            </a:endParaRPr>
          </a:p>
          <a:p>
            <a:pPr marL="0" indent="0">
              <a:buNone/>
            </a:pPr>
            <a:r>
              <a:rPr lang="en-GB" sz="3200" b="1" dirty="0">
                <a:solidFill>
                  <a:schemeClr val="accent2">
                    <a:lumMod val="50000"/>
                  </a:schemeClr>
                </a:solidFill>
              </a:rPr>
              <a:t>Issue –  Law - Facts – Analysis – Outcome</a:t>
            </a:r>
          </a:p>
          <a:p>
            <a:pPr marL="0" indent="0">
              <a:buNone/>
            </a:pPr>
            <a:endParaRPr lang="en-GB" sz="3200" b="1" dirty="0">
              <a:solidFill>
                <a:srgbClr val="ED7D31"/>
              </a:solidFill>
            </a:endParaRPr>
          </a:p>
          <a:p>
            <a:pPr marL="0" indent="0">
              <a:buNone/>
            </a:pPr>
            <a:r>
              <a:rPr lang="en-GB" sz="3200" b="1" dirty="0">
                <a:solidFill>
                  <a:srgbClr val="ED7D31"/>
                </a:solidFill>
              </a:rPr>
              <a:t>Clarity – Conciseness - Coherence </a:t>
            </a:r>
          </a:p>
          <a:p>
            <a:pPr marL="0" indent="0">
              <a:buNone/>
            </a:pPr>
            <a:endParaRPr lang="LID4096" sz="3200" b="1" dirty="0">
              <a:solidFill>
                <a:srgbClr val="ED7D31"/>
              </a:solidFill>
            </a:endParaRPr>
          </a:p>
          <a:p>
            <a:endParaRPr lang="en-GB" sz="2200" dirty="0"/>
          </a:p>
          <a:p>
            <a:r>
              <a:rPr lang="en-GB" sz="1800" b="1" dirty="0"/>
              <a:t>Writing Reasons: A Handbook for Judges</a:t>
            </a:r>
            <a:r>
              <a:rPr lang="en-GB" sz="1800" dirty="0"/>
              <a:t>, Berry, E., 4</a:t>
            </a:r>
            <a:r>
              <a:rPr lang="en-GB" sz="1800" baseline="30000" dirty="0"/>
              <a:t>th</a:t>
            </a:r>
            <a:r>
              <a:rPr lang="en-GB" sz="1800" dirty="0"/>
              <a:t> Ed. 2015</a:t>
            </a:r>
          </a:p>
          <a:p>
            <a:r>
              <a:rPr lang="en-GB" sz="1800" b="1" dirty="0"/>
              <a:t>Writing For the Court</a:t>
            </a:r>
            <a:r>
              <a:rPr lang="en-GB" sz="1800" dirty="0"/>
              <a:t>, Raymond, J.C., 2010</a:t>
            </a:r>
            <a:endParaRPr lang="LID4096" sz="1800" dirty="0"/>
          </a:p>
        </p:txBody>
      </p:sp>
    </p:spTree>
    <p:extLst>
      <p:ext uri="{BB962C8B-B14F-4D97-AF65-F5344CB8AC3E}">
        <p14:creationId xmlns:p14="http://schemas.microsoft.com/office/powerpoint/2010/main" val="3869546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C30A6-C6CD-4265-85D4-BE27464083DF}"/>
              </a:ext>
            </a:extLst>
          </p:cNvPr>
          <p:cNvSpPr>
            <a:spLocks noGrp="1"/>
          </p:cNvSpPr>
          <p:nvPr>
            <p:ph type="title"/>
          </p:nvPr>
        </p:nvSpPr>
        <p:spPr>
          <a:xfrm>
            <a:off x="730153" y="344364"/>
            <a:ext cx="3840480" cy="5571066"/>
          </a:xfrm>
        </p:spPr>
        <p:txBody>
          <a:bodyPr anchor="ctr">
            <a:normAutofit/>
          </a:bodyPr>
          <a:lstStyle/>
          <a:p>
            <a:r>
              <a:rPr lang="en-GB" sz="5400" b="1" dirty="0">
                <a:solidFill>
                  <a:schemeClr val="accent2">
                    <a:lumMod val="75000"/>
                  </a:schemeClr>
                </a:solidFill>
                <a:latin typeface="+mn-lt"/>
              </a:rPr>
              <a:t>Timely Decision Making: </a:t>
            </a:r>
            <a:br>
              <a:rPr lang="en-GB" sz="5400" b="1" dirty="0">
                <a:solidFill>
                  <a:schemeClr val="accent2">
                    <a:lumMod val="75000"/>
                  </a:schemeClr>
                </a:solidFill>
                <a:latin typeface="+mn-lt"/>
              </a:rPr>
            </a:br>
            <a:r>
              <a:rPr lang="en-GB" sz="5400" b="1" dirty="0">
                <a:solidFill>
                  <a:schemeClr val="accent2">
                    <a:lumMod val="75000"/>
                  </a:schemeClr>
                </a:solidFill>
                <a:latin typeface="+mn-lt"/>
              </a:rPr>
              <a:t>Use Oral Judgments</a:t>
            </a:r>
            <a:endParaRPr lang="LID4096" sz="5400" dirty="0">
              <a:solidFill>
                <a:schemeClr val="accent2">
                  <a:lumMod val="75000"/>
                </a:schemeClr>
              </a:solidFill>
              <a:latin typeface="+mn-lt"/>
            </a:endParaRP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F49A40-2A5D-409C-BE44-DFD2DE989750}"/>
              </a:ext>
            </a:extLst>
          </p:cNvPr>
          <p:cNvSpPr>
            <a:spLocks noGrp="1"/>
          </p:cNvSpPr>
          <p:nvPr>
            <p:ph idx="1"/>
          </p:nvPr>
        </p:nvSpPr>
        <p:spPr>
          <a:xfrm>
            <a:off x="5568696" y="94004"/>
            <a:ext cx="5788152" cy="6445341"/>
          </a:xfrm>
        </p:spPr>
        <p:txBody>
          <a:bodyPr anchor="ctr">
            <a:normAutofit/>
          </a:bodyPr>
          <a:lstStyle/>
          <a:p>
            <a:pPr marL="0" indent="0" algn="ctr">
              <a:buNone/>
            </a:pPr>
            <a:r>
              <a:rPr lang="en-GB" b="1" u="sng" dirty="0">
                <a:solidFill>
                  <a:srgbClr val="FFFFFF"/>
                </a:solidFill>
              </a:rPr>
              <a:t>A Simple Issue Driven Template  </a:t>
            </a:r>
          </a:p>
          <a:p>
            <a:pPr marL="0" indent="0">
              <a:buNone/>
            </a:pPr>
            <a:endParaRPr lang="en-GB" sz="2000" b="1" dirty="0">
              <a:solidFill>
                <a:srgbClr val="FFFFFF"/>
              </a:solidFill>
            </a:endParaRPr>
          </a:p>
          <a:p>
            <a:pPr>
              <a:buFont typeface="Wingdings" panose="05000000000000000000" pitchFamily="2" charset="2"/>
              <a:buChar char="Ø"/>
            </a:pPr>
            <a:r>
              <a:rPr lang="en-GB" sz="2000" b="1" dirty="0">
                <a:solidFill>
                  <a:srgbClr val="FFFFFF"/>
                </a:solidFill>
              </a:rPr>
              <a:t>INTRODUCTION (2 issues)</a:t>
            </a:r>
          </a:p>
          <a:p>
            <a:pPr marL="0" indent="0">
              <a:buNone/>
            </a:pPr>
            <a:endParaRPr lang="en-GB" sz="2000" b="1" dirty="0">
              <a:solidFill>
                <a:srgbClr val="FFFFFF"/>
              </a:solidFill>
            </a:endParaRPr>
          </a:p>
          <a:p>
            <a:pPr>
              <a:buFont typeface="Wingdings" panose="05000000000000000000" pitchFamily="2" charset="2"/>
              <a:buChar char="Ø"/>
            </a:pPr>
            <a:r>
              <a:rPr lang="en-GB" sz="2000" b="1" dirty="0">
                <a:solidFill>
                  <a:srgbClr val="FFFFFF"/>
                </a:solidFill>
              </a:rPr>
              <a:t>ISSUE 1  - Stated Concisely</a:t>
            </a:r>
          </a:p>
          <a:p>
            <a:pPr marL="0" indent="0">
              <a:buNone/>
            </a:pPr>
            <a:r>
              <a:rPr lang="en-GB" sz="2000" b="1" dirty="0">
                <a:solidFill>
                  <a:srgbClr val="FFFFFF"/>
                </a:solidFill>
              </a:rPr>
              <a:t>	- Relevant Law</a:t>
            </a:r>
          </a:p>
          <a:p>
            <a:pPr marL="0" indent="0">
              <a:buNone/>
            </a:pPr>
            <a:r>
              <a:rPr lang="en-GB" sz="2000" b="1" dirty="0">
                <a:solidFill>
                  <a:srgbClr val="FFFFFF"/>
                </a:solidFill>
              </a:rPr>
              <a:t>	- Application of Law to Relevant Evidence</a:t>
            </a:r>
          </a:p>
          <a:p>
            <a:pPr marL="0" indent="0">
              <a:buNone/>
            </a:pPr>
            <a:r>
              <a:rPr lang="en-GB" sz="2000" b="1" dirty="0">
                <a:solidFill>
                  <a:srgbClr val="FFFFFF"/>
                </a:solidFill>
              </a:rPr>
              <a:t>	- Conclusion to Issue 1</a:t>
            </a:r>
          </a:p>
          <a:p>
            <a:pPr>
              <a:buFont typeface="Wingdings" panose="05000000000000000000" pitchFamily="2" charset="2"/>
              <a:buChar char="Ø"/>
            </a:pPr>
            <a:endParaRPr lang="en-GB" sz="2000" b="1" dirty="0">
              <a:solidFill>
                <a:srgbClr val="FFFFFF"/>
              </a:solidFill>
            </a:endParaRPr>
          </a:p>
          <a:p>
            <a:pPr>
              <a:buFont typeface="Wingdings" panose="05000000000000000000" pitchFamily="2" charset="2"/>
              <a:buChar char="Ø"/>
            </a:pPr>
            <a:r>
              <a:rPr lang="en-GB" sz="2000" b="1" dirty="0">
                <a:solidFill>
                  <a:srgbClr val="FFFFFF"/>
                </a:solidFill>
              </a:rPr>
              <a:t>ISSUE 2  - Stated Concisely</a:t>
            </a:r>
          </a:p>
          <a:p>
            <a:pPr marL="0" indent="0">
              <a:buNone/>
            </a:pPr>
            <a:r>
              <a:rPr lang="en-GB" sz="2000" b="1" dirty="0">
                <a:solidFill>
                  <a:srgbClr val="FFFFFF"/>
                </a:solidFill>
              </a:rPr>
              <a:t>	- Relevant Law</a:t>
            </a:r>
          </a:p>
          <a:p>
            <a:pPr marL="0" indent="0">
              <a:buNone/>
            </a:pPr>
            <a:r>
              <a:rPr lang="en-GB" sz="2000" b="1" dirty="0">
                <a:solidFill>
                  <a:srgbClr val="FFFFFF"/>
                </a:solidFill>
              </a:rPr>
              <a:t>	- Application of Law to Relevant Evidence</a:t>
            </a:r>
          </a:p>
          <a:p>
            <a:pPr marL="0" indent="0">
              <a:buNone/>
            </a:pPr>
            <a:r>
              <a:rPr lang="en-GB" sz="2000" b="1" dirty="0">
                <a:solidFill>
                  <a:srgbClr val="FFFFFF"/>
                </a:solidFill>
              </a:rPr>
              <a:t>	- Conclusion to Issue 2</a:t>
            </a:r>
          </a:p>
          <a:p>
            <a:pPr>
              <a:buFont typeface="Wingdings" panose="05000000000000000000" pitchFamily="2" charset="2"/>
              <a:buChar char="Ø"/>
            </a:pPr>
            <a:endParaRPr lang="en-GB" sz="2000" b="1" dirty="0">
              <a:solidFill>
                <a:srgbClr val="FFFFFF"/>
              </a:solidFill>
            </a:endParaRPr>
          </a:p>
          <a:p>
            <a:pPr>
              <a:buFont typeface="Wingdings" panose="05000000000000000000" pitchFamily="2" charset="2"/>
              <a:buChar char="Ø"/>
            </a:pPr>
            <a:r>
              <a:rPr lang="en-GB" sz="2000" b="1" dirty="0">
                <a:solidFill>
                  <a:srgbClr val="FFFFFF"/>
                </a:solidFill>
              </a:rPr>
              <a:t>SUMMARY – ORDERS, DIRECTIONS, COSTS etc.</a:t>
            </a:r>
          </a:p>
          <a:p>
            <a:pPr marL="0" indent="0">
              <a:buNone/>
            </a:pPr>
            <a:endParaRPr lang="LID4096" sz="1900" dirty="0">
              <a:solidFill>
                <a:srgbClr val="FFFFFF"/>
              </a:solidFill>
            </a:endParaRPr>
          </a:p>
        </p:txBody>
      </p:sp>
    </p:spTree>
    <p:extLst>
      <p:ext uri="{BB962C8B-B14F-4D97-AF65-F5344CB8AC3E}">
        <p14:creationId xmlns:p14="http://schemas.microsoft.com/office/powerpoint/2010/main" val="2554398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851F00B-85E9-4F79-86D9-EA508F26C706}"/>
              </a:ext>
            </a:extLst>
          </p:cNvPr>
          <p:cNvSpPr>
            <a:spLocks noGrp="1"/>
          </p:cNvSpPr>
          <p:nvPr>
            <p:ph type="title"/>
          </p:nvPr>
        </p:nvSpPr>
        <p:spPr>
          <a:xfrm>
            <a:off x="838200" y="401221"/>
            <a:ext cx="10515600" cy="1348065"/>
          </a:xfrm>
        </p:spPr>
        <p:txBody>
          <a:bodyPr>
            <a:normAutofit/>
          </a:bodyPr>
          <a:lstStyle/>
          <a:p>
            <a:r>
              <a:rPr lang="en-GB" sz="4200" b="1" dirty="0">
                <a:solidFill>
                  <a:srgbClr val="FFFFFF"/>
                </a:solidFill>
                <a:latin typeface="+mn-lt"/>
              </a:rPr>
              <a:t>Use of Checklists by Judges: An Invaluable Aid</a:t>
            </a:r>
            <a:endParaRPr lang="LID4096" sz="4200" dirty="0">
              <a:solidFill>
                <a:srgbClr val="FFFFFF"/>
              </a:solidFill>
              <a:latin typeface="+mn-lt"/>
            </a:endParaRPr>
          </a:p>
        </p:txBody>
      </p:sp>
      <p:sp>
        <p:nvSpPr>
          <p:cNvPr id="3" name="Content Placeholder 2">
            <a:extLst>
              <a:ext uri="{FF2B5EF4-FFF2-40B4-BE49-F238E27FC236}">
                <a16:creationId xmlns:a16="http://schemas.microsoft.com/office/drawing/2014/main" id="{1CC18253-EA70-4FF1-A645-1C02920851DA}"/>
              </a:ext>
            </a:extLst>
          </p:cNvPr>
          <p:cNvSpPr>
            <a:spLocks noGrp="1"/>
          </p:cNvSpPr>
          <p:nvPr>
            <p:ph idx="1"/>
          </p:nvPr>
        </p:nvSpPr>
        <p:spPr>
          <a:xfrm>
            <a:off x="838200" y="2347414"/>
            <a:ext cx="10638802" cy="4256586"/>
          </a:xfrm>
        </p:spPr>
        <p:txBody>
          <a:bodyPr>
            <a:normAutofit fontScale="92500" lnSpcReduction="10000"/>
          </a:bodyPr>
          <a:lstStyle/>
          <a:p>
            <a:pPr marL="0" indent="0">
              <a:buNone/>
            </a:pPr>
            <a:endParaRPr lang="en-GB" sz="2200" dirty="0"/>
          </a:p>
          <a:p>
            <a:pPr marL="0" indent="0">
              <a:buNone/>
            </a:pPr>
            <a:r>
              <a:rPr lang="en-GB" sz="2200" b="1" dirty="0">
                <a:solidFill>
                  <a:schemeClr val="accent2">
                    <a:lumMod val="75000"/>
                  </a:schemeClr>
                </a:solidFill>
              </a:rPr>
              <a:t>“In a sense, it is at the stage of active case and case flow management in preparation for trial, that the greatest demands on a case management Judge’s skills and the impact of the overriding objective to deal with cases justly and in a timely manner and in the least costly ways, come into play.”</a:t>
            </a:r>
          </a:p>
          <a:p>
            <a:pPr marL="0" indent="0">
              <a:buNone/>
            </a:pPr>
            <a:endParaRPr lang="en-GB" sz="2200" b="1" dirty="0"/>
          </a:p>
          <a:p>
            <a:pPr>
              <a:buFont typeface="Courier New" panose="02070309020205020404" pitchFamily="49" charset="0"/>
              <a:buChar char="o"/>
            </a:pPr>
            <a:r>
              <a:rPr lang="en-GB" sz="2200" b="1" dirty="0"/>
              <a:t>Checklists are an invaluable aid and are highly recommended </a:t>
            </a:r>
          </a:p>
          <a:p>
            <a:pPr>
              <a:buFont typeface="Courier New" panose="02070309020205020404" pitchFamily="49" charset="0"/>
              <a:buChar char="o"/>
            </a:pPr>
            <a:r>
              <a:rPr lang="en-GB" sz="2200" b="1" dirty="0"/>
              <a:t>They can be developed institutionally or individually (we recommend the former)</a:t>
            </a:r>
          </a:p>
          <a:p>
            <a:pPr>
              <a:buFont typeface="Courier New" panose="02070309020205020404" pitchFamily="49" charset="0"/>
              <a:buChar char="o"/>
            </a:pPr>
            <a:r>
              <a:rPr lang="en-GB" sz="2200" b="1" dirty="0"/>
              <a:t>Serve as both prompts and checks – to do, and to have done, what is required</a:t>
            </a:r>
          </a:p>
          <a:p>
            <a:pPr marL="0" indent="0">
              <a:buNone/>
            </a:pPr>
            <a:endParaRPr lang="en-GB" sz="2200" dirty="0"/>
          </a:p>
          <a:p>
            <a:pPr marL="0" indent="0">
              <a:buNone/>
            </a:pPr>
            <a:endParaRPr lang="en-GB" sz="2200" dirty="0"/>
          </a:p>
          <a:p>
            <a:pPr marL="0" indent="0">
              <a:buNone/>
            </a:pPr>
            <a:r>
              <a:rPr lang="en-GB" sz="1800" dirty="0"/>
              <a:t>(See, Exploring the Role of the CPR Judge, Jamadar P. &amp; Braithwaite K., 2017, pp 23-29</a:t>
            </a:r>
            <a:r>
              <a:rPr lang="en-GB" sz="2200" dirty="0"/>
              <a:t>) </a:t>
            </a:r>
            <a:endParaRPr lang="LID4096" sz="2200" dirty="0"/>
          </a:p>
        </p:txBody>
      </p:sp>
    </p:spTree>
    <p:extLst>
      <p:ext uri="{BB962C8B-B14F-4D97-AF65-F5344CB8AC3E}">
        <p14:creationId xmlns:p14="http://schemas.microsoft.com/office/powerpoint/2010/main" val="2594709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7CB1-684B-484B-A278-A912AE2BAD00}"/>
              </a:ext>
            </a:extLst>
          </p:cNvPr>
          <p:cNvSpPr>
            <a:spLocks noGrp="1"/>
          </p:cNvSpPr>
          <p:nvPr>
            <p:ph type="title"/>
          </p:nvPr>
        </p:nvSpPr>
        <p:spPr>
          <a:xfrm>
            <a:off x="216694" y="158511"/>
            <a:ext cx="11758612" cy="1106267"/>
          </a:xfrm>
        </p:spPr>
        <p:txBody>
          <a:bodyPr>
            <a:normAutofit fontScale="90000"/>
          </a:bodyPr>
          <a:lstStyle/>
          <a:p>
            <a:pPr algn="ctr"/>
            <a:r>
              <a:rPr lang="en-GB" sz="6000" b="1" dirty="0">
                <a:solidFill>
                  <a:schemeClr val="accent1"/>
                </a:solidFill>
                <a:latin typeface="+mn-lt"/>
              </a:rPr>
              <a:t>Use of Checklists by Judges: Suggestions</a:t>
            </a:r>
            <a:endParaRPr lang="LID4096" sz="6000" b="1" dirty="0">
              <a:solidFill>
                <a:schemeClr val="accent1"/>
              </a:solidFill>
              <a:latin typeface="+mn-lt"/>
            </a:endParaRPr>
          </a:p>
        </p:txBody>
      </p:sp>
      <p:graphicFrame>
        <p:nvGraphicFramePr>
          <p:cNvPr id="14" name="Content Placeholder 2">
            <a:extLst>
              <a:ext uri="{FF2B5EF4-FFF2-40B4-BE49-F238E27FC236}">
                <a16:creationId xmlns:a16="http://schemas.microsoft.com/office/drawing/2014/main" id="{D8E09107-2915-3C74-5557-D5CB591FFC90}"/>
              </a:ext>
            </a:extLst>
          </p:cNvPr>
          <p:cNvGraphicFramePr>
            <a:graphicFrameLocks noGrp="1"/>
          </p:cNvGraphicFramePr>
          <p:nvPr>
            <p:ph idx="1"/>
            <p:extLst>
              <p:ext uri="{D42A27DB-BD31-4B8C-83A1-F6EECF244321}">
                <p14:modId xmlns:p14="http://schemas.microsoft.com/office/powerpoint/2010/main" val="3537055995"/>
              </p:ext>
            </p:extLst>
          </p:nvPr>
        </p:nvGraphicFramePr>
        <p:xfrm>
          <a:off x="376015" y="1264778"/>
          <a:ext cx="11599291" cy="5831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291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0DE3F29-D31B-463E-AF2C-44165858CB0D}"/>
              </a:ext>
            </a:extLst>
          </p:cNvPr>
          <p:cNvSpPr>
            <a:spLocks noGrp="1"/>
          </p:cNvSpPr>
          <p:nvPr>
            <p:ph type="title"/>
          </p:nvPr>
        </p:nvSpPr>
        <p:spPr>
          <a:xfrm>
            <a:off x="746222" y="401936"/>
            <a:ext cx="10579608" cy="1188720"/>
          </a:xfrm>
        </p:spPr>
        <p:txBody>
          <a:bodyPr>
            <a:normAutofit/>
          </a:bodyPr>
          <a:lstStyle/>
          <a:p>
            <a:pPr algn="ctr"/>
            <a:r>
              <a:rPr lang="en-GB" sz="4800" b="1" dirty="0">
                <a:solidFill>
                  <a:schemeClr val="accent2"/>
                </a:solidFill>
                <a:latin typeface="+mn-lt"/>
              </a:rPr>
              <a:t>Suggested Checklist for Judges</a:t>
            </a:r>
            <a:endParaRPr lang="LID4096" sz="4800" dirty="0">
              <a:solidFill>
                <a:schemeClr val="accent2"/>
              </a:solidFill>
              <a:latin typeface="+mn-lt"/>
            </a:endParaRPr>
          </a:p>
        </p:txBody>
      </p:sp>
      <p:grpSp>
        <p:nvGrpSpPr>
          <p:cNvPr id="26" name="Group 2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7" name="Freeform: Shape 2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3" name="Freeform: Shape 3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6E243297-7090-B9E0-0FDE-51464F89C6AC}"/>
              </a:ext>
            </a:extLst>
          </p:cNvPr>
          <p:cNvGraphicFramePr>
            <a:graphicFrameLocks noGrp="1"/>
          </p:cNvGraphicFramePr>
          <p:nvPr>
            <p:ph idx="1"/>
            <p:extLst>
              <p:ext uri="{D42A27DB-BD31-4B8C-83A1-F6EECF244321}">
                <p14:modId xmlns:p14="http://schemas.microsoft.com/office/powerpoint/2010/main" val="3626826426"/>
              </p:ext>
            </p:extLst>
          </p:nvPr>
        </p:nvGraphicFramePr>
        <p:xfrm>
          <a:off x="1036167" y="1785878"/>
          <a:ext cx="10119360" cy="4620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951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0DE3F29-D31B-463E-AF2C-44165858CB0D}"/>
              </a:ext>
            </a:extLst>
          </p:cNvPr>
          <p:cNvSpPr>
            <a:spLocks noGrp="1"/>
          </p:cNvSpPr>
          <p:nvPr>
            <p:ph type="title"/>
          </p:nvPr>
        </p:nvSpPr>
        <p:spPr>
          <a:xfrm>
            <a:off x="804672" y="457200"/>
            <a:ext cx="10579608" cy="1188720"/>
          </a:xfrm>
        </p:spPr>
        <p:txBody>
          <a:bodyPr>
            <a:normAutofit/>
          </a:bodyPr>
          <a:lstStyle/>
          <a:p>
            <a:pPr algn="ctr"/>
            <a:r>
              <a:rPr lang="en-GB" sz="4800" b="1" dirty="0">
                <a:solidFill>
                  <a:schemeClr val="accent2"/>
                </a:solidFill>
                <a:latin typeface="+mn-lt"/>
              </a:rPr>
              <a:t>Suggested Checklist for Judges</a:t>
            </a:r>
            <a:endParaRPr lang="LID4096" sz="4800" dirty="0">
              <a:solidFill>
                <a:schemeClr val="accent2"/>
              </a:solidFill>
              <a:latin typeface="+mn-lt"/>
            </a:endParaRPr>
          </a:p>
        </p:txBody>
      </p:sp>
      <p:grpSp>
        <p:nvGrpSpPr>
          <p:cNvPr id="26" name="Group 2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7" name="Freeform: Shape 26">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3" name="Freeform: Shape 32">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7C66EB39-AEF9-773F-C15B-59E06363FD0D}"/>
              </a:ext>
            </a:extLst>
          </p:cNvPr>
          <p:cNvGraphicFramePr>
            <a:graphicFrameLocks noGrp="1"/>
          </p:cNvGraphicFramePr>
          <p:nvPr>
            <p:ph idx="1"/>
            <p:extLst>
              <p:ext uri="{D42A27DB-BD31-4B8C-83A1-F6EECF244321}">
                <p14:modId xmlns:p14="http://schemas.microsoft.com/office/powerpoint/2010/main" val="2405395857"/>
              </p:ext>
            </p:extLst>
          </p:nvPr>
        </p:nvGraphicFramePr>
        <p:xfrm>
          <a:off x="1034796" y="1771915"/>
          <a:ext cx="10119360" cy="4502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634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75EE-0489-45E5-8896-FC9F05A5557A}"/>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8800" b="1" dirty="0">
                <a:solidFill>
                  <a:srgbClr val="FAC807"/>
                </a:solidFill>
                <a:latin typeface="+mn-lt"/>
              </a:rPr>
              <a:t>Questions</a:t>
            </a:r>
            <a:r>
              <a:rPr lang="en-US" sz="6000" b="1" dirty="0"/>
              <a:t> </a:t>
            </a:r>
          </a:p>
        </p:txBody>
      </p:sp>
      <p:pic>
        <p:nvPicPr>
          <p:cNvPr id="5" name="Picture 3" descr="3D black question marks with one yellow question mark">
            <a:extLst>
              <a:ext uri="{FF2B5EF4-FFF2-40B4-BE49-F238E27FC236}">
                <a16:creationId xmlns:a16="http://schemas.microsoft.com/office/drawing/2014/main" id="{64866D75-49EF-ECA2-4E22-3395F81DAE31}"/>
              </a:ext>
            </a:extLst>
          </p:cNvPr>
          <p:cNvPicPr>
            <a:picLocks noChangeAspect="1"/>
          </p:cNvPicPr>
          <p:nvPr/>
        </p:nvPicPr>
        <p:blipFill rotWithShape="1">
          <a:blip r:embed="rId2"/>
          <a:srcRect l="39281" r="16927"/>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7130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B456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26F003-B0CA-4D89-A3BB-9EBFC23D957A}"/>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b="1" dirty="0">
                <a:solidFill>
                  <a:srgbClr val="FFFFFF"/>
                </a:solidFill>
              </a:rPr>
              <a:t>The Role of the Case Management Judge</a:t>
            </a:r>
          </a:p>
        </p:txBody>
      </p:sp>
      <p:pic>
        <p:nvPicPr>
          <p:cNvPr id="5" name="Content Placeholder 4" descr="A close up of a credit card&#10;&#10;Description automatically generated with medium confidence">
            <a:extLst>
              <a:ext uri="{FF2B5EF4-FFF2-40B4-BE49-F238E27FC236}">
                <a16:creationId xmlns:a16="http://schemas.microsoft.com/office/drawing/2014/main" id="{070CC295-9B1B-40AF-A27A-82AFB4A3EF6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337"/>
          <a:stretch/>
        </p:blipFill>
        <p:spPr>
          <a:xfrm>
            <a:off x="327547" y="321733"/>
            <a:ext cx="7058306" cy="4107392"/>
          </a:xfrm>
          <a:prstGeom prst="rect">
            <a:avLst/>
          </a:prstGeom>
        </p:spPr>
      </p:pic>
      <p:sp>
        <p:nvSpPr>
          <p:cNvPr id="31" name="Rectangle 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1C5BBB7-E704-4745-9EBA-50F5E022A737}"/>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sz="2800" b="1" i="0" u="none" strike="noStrike" cap="none" spc="0" normalizeH="0" baseline="0" noProof="0" dirty="0">
                <a:ln>
                  <a:noFill/>
                </a:ln>
                <a:solidFill>
                  <a:srgbClr val="FFFFFF"/>
                </a:solidFill>
                <a:effectLst/>
                <a:uLnTx/>
                <a:uFillTx/>
              </a:rPr>
              <a:t>The judge is responsible for the just and proportionate resolution of disputes by actively managing the conduct of the cases that are before the court.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solidFill>
                <a:srgbClr val="FFFFFF"/>
              </a:solidFill>
              <a:effectLst/>
              <a:uLnTx/>
              <a:uFillTx/>
            </a:endParaRPr>
          </a:p>
        </p:txBody>
      </p:sp>
      <p:sp>
        <p:nvSpPr>
          <p:cNvPr id="6" name="TextBox 5">
            <a:extLst>
              <a:ext uri="{FF2B5EF4-FFF2-40B4-BE49-F238E27FC236}">
                <a16:creationId xmlns:a16="http://schemas.microsoft.com/office/drawing/2014/main" id="{ED531A33-67E2-4244-B0F8-45060A6AA65F}"/>
              </a:ext>
            </a:extLst>
          </p:cNvPr>
          <p:cNvSpPr txBox="1"/>
          <p:nvPr/>
        </p:nvSpPr>
        <p:spPr>
          <a:xfrm>
            <a:off x="5059575" y="4229070"/>
            <a:ext cx="2326278"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3" tooltip="http://hakanozan.net/46812742-management-performance-concept-on-the-mechanism-of-metal-gea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4" tooltip="https://creativecommons.org/licenses/by-nd/3.0/">
                  <a:extLst>
                    <a:ext uri="{A12FA001-AC4F-418D-AE19-62706E023703}">
                      <ahyp:hlinkClr xmlns:ahyp="http://schemas.microsoft.com/office/drawing/2018/hyperlinkcolor" val="tx"/>
                    </a:ext>
                  </a:extLst>
                </a:hlinkClick>
              </a:rPr>
              <a:t>CC BY-ND</a:t>
            </a:r>
            <a:endParaRPr kumimoji="0" lang="en-US" sz="700" b="0" i="0" u="none" strike="noStrike" kern="120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445958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23635-5765-44F4-89C1-1ABA9C70091C}"/>
              </a:ext>
            </a:extLst>
          </p:cNvPr>
          <p:cNvSpPr>
            <a:spLocks noGrp="1"/>
          </p:cNvSpPr>
          <p:nvPr>
            <p:ph type="ctrTitle"/>
          </p:nvPr>
        </p:nvSpPr>
        <p:spPr>
          <a:xfrm>
            <a:off x="1285241" y="1008993"/>
            <a:ext cx="9231410" cy="3542045"/>
          </a:xfrm>
        </p:spPr>
        <p:txBody>
          <a:bodyPr anchor="b">
            <a:normAutofit/>
          </a:bodyPr>
          <a:lstStyle/>
          <a:p>
            <a:pPr algn="l"/>
            <a:r>
              <a:rPr lang="en-GB" sz="8100" b="1" dirty="0">
                <a:solidFill>
                  <a:schemeClr val="accent1"/>
                </a:solidFill>
                <a:latin typeface="+mn-lt"/>
              </a:rPr>
              <a:t>Case and Case flow Management – Part 3</a:t>
            </a:r>
            <a:endParaRPr lang="LID4096" sz="8100" b="1" dirty="0">
              <a:solidFill>
                <a:schemeClr val="accent1"/>
              </a:solidFill>
              <a:latin typeface="+mn-lt"/>
            </a:endParaRPr>
          </a:p>
        </p:txBody>
      </p:sp>
      <p:sp>
        <p:nvSpPr>
          <p:cNvPr id="5" name="Subtitle 4">
            <a:extLst>
              <a:ext uri="{FF2B5EF4-FFF2-40B4-BE49-F238E27FC236}">
                <a16:creationId xmlns:a16="http://schemas.microsoft.com/office/drawing/2014/main" id="{CD6B60E2-86D2-4D63-A76F-4E92F63BD68F}"/>
              </a:ext>
            </a:extLst>
          </p:cNvPr>
          <p:cNvSpPr>
            <a:spLocks noGrp="1"/>
          </p:cNvSpPr>
          <p:nvPr>
            <p:ph type="subTitle" idx="1"/>
          </p:nvPr>
        </p:nvSpPr>
        <p:spPr>
          <a:xfrm>
            <a:off x="1524000" y="4551038"/>
            <a:ext cx="7791450" cy="706762"/>
          </a:xfrm>
        </p:spPr>
        <p:txBody>
          <a:bodyPr>
            <a:normAutofit lnSpcReduction="10000"/>
          </a:bodyPr>
          <a:lstStyle/>
          <a:p>
            <a:r>
              <a:rPr lang="en-GB" b="1" dirty="0"/>
              <a:t>Event and Trial Date Certainty; Directions; Sanctions; Rectification; Electronic Case Management</a:t>
            </a:r>
            <a:endParaRPr lang="LID4096" b="1" dirty="0"/>
          </a:p>
          <a:p>
            <a:endParaRPr lang="en-GB" dirty="0"/>
          </a:p>
        </p:txBody>
      </p:sp>
    </p:spTree>
    <p:extLst>
      <p:ext uri="{BB962C8B-B14F-4D97-AF65-F5344CB8AC3E}">
        <p14:creationId xmlns:p14="http://schemas.microsoft.com/office/powerpoint/2010/main" val="424505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81BB0-D25C-4961-946E-AE05FFBF37A1}"/>
              </a:ext>
            </a:extLst>
          </p:cNvPr>
          <p:cNvSpPr>
            <a:spLocks noGrp="1"/>
          </p:cNvSpPr>
          <p:nvPr>
            <p:ph idx="1"/>
          </p:nvPr>
        </p:nvSpPr>
        <p:spPr>
          <a:xfrm>
            <a:off x="310234" y="350151"/>
            <a:ext cx="4996704" cy="5192893"/>
          </a:xfrm>
        </p:spPr>
        <p:txBody>
          <a:bodyPr anchor="ctr">
            <a:normAutofit lnSpcReduction="10000"/>
          </a:bodyPr>
          <a:lstStyle/>
          <a:p>
            <a:pPr marL="0" marR="0" indent="0">
              <a:spcBef>
                <a:spcPts val="1000"/>
              </a:spcBef>
              <a:spcAft>
                <a:spcPts val="800"/>
              </a:spcAft>
              <a:buNone/>
            </a:pPr>
            <a:endParaRPr lang="en-US" sz="1100" b="1" dirty="0">
              <a:effectLst/>
              <a:latin typeface="Calibri" panose="020F0502020204030204" pitchFamily="34" charset="0"/>
              <a:ea typeface="Calibri" panose="020F0502020204030204" pitchFamily="34" charset="0"/>
            </a:endParaRPr>
          </a:p>
          <a:p>
            <a:pPr marL="0" marR="0" indent="0">
              <a:spcBef>
                <a:spcPts val="1000"/>
              </a:spcBef>
              <a:spcAft>
                <a:spcPts val="800"/>
              </a:spcAft>
              <a:buNone/>
            </a:pPr>
            <a:r>
              <a:rPr lang="en-US" sz="2000" b="1" dirty="0">
                <a:solidFill>
                  <a:srgbClr val="FFC000"/>
                </a:solidFill>
                <a:effectLst/>
                <a:ea typeface="Calibri" panose="020F0502020204030204" pitchFamily="34" charset="0"/>
              </a:rPr>
              <a:t>By the end of the session the participants will </a:t>
            </a:r>
            <a:r>
              <a:rPr lang="en-US" sz="2000" b="1" dirty="0">
                <a:solidFill>
                  <a:srgbClr val="FFC000"/>
                </a:solidFill>
                <a:ea typeface="Calibri" panose="020F0502020204030204" pitchFamily="34" charset="0"/>
              </a:rPr>
              <a:t>be able to:</a:t>
            </a:r>
          </a:p>
          <a:p>
            <a:pPr marL="0" marR="0" indent="0">
              <a:spcBef>
                <a:spcPts val="1000"/>
              </a:spcBef>
              <a:spcAft>
                <a:spcPts val="800"/>
              </a:spcAft>
              <a:buNone/>
            </a:pPr>
            <a:endParaRPr lang="en-US" sz="2000" b="1" dirty="0">
              <a:ea typeface="Calibri" panose="020F0502020204030204" pitchFamily="34" charset="0"/>
            </a:endParaRPr>
          </a:p>
          <a:p>
            <a:pPr marL="342900" indent="-342900">
              <a:buAutoNum type="alphaLcPeriod"/>
            </a:pPr>
            <a:r>
              <a:rPr lang="en-US" sz="2000" b="1" dirty="0"/>
              <a:t>Relate the Court’s Powers of Active Case Management to :</a:t>
            </a:r>
          </a:p>
          <a:p>
            <a:pPr marL="971550" lvl="1" indent="-514350">
              <a:buFont typeface="+mj-lt"/>
              <a:buAutoNum type="romanLcPeriod"/>
            </a:pPr>
            <a:r>
              <a:rPr lang="en-US" sz="2000" b="1" dirty="0"/>
              <a:t>The overriding objective</a:t>
            </a:r>
          </a:p>
          <a:p>
            <a:pPr marL="971550" lvl="1" indent="-514350">
              <a:buFont typeface="+mj-lt"/>
              <a:buAutoNum type="romanLcPeriod"/>
            </a:pPr>
            <a:r>
              <a:rPr lang="en-GB" sz="2000" b="1" dirty="0"/>
              <a:t>Event and Trial date certainty </a:t>
            </a:r>
          </a:p>
          <a:p>
            <a:pPr marL="971550" lvl="1" indent="-514350">
              <a:buFont typeface="+mj-lt"/>
              <a:buAutoNum type="romanLcPeriod"/>
            </a:pPr>
            <a:r>
              <a:rPr lang="en-GB" sz="2000" b="1" dirty="0"/>
              <a:t>Directions </a:t>
            </a:r>
          </a:p>
          <a:p>
            <a:pPr marL="971550" lvl="1" indent="-514350">
              <a:buFont typeface="+mj-lt"/>
              <a:buAutoNum type="romanLcPeriod"/>
            </a:pPr>
            <a:r>
              <a:rPr lang="en-GB" sz="2000" b="1" dirty="0"/>
              <a:t>Sanctions </a:t>
            </a:r>
          </a:p>
          <a:p>
            <a:pPr marL="971550" lvl="1" indent="-514350">
              <a:buFont typeface="+mj-lt"/>
              <a:buAutoNum type="romanLcPeriod"/>
            </a:pPr>
            <a:r>
              <a:rPr lang="en-GB" sz="2000" b="1" dirty="0"/>
              <a:t>Rectification </a:t>
            </a:r>
          </a:p>
          <a:p>
            <a:pPr marL="971550" lvl="1" indent="-514350">
              <a:buFont typeface="+mj-lt"/>
              <a:buAutoNum type="romanLcPeriod"/>
            </a:pPr>
            <a:endParaRPr lang="en-GB" sz="2000" b="1" dirty="0"/>
          </a:p>
          <a:p>
            <a:pPr marL="342900" indent="-342900">
              <a:buAutoNum type="alphaLcPeriod"/>
            </a:pPr>
            <a:r>
              <a:rPr lang="en-US" sz="2000" b="1" dirty="0"/>
              <a:t>Understand how </a:t>
            </a:r>
            <a:r>
              <a:rPr lang="en-GB" sz="2000" b="1" dirty="0"/>
              <a:t>Electronic Case Management improves efficiency and effectiveness</a:t>
            </a:r>
            <a:endParaRPr lang="en-GB" sz="2000" b="1" dirty="0">
              <a:effectLst/>
              <a:ea typeface="Calibri" panose="020F0502020204030204" pitchFamily="34" charset="0"/>
            </a:endParaRPr>
          </a:p>
        </p:txBody>
      </p:sp>
      <p:pic>
        <p:nvPicPr>
          <p:cNvPr id="5" name="Picture 4" descr="A close up of a logo&#10;&#10;Description automatically generated with medium confidence">
            <a:extLst>
              <a:ext uri="{FF2B5EF4-FFF2-40B4-BE49-F238E27FC236}">
                <a16:creationId xmlns:a16="http://schemas.microsoft.com/office/drawing/2014/main" id="{63A89A30-3187-4F75-907F-0CCE867BA51B}"/>
              </a:ext>
            </a:extLst>
          </p:cNvPr>
          <p:cNvPicPr>
            <a:picLocks noChangeAspect="1"/>
          </p:cNvPicPr>
          <p:nvPr/>
        </p:nvPicPr>
        <p:blipFill rotWithShape="1">
          <a:blip r:embed="rId2">
            <a:extLst>
              <a:ext uri="{28A0092B-C50C-407E-A947-70E740481C1C}">
                <a14:useLocalDpi xmlns:a14="http://schemas.microsoft.com/office/drawing/2010/main" val="0"/>
              </a:ext>
            </a:extLst>
          </a:blip>
          <a:srcRect l="18717" r="15411"/>
          <a:stretch/>
        </p:blipFill>
        <p:spPr>
          <a:xfrm>
            <a:off x="5987738" y="920281"/>
            <a:ext cx="5628018" cy="4784568"/>
          </a:xfrm>
          <a:prstGeom prst="rect">
            <a:avLst/>
          </a:prstGeom>
        </p:spPr>
      </p:pic>
    </p:spTree>
    <p:extLst>
      <p:ext uri="{BB962C8B-B14F-4D97-AF65-F5344CB8AC3E}">
        <p14:creationId xmlns:p14="http://schemas.microsoft.com/office/powerpoint/2010/main" val="2724423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275B-E3F2-4DDB-A44E-077668E8ACAB}"/>
              </a:ext>
            </a:extLst>
          </p:cNvPr>
          <p:cNvSpPr>
            <a:spLocks noGrp="1"/>
          </p:cNvSpPr>
          <p:nvPr>
            <p:ph type="title"/>
          </p:nvPr>
        </p:nvSpPr>
        <p:spPr>
          <a:xfrm>
            <a:off x="643467" y="321734"/>
            <a:ext cx="10905066" cy="1135737"/>
          </a:xfrm>
        </p:spPr>
        <p:txBody>
          <a:bodyPr>
            <a:normAutofit/>
          </a:bodyPr>
          <a:lstStyle/>
          <a:p>
            <a:pPr algn="ctr"/>
            <a:r>
              <a:rPr lang="en-US" sz="3600" b="1" dirty="0">
                <a:solidFill>
                  <a:srgbClr val="F59C1E"/>
                </a:solidFill>
                <a:latin typeface="+mn-lt"/>
              </a:rPr>
              <a:t>A Pro Active Court Vested with Several Powers</a:t>
            </a:r>
            <a:endParaRPr lang="en-GB" sz="3600" b="1" dirty="0">
              <a:solidFill>
                <a:srgbClr val="F59C1E"/>
              </a:solidFill>
              <a:latin typeface="+mn-lt"/>
            </a:endParaRPr>
          </a:p>
        </p:txBody>
      </p:sp>
      <p:sp>
        <p:nvSpPr>
          <p:cNvPr id="3" name="Content Placeholder 2">
            <a:extLst>
              <a:ext uri="{FF2B5EF4-FFF2-40B4-BE49-F238E27FC236}">
                <a16:creationId xmlns:a16="http://schemas.microsoft.com/office/drawing/2014/main" id="{1ACDE981-E095-4C17-8740-A055C50223E3}"/>
              </a:ext>
            </a:extLst>
          </p:cNvPr>
          <p:cNvSpPr>
            <a:spLocks noGrp="1"/>
          </p:cNvSpPr>
          <p:nvPr>
            <p:ph idx="1"/>
          </p:nvPr>
        </p:nvSpPr>
        <p:spPr>
          <a:xfrm>
            <a:off x="679564" y="1597430"/>
            <a:ext cx="6842935" cy="4753285"/>
          </a:xfrm>
        </p:spPr>
        <p:txBody>
          <a:bodyPr>
            <a:normAutofit/>
          </a:bodyPr>
          <a:lstStyle/>
          <a:p>
            <a:pPr marL="0" marR="0">
              <a:spcBef>
                <a:spcPts val="0"/>
              </a:spcBef>
              <a:spcAft>
                <a:spcPts val="0"/>
              </a:spcAft>
            </a:pPr>
            <a:r>
              <a:rPr lang="en-GB" sz="2000" b="1" dirty="0">
                <a:effectLst/>
                <a:latin typeface="Calibri" panose="020F0502020204030204" pitchFamily="34" charset="0"/>
                <a:ea typeface="Calibri" panose="020F0502020204030204" pitchFamily="34" charset="0"/>
              </a:rPr>
              <a:t>The old litigation culture was characterised by delay and a court that reacted to the filings and initiatives of the parties.</a:t>
            </a:r>
          </a:p>
          <a:p>
            <a:pPr marL="0" marR="0">
              <a:spcBef>
                <a:spcPts val="0"/>
              </a:spcBef>
              <a:spcAft>
                <a:spcPts val="0"/>
              </a:spcAft>
            </a:pPr>
            <a:endParaRPr lang="en-GB" sz="2000" b="1" dirty="0">
              <a:latin typeface="Calibri" panose="020F0502020204030204" pitchFamily="34" charset="0"/>
              <a:ea typeface="Calibri" panose="020F0502020204030204" pitchFamily="34" charset="0"/>
            </a:endParaRPr>
          </a:p>
          <a:p>
            <a:pPr marL="0" marR="0">
              <a:spcBef>
                <a:spcPts val="0"/>
              </a:spcBef>
              <a:spcAft>
                <a:spcPts val="0"/>
              </a:spcAft>
            </a:pPr>
            <a:r>
              <a:rPr lang="en-GB" sz="2000" b="1" dirty="0">
                <a:effectLst/>
                <a:latin typeface="Calibri" panose="020F0502020204030204" pitchFamily="34" charset="0"/>
                <a:ea typeface="Calibri" panose="020F0502020204030204" pitchFamily="34" charset="0"/>
              </a:rPr>
              <a:t> These new rules place a high premium on the court taking pro active measures to ensure, inter alia, event and trial date certainty. </a:t>
            </a:r>
          </a:p>
          <a:p>
            <a:pPr marL="0" marR="0">
              <a:spcBef>
                <a:spcPts val="0"/>
              </a:spcBef>
              <a:spcAft>
                <a:spcPts val="0"/>
              </a:spcAft>
            </a:pPr>
            <a:endParaRPr lang="en-GB" sz="2000"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GB" sz="2000" b="1" dirty="0">
              <a:effectLst/>
              <a:latin typeface="Calibri" panose="020F0502020204030204" pitchFamily="34" charset="0"/>
              <a:ea typeface="Calibri" panose="020F0502020204030204" pitchFamily="34" charset="0"/>
            </a:endParaRPr>
          </a:p>
          <a:p>
            <a:pPr marL="0" marR="0">
              <a:spcBef>
                <a:spcPts val="0"/>
              </a:spcBef>
              <a:spcAft>
                <a:spcPts val="0"/>
              </a:spcAft>
            </a:pPr>
            <a:r>
              <a:rPr lang="en-GB" sz="2000" b="1" dirty="0">
                <a:effectLst/>
                <a:latin typeface="Calibri" panose="020F0502020204030204" pitchFamily="34" charset="0"/>
                <a:ea typeface="Calibri" panose="020F0502020204030204" pitchFamily="34" charset="0"/>
              </a:rPr>
              <a:t>The rules invest the Court with the ability to exercise its powers either on an application or of its own initiative (CPR 26.2(1)). </a:t>
            </a:r>
          </a:p>
          <a:p>
            <a:pPr marL="0" marR="0">
              <a:spcBef>
                <a:spcPts val="0"/>
              </a:spcBef>
              <a:spcAft>
                <a:spcPts val="0"/>
              </a:spcAft>
            </a:pPr>
            <a:endParaRPr lang="en-GB" sz="2000" b="1" dirty="0">
              <a:latin typeface="Calibri" panose="020F0502020204030204" pitchFamily="34" charset="0"/>
              <a:ea typeface="Calibri" panose="020F0502020204030204" pitchFamily="34" charset="0"/>
            </a:endParaRPr>
          </a:p>
          <a:p>
            <a:pPr marL="0" marR="0">
              <a:spcBef>
                <a:spcPts val="0"/>
              </a:spcBef>
              <a:spcAft>
                <a:spcPts val="0"/>
              </a:spcAft>
            </a:pPr>
            <a:r>
              <a:rPr lang="en-GB" sz="2000" b="1" dirty="0">
                <a:effectLst/>
                <a:latin typeface="Calibri" panose="020F0502020204030204" pitchFamily="34" charset="0"/>
                <a:ea typeface="Calibri" panose="020F0502020204030204" pitchFamily="34" charset="0"/>
              </a:rPr>
              <a:t>But if the court proposes to make an order of its own initiative it must give any party likely to be affected a reasonable opportunity to make representations.</a:t>
            </a:r>
          </a:p>
          <a:p>
            <a:endParaRPr lang="en-GB" sz="2000" dirty="0"/>
          </a:p>
        </p:txBody>
      </p:sp>
      <p:pic>
        <p:nvPicPr>
          <p:cNvPr id="5" name="Picture 4">
            <a:extLst>
              <a:ext uri="{FF2B5EF4-FFF2-40B4-BE49-F238E27FC236}">
                <a16:creationId xmlns:a16="http://schemas.microsoft.com/office/drawing/2014/main" id="{D6D8E14A-B343-41AF-BC02-16B598CEA204}"/>
              </a:ext>
            </a:extLst>
          </p:cNvPr>
          <p:cNvPicPr>
            <a:picLocks noChangeAspect="1"/>
          </p:cNvPicPr>
          <p:nvPr/>
        </p:nvPicPr>
        <p:blipFill>
          <a:blip r:embed="rId2"/>
          <a:stretch>
            <a:fillRect/>
          </a:stretch>
        </p:blipFill>
        <p:spPr>
          <a:xfrm>
            <a:off x="8132318" y="1782981"/>
            <a:ext cx="3416214" cy="2989187"/>
          </a:xfrm>
          <a:prstGeom prst="rect">
            <a:avLst/>
          </a:prstGeom>
        </p:spPr>
      </p:pic>
    </p:spTree>
    <p:extLst>
      <p:ext uri="{BB962C8B-B14F-4D97-AF65-F5344CB8AC3E}">
        <p14:creationId xmlns:p14="http://schemas.microsoft.com/office/powerpoint/2010/main" val="1006957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2AAC2-92EB-466B-B02E-B5DC5C889701}"/>
              </a:ext>
            </a:extLst>
          </p:cNvPr>
          <p:cNvSpPr>
            <a:spLocks noGrp="1"/>
          </p:cNvSpPr>
          <p:nvPr>
            <p:ph type="title"/>
          </p:nvPr>
        </p:nvSpPr>
        <p:spPr>
          <a:xfrm>
            <a:off x="572493" y="123565"/>
            <a:ext cx="11018520" cy="1434415"/>
          </a:xfrm>
        </p:spPr>
        <p:txBody>
          <a:bodyPr anchor="b">
            <a:normAutofit/>
          </a:bodyPr>
          <a:lstStyle/>
          <a:p>
            <a:pPr algn="ctr"/>
            <a:r>
              <a:rPr lang="en-US" sz="5400" b="1" dirty="0">
                <a:solidFill>
                  <a:schemeClr val="accent2"/>
                </a:solidFill>
                <a:latin typeface="+mn-lt"/>
              </a:rPr>
              <a:t>Event and Trial Date Certainty</a:t>
            </a:r>
            <a:endParaRPr lang="en-GB" sz="5400" b="1" dirty="0">
              <a:solidFill>
                <a:schemeClr val="accent2"/>
              </a:solidFill>
              <a:latin typeface="+mn-lt"/>
            </a:endParaRPr>
          </a:p>
        </p:txBody>
      </p:sp>
      <p:sp>
        <p:nvSpPr>
          <p:cNvPr id="3" name="Content Placeholder 2">
            <a:extLst>
              <a:ext uri="{FF2B5EF4-FFF2-40B4-BE49-F238E27FC236}">
                <a16:creationId xmlns:a16="http://schemas.microsoft.com/office/drawing/2014/main" id="{27A2A9BD-04AF-4FC9-924F-9251EBBFCCDB}"/>
              </a:ext>
            </a:extLst>
          </p:cNvPr>
          <p:cNvSpPr>
            <a:spLocks noGrp="1"/>
          </p:cNvSpPr>
          <p:nvPr>
            <p:ph idx="1"/>
          </p:nvPr>
        </p:nvSpPr>
        <p:spPr>
          <a:xfrm>
            <a:off x="572493" y="2071316"/>
            <a:ext cx="6713552" cy="4119172"/>
          </a:xfrm>
        </p:spPr>
        <p:txBody>
          <a:bodyPr anchor="t">
            <a:normAutofit/>
          </a:bodyPr>
          <a:lstStyle/>
          <a:p>
            <a:pPr marL="0" marR="0">
              <a:spcBef>
                <a:spcPts val="0"/>
              </a:spcBef>
              <a:spcAft>
                <a:spcPts val="0"/>
              </a:spcAft>
            </a:pPr>
            <a:r>
              <a:rPr lang="en-GB" sz="1700" dirty="0">
                <a:effectLst/>
                <a:latin typeface="Calibri" panose="020F0502020204030204" pitchFamily="34" charset="0"/>
                <a:ea typeface="Calibri" panose="020F0502020204030204" pitchFamily="34" charset="0"/>
              </a:rPr>
              <a:t>The Rules take a hard line on keeping the dates for:</a:t>
            </a:r>
          </a:p>
          <a:p>
            <a:pPr marR="0" indent="0">
              <a:spcBef>
                <a:spcPts val="0"/>
              </a:spcBef>
              <a:spcAft>
                <a:spcPts val="0"/>
              </a:spcAft>
              <a:buNone/>
            </a:pPr>
            <a:r>
              <a:rPr lang="en-GB" sz="1700" dirty="0">
                <a:effectLst/>
                <a:latin typeface="Calibri" panose="020F0502020204030204" pitchFamily="34" charset="0"/>
                <a:ea typeface="Calibri" panose="020F0502020204030204" pitchFamily="34" charset="0"/>
              </a:rPr>
              <a:t>(a) a case management conference; </a:t>
            </a:r>
          </a:p>
          <a:p>
            <a:pPr marR="0" indent="0">
              <a:spcBef>
                <a:spcPts val="0"/>
              </a:spcBef>
              <a:spcAft>
                <a:spcPts val="0"/>
              </a:spcAft>
              <a:buNone/>
            </a:pPr>
            <a:r>
              <a:rPr lang="en-GB" sz="1700" dirty="0">
                <a:effectLst/>
                <a:latin typeface="Calibri" panose="020F0502020204030204" pitchFamily="34" charset="0"/>
                <a:ea typeface="Calibri" panose="020F0502020204030204" pitchFamily="34" charset="0"/>
              </a:rPr>
              <a:t>(b) for a party to do something where a rule of court order specifies the consequences of failure to comply; </a:t>
            </a:r>
          </a:p>
          <a:p>
            <a:pPr marR="0" indent="0">
              <a:spcBef>
                <a:spcPts val="0"/>
              </a:spcBef>
              <a:spcAft>
                <a:spcPts val="0"/>
              </a:spcAft>
              <a:buNone/>
            </a:pPr>
            <a:r>
              <a:rPr lang="en-GB" sz="1700" dirty="0">
                <a:effectLst/>
                <a:latin typeface="Calibri" panose="020F0502020204030204" pitchFamily="34" charset="0"/>
                <a:ea typeface="Calibri" panose="020F0502020204030204" pitchFamily="34" charset="0"/>
              </a:rPr>
              <a:t>(c) for the date of a pre-trial review; and</a:t>
            </a:r>
          </a:p>
          <a:p>
            <a:pPr marR="0" indent="0">
              <a:spcBef>
                <a:spcPts val="0"/>
              </a:spcBef>
              <a:spcAft>
                <a:spcPts val="0"/>
              </a:spcAft>
              <a:buNone/>
            </a:pPr>
            <a:r>
              <a:rPr lang="en-GB" sz="1700" dirty="0">
                <a:effectLst/>
                <a:latin typeface="Calibri" panose="020F0502020204030204" pitchFamily="34" charset="0"/>
                <a:ea typeface="Calibri" panose="020F0502020204030204" pitchFamily="34" charset="0"/>
              </a:rPr>
              <a:t>(d) for the trial date or trial period. </a:t>
            </a:r>
          </a:p>
          <a:p>
            <a:pPr marL="0" marR="0" indent="0">
              <a:spcBef>
                <a:spcPts val="0"/>
              </a:spcBef>
              <a:spcAft>
                <a:spcPts val="0"/>
              </a:spcAft>
              <a:buNone/>
            </a:pPr>
            <a:r>
              <a:rPr lang="en-GB" sz="1700" dirty="0">
                <a:effectLst/>
                <a:latin typeface="Calibri" panose="020F0502020204030204" pitchFamily="34" charset="0"/>
                <a:ea typeface="Calibri" panose="020F0502020204030204" pitchFamily="34" charset="0"/>
              </a:rPr>
              <a:t> </a:t>
            </a:r>
          </a:p>
          <a:p>
            <a:pPr>
              <a:spcBef>
                <a:spcPts val="0"/>
              </a:spcBef>
            </a:pPr>
            <a:r>
              <a:rPr lang="en-GB" sz="1700" b="1" dirty="0">
                <a:effectLst/>
                <a:latin typeface="Calibri" panose="020F0502020204030204" pitchFamily="34" charset="0"/>
                <a:ea typeface="Calibri" panose="020F0502020204030204" pitchFamily="34" charset="0"/>
              </a:rPr>
              <a:t>Part 27.8(2) indicates that the parties are not permitted to do anything that would make it necessary to vary any of those dates</a:t>
            </a:r>
          </a:p>
          <a:p>
            <a:pPr marL="0" indent="0">
              <a:spcBef>
                <a:spcPts val="0"/>
              </a:spcBef>
              <a:buNone/>
            </a:pPr>
            <a:endParaRPr lang="en-GB" sz="1700" dirty="0">
              <a:effectLst/>
              <a:latin typeface="Calibri" panose="020F0502020204030204" pitchFamily="34" charset="0"/>
              <a:ea typeface="Calibri" panose="020F0502020204030204" pitchFamily="34" charset="0"/>
            </a:endParaRPr>
          </a:p>
          <a:p>
            <a:pPr>
              <a:spcBef>
                <a:spcPts val="0"/>
              </a:spcBef>
            </a:pPr>
            <a:r>
              <a:rPr lang="en-GB" sz="1700" dirty="0">
                <a:effectLst/>
                <a:latin typeface="Calibri" panose="020F0502020204030204" pitchFamily="34" charset="0"/>
                <a:ea typeface="Calibri" panose="020F0502020204030204" pitchFamily="34" charset="0"/>
              </a:rPr>
              <a:t>Part 27.8(3) states that a party seeking to vary any other date </a:t>
            </a:r>
            <a:r>
              <a:rPr lang="en-GB" sz="1700" i="1" dirty="0">
                <a:effectLst/>
                <a:latin typeface="Calibri" panose="020F0502020204030204" pitchFamily="34" charset="0"/>
                <a:ea typeface="Calibri" panose="020F0502020204030204" pitchFamily="34" charset="0"/>
              </a:rPr>
              <a:t>without the agreement of the other parties</a:t>
            </a:r>
            <a:r>
              <a:rPr lang="en-GB" sz="1700" dirty="0">
                <a:effectLst/>
                <a:latin typeface="Calibri" panose="020F0502020204030204" pitchFamily="34" charset="0"/>
                <a:ea typeface="Calibri" panose="020F0502020204030204" pitchFamily="34" charset="0"/>
              </a:rPr>
              <a:t>   must apply to the court, and the general rule is that the party must do so before that date </a:t>
            </a:r>
          </a:p>
          <a:p>
            <a:pPr marL="0" indent="0">
              <a:spcBef>
                <a:spcPts val="0"/>
              </a:spcBef>
              <a:buNone/>
            </a:pPr>
            <a:endParaRPr lang="en-GB" sz="1700" dirty="0">
              <a:effectLst/>
              <a:latin typeface="Calibri" panose="020F0502020204030204" pitchFamily="34" charset="0"/>
              <a:ea typeface="Calibri" panose="020F0502020204030204" pitchFamily="34" charset="0"/>
            </a:endParaRPr>
          </a:p>
          <a:p>
            <a:pPr>
              <a:spcBef>
                <a:spcPts val="0"/>
              </a:spcBef>
            </a:pPr>
            <a:r>
              <a:rPr lang="en-GB" sz="1700" b="1" dirty="0">
                <a:effectLst/>
                <a:latin typeface="Calibri" panose="020F0502020204030204" pitchFamily="34" charset="0"/>
                <a:ea typeface="Calibri" panose="020F0502020204030204" pitchFamily="34" charset="0"/>
              </a:rPr>
              <a:t>To accomplish these objectives the rules contain a comprehensive sanctions regime</a:t>
            </a:r>
          </a:p>
          <a:p>
            <a:pPr marL="0" marR="0" indent="0">
              <a:spcBef>
                <a:spcPts val="0"/>
              </a:spcBef>
              <a:spcAft>
                <a:spcPts val="0"/>
              </a:spcAft>
              <a:buNone/>
            </a:pPr>
            <a:r>
              <a:rPr lang="en-GB" sz="1700" dirty="0">
                <a:effectLst/>
                <a:latin typeface="Calibri" panose="020F0502020204030204" pitchFamily="34" charset="0"/>
                <a:ea typeface="Calibri" panose="020F0502020204030204" pitchFamily="34" charset="0"/>
              </a:rPr>
              <a:t> </a:t>
            </a:r>
          </a:p>
          <a:p>
            <a:endParaRPr lang="en-GB" sz="1700" dirty="0"/>
          </a:p>
        </p:txBody>
      </p:sp>
      <p:pic>
        <p:nvPicPr>
          <p:cNvPr id="4" name="Picture 3" descr="Text, calendar&#10;&#10;Description automatically generated">
            <a:extLst>
              <a:ext uri="{FF2B5EF4-FFF2-40B4-BE49-F238E27FC236}">
                <a16:creationId xmlns:a16="http://schemas.microsoft.com/office/drawing/2014/main" id="{59886C4E-7744-455F-B041-A037CB3A3D1B}"/>
              </a:ext>
            </a:extLst>
          </p:cNvPr>
          <p:cNvPicPr>
            <a:picLocks noChangeAspect="1"/>
          </p:cNvPicPr>
          <p:nvPr/>
        </p:nvPicPr>
        <p:blipFill rotWithShape="1">
          <a:blip r:embed="rId2"/>
          <a:srcRect l="15788" r="15236" b="2"/>
          <a:stretch/>
        </p:blipFill>
        <p:spPr>
          <a:xfrm>
            <a:off x="7973225" y="2230452"/>
            <a:ext cx="3617787" cy="3589234"/>
          </a:xfrm>
          <a:prstGeom prst="rect">
            <a:avLst/>
          </a:prstGeom>
        </p:spPr>
      </p:pic>
    </p:spTree>
    <p:extLst>
      <p:ext uri="{BB962C8B-B14F-4D97-AF65-F5344CB8AC3E}">
        <p14:creationId xmlns:p14="http://schemas.microsoft.com/office/powerpoint/2010/main" val="4025697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8FDE-BF8A-475D-AD02-221224C3999E}"/>
              </a:ext>
            </a:extLst>
          </p:cNvPr>
          <p:cNvSpPr>
            <a:spLocks noGrp="1"/>
          </p:cNvSpPr>
          <p:nvPr>
            <p:ph type="title"/>
          </p:nvPr>
        </p:nvSpPr>
        <p:spPr>
          <a:xfrm>
            <a:off x="247829" y="670559"/>
            <a:ext cx="5572526" cy="2148841"/>
          </a:xfrm>
        </p:spPr>
        <p:txBody>
          <a:bodyPr anchor="t">
            <a:normAutofit/>
          </a:bodyPr>
          <a:lstStyle/>
          <a:p>
            <a:r>
              <a:rPr lang="en-US" sz="5400" b="1" dirty="0">
                <a:latin typeface="+mn-lt"/>
              </a:rPr>
              <a:t>The </a:t>
            </a:r>
            <a:r>
              <a:rPr lang="en-US" sz="5400" b="1" dirty="0">
                <a:solidFill>
                  <a:srgbClr val="C00000"/>
                </a:solidFill>
                <a:latin typeface="+mn-lt"/>
              </a:rPr>
              <a:t>Purpose</a:t>
            </a:r>
            <a:r>
              <a:rPr lang="en-US" sz="5400" b="1" dirty="0">
                <a:latin typeface="+mn-lt"/>
              </a:rPr>
              <a:t> of Sanctions</a:t>
            </a:r>
            <a:endParaRPr lang="en-GB" sz="5400" b="1" dirty="0">
              <a:latin typeface="+mn-lt"/>
            </a:endParaRPr>
          </a:p>
        </p:txBody>
      </p:sp>
      <p:pic>
        <p:nvPicPr>
          <p:cNvPr id="1026" name="Picture 2" descr="Court Rules Discovery Sanctions Must be Paid by Clients, Not Their  Attorneys – Lawyers Representing Lawyers">
            <a:extLst>
              <a:ext uri="{FF2B5EF4-FFF2-40B4-BE49-F238E27FC236}">
                <a16:creationId xmlns:a16="http://schemas.microsoft.com/office/drawing/2014/main" id="{6C0F0524-6917-4CBA-96E3-7618ABED2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77" r="-2"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A71E18-5AC1-43E3-B1A5-C3DCA70ACED4}"/>
              </a:ext>
            </a:extLst>
          </p:cNvPr>
          <p:cNvSpPr>
            <a:spLocks noGrp="1"/>
          </p:cNvSpPr>
          <p:nvPr>
            <p:ph idx="1"/>
          </p:nvPr>
        </p:nvSpPr>
        <p:spPr>
          <a:xfrm>
            <a:off x="6894283" y="264921"/>
            <a:ext cx="4846356" cy="6432418"/>
          </a:xfrm>
        </p:spPr>
        <p:txBody>
          <a:bodyPr anchor="t">
            <a:normAutofit/>
          </a:bodyPr>
          <a:lstStyle/>
          <a:p>
            <a:pPr>
              <a:spcBef>
                <a:spcPts val="0"/>
              </a:spcBef>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endParaRPr lang="en-GB" sz="2000" dirty="0">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rPr>
              <a:t>Judge Greenslade compared </a:t>
            </a:r>
            <a:r>
              <a:rPr lang="en-GB" sz="2000" b="1" dirty="0">
                <a:effectLst/>
                <a:latin typeface="Calibri" panose="020F0502020204030204" pitchFamily="34" charset="0"/>
                <a:ea typeface="Calibri" panose="020F0502020204030204" pitchFamily="34" charset="0"/>
              </a:rPr>
              <a:t>an effective sanctions regime </a:t>
            </a:r>
            <a:r>
              <a:rPr lang="en-GB" sz="2000" dirty="0">
                <a:effectLst/>
                <a:latin typeface="Calibri" panose="020F0502020204030204" pitchFamily="34" charset="0"/>
                <a:ea typeface="Calibri" panose="020F0502020204030204" pitchFamily="34" charset="0"/>
              </a:rPr>
              <a:t>to </a:t>
            </a:r>
            <a:r>
              <a:rPr lang="en-GB" sz="2000" b="1" dirty="0">
                <a:solidFill>
                  <a:srgbClr val="C00000"/>
                </a:solidFill>
                <a:effectLst/>
                <a:latin typeface="Calibri" panose="020F0502020204030204" pitchFamily="34" charset="0"/>
                <a:ea typeface="Calibri" panose="020F0502020204030204" pitchFamily="34" charset="0"/>
              </a:rPr>
              <a:t>an electric fence </a:t>
            </a:r>
            <a:r>
              <a:rPr lang="en-GB" sz="2000" dirty="0">
                <a:effectLst/>
                <a:latin typeface="Calibri" panose="020F0502020204030204" pitchFamily="34" charset="0"/>
                <a:ea typeface="Calibri" panose="020F0502020204030204" pitchFamily="34" charset="0"/>
              </a:rPr>
              <a:t>whose ostensible purpose is not to kill the cattle but to ensure compliance; to keep you in the right lanes </a:t>
            </a:r>
          </a:p>
          <a:p>
            <a:pPr>
              <a:spcBef>
                <a:spcPts val="0"/>
              </a:spcBef>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marL="571500" indent="-342900">
              <a:spcBef>
                <a:spcPts val="0"/>
              </a:spcBef>
              <a:buFont typeface="Courier New" panose="02070309020205020404" pitchFamily="49" charset="0"/>
              <a:buChar char="o"/>
            </a:pPr>
            <a:endParaRPr lang="en-GB" sz="2000" dirty="0">
              <a:effectLst/>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rPr>
              <a:t>Since the overall aim of the new rules is, however, to </a:t>
            </a:r>
            <a:r>
              <a:rPr lang="en-GB" sz="2000" b="1" dirty="0">
                <a:solidFill>
                  <a:srgbClr val="C00000"/>
                </a:solidFill>
                <a:effectLst/>
                <a:latin typeface="Calibri" panose="020F0502020204030204" pitchFamily="34" charset="0"/>
                <a:ea typeface="Calibri" panose="020F0502020204030204" pitchFamily="34" charset="0"/>
              </a:rPr>
              <a:t>change the culture of litigation</a:t>
            </a:r>
            <a:r>
              <a:rPr lang="en-GB" sz="2000" dirty="0">
                <a:effectLst/>
                <a:latin typeface="Calibri" panose="020F0502020204030204" pitchFamily="34" charset="0"/>
                <a:ea typeface="Calibri" panose="020F0502020204030204" pitchFamily="34" charset="0"/>
              </a:rPr>
              <a:t>, they are </a:t>
            </a:r>
            <a:r>
              <a:rPr lang="en-GB" sz="2000" b="1" dirty="0">
                <a:effectLst/>
                <a:latin typeface="Calibri" panose="020F0502020204030204" pitchFamily="34" charset="0"/>
                <a:ea typeface="Calibri" panose="020F0502020204030204" pitchFamily="34" charset="0"/>
              </a:rPr>
              <a:t>underpinned by the availability and effective use of appropriate sanctions </a:t>
            </a:r>
            <a:r>
              <a:rPr lang="en-GB" sz="2000" dirty="0">
                <a:effectLst/>
                <a:latin typeface="Calibri" panose="020F0502020204030204" pitchFamily="34" charset="0"/>
                <a:ea typeface="Calibri" panose="020F0502020204030204" pitchFamily="34" charset="0"/>
              </a:rPr>
              <a:t>designed to require litigants and lawyers to </a:t>
            </a:r>
            <a:r>
              <a:rPr lang="en-GB" sz="2000" b="1" dirty="0">
                <a:effectLst/>
                <a:latin typeface="Calibri" panose="020F0502020204030204" pitchFamily="34" charset="0"/>
                <a:ea typeface="Calibri" panose="020F0502020204030204" pitchFamily="34" charset="0"/>
              </a:rPr>
              <a:t>obey court orders, observe the rules and comply with timetables</a:t>
            </a:r>
            <a:r>
              <a:rPr lang="en-GB" sz="2000" dirty="0">
                <a:effectLst/>
                <a:latin typeface="Calibri" panose="020F0502020204030204" pitchFamily="34" charset="0"/>
                <a:ea typeface="Calibri" panose="020F0502020204030204" pitchFamily="34" charset="0"/>
              </a:rPr>
              <a:t>, seeking variation only where compliance is not practical </a:t>
            </a:r>
          </a:p>
          <a:p>
            <a:endParaRPr lang="en-GB" sz="2000" dirty="0"/>
          </a:p>
        </p:txBody>
      </p:sp>
    </p:spTree>
    <p:extLst>
      <p:ext uri="{BB962C8B-B14F-4D97-AF65-F5344CB8AC3E}">
        <p14:creationId xmlns:p14="http://schemas.microsoft.com/office/powerpoint/2010/main" val="214631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EC767-6B1A-4A75-AE73-B1C64CFC53C2}"/>
              </a:ext>
            </a:extLst>
          </p:cNvPr>
          <p:cNvSpPr>
            <a:spLocks noGrp="1"/>
          </p:cNvSpPr>
          <p:nvPr>
            <p:ph type="title"/>
          </p:nvPr>
        </p:nvSpPr>
        <p:spPr>
          <a:xfrm>
            <a:off x="161082" y="559464"/>
            <a:ext cx="4683321" cy="2148841"/>
          </a:xfrm>
        </p:spPr>
        <p:txBody>
          <a:bodyPr anchor="t">
            <a:normAutofit/>
          </a:bodyPr>
          <a:lstStyle/>
          <a:p>
            <a:r>
              <a:rPr lang="en-US" sz="6000" b="1" dirty="0">
                <a:latin typeface="+mn-lt"/>
              </a:rPr>
              <a:t>Applicable Sanctions</a:t>
            </a:r>
            <a:endParaRPr lang="en-GB" sz="6000" b="1" dirty="0">
              <a:latin typeface="+mn-lt"/>
            </a:endParaRPr>
          </a:p>
        </p:txBody>
      </p:sp>
      <p:pic>
        <p:nvPicPr>
          <p:cNvPr id="4" name="Picture 3">
            <a:extLst>
              <a:ext uri="{FF2B5EF4-FFF2-40B4-BE49-F238E27FC236}">
                <a16:creationId xmlns:a16="http://schemas.microsoft.com/office/drawing/2014/main" id="{2BF0C86B-538B-4CAD-9E6E-842809A2D1C6}"/>
              </a:ext>
            </a:extLst>
          </p:cNvPr>
          <p:cNvPicPr>
            <a:picLocks noChangeAspect="1"/>
          </p:cNvPicPr>
          <p:nvPr/>
        </p:nvPicPr>
        <p:blipFill rotWithShape="1">
          <a:blip r:embed="rId2"/>
          <a:srcRect t="6291"/>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6379F8DA-3BC3-4C4F-AFC0-769FA55BF0EA}"/>
              </a:ext>
            </a:extLst>
          </p:cNvPr>
          <p:cNvSpPr>
            <a:spLocks noGrp="1"/>
          </p:cNvSpPr>
          <p:nvPr>
            <p:ph idx="1"/>
          </p:nvPr>
        </p:nvSpPr>
        <p:spPr>
          <a:xfrm>
            <a:off x="6609507" y="1253391"/>
            <a:ext cx="5532432" cy="5445076"/>
          </a:xfrm>
        </p:spPr>
        <p:txBody>
          <a:bodyPr anchor="t">
            <a:normAutofit/>
          </a:bodyPr>
          <a:lstStyle/>
          <a:p>
            <a:pPr marL="0" marR="0" indent="0">
              <a:spcBef>
                <a:spcPts val="0"/>
              </a:spcBef>
              <a:spcAft>
                <a:spcPts val="0"/>
              </a:spcAft>
              <a:buNone/>
            </a:pPr>
            <a:r>
              <a:rPr lang="en-GB" sz="2400" dirty="0">
                <a:effectLst/>
                <a:latin typeface="Calibri" panose="020F0502020204030204" pitchFamily="34" charset="0"/>
                <a:ea typeface="Calibri" panose="020F0502020204030204" pitchFamily="34" charset="0"/>
              </a:rPr>
              <a:t>The </a:t>
            </a:r>
            <a:r>
              <a:rPr lang="en-GB" sz="2400" b="1" dirty="0">
                <a:solidFill>
                  <a:srgbClr val="C00000"/>
                </a:solidFill>
                <a:effectLst/>
                <a:latin typeface="Calibri" panose="020F0502020204030204" pitchFamily="34" charset="0"/>
                <a:ea typeface="Calibri" panose="020F0502020204030204" pitchFamily="34" charset="0"/>
              </a:rPr>
              <a:t>three main types of sanctions </a:t>
            </a:r>
            <a:r>
              <a:rPr lang="en-GB" sz="2400" dirty="0">
                <a:effectLst/>
                <a:latin typeface="Calibri" panose="020F0502020204030204" pitchFamily="34" charset="0"/>
                <a:ea typeface="Calibri" panose="020F0502020204030204" pitchFamily="34" charset="0"/>
              </a:rPr>
              <a:t>in the rules relate to:</a:t>
            </a:r>
          </a:p>
          <a:p>
            <a:pPr marL="0" marR="0" indent="0">
              <a:spcBef>
                <a:spcPts val="0"/>
              </a:spcBef>
              <a:spcAft>
                <a:spcPts val="0"/>
              </a:spcAft>
              <a:buNone/>
            </a:pPr>
            <a:endParaRPr lang="en-GB" sz="2400" dirty="0">
              <a:effectLst/>
              <a:latin typeface="Calibri" panose="020F0502020204030204" pitchFamily="34" charset="0"/>
              <a:ea typeface="Calibri" panose="020F0502020204030204" pitchFamily="34" charset="0"/>
            </a:endParaRPr>
          </a:p>
          <a:p>
            <a:pPr marR="0">
              <a:spcBef>
                <a:spcPts val="0"/>
              </a:spcBef>
              <a:spcAft>
                <a:spcPts val="0"/>
              </a:spcAft>
              <a:buFont typeface="Courier New" panose="02070309020205020404" pitchFamily="49" charset="0"/>
              <a:buChar char="o"/>
            </a:pPr>
            <a:r>
              <a:rPr lang="en-GB" sz="2400" dirty="0">
                <a:solidFill>
                  <a:srgbClr val="C00000"/>
                </a:solidFill>
                <a:effectLst/>
                <a:latin typeface="Calibri" panose="020F0502020204030204" pitchFamily="34" charset="0"/>
                <a:ea typeface="Calibri" panose="020F0502020204030204" pitchFamily="34" charset="0"/>
              </a:rPr>
              <a:t>Costs</a:t>
            </a:r>
            <a:r>
              <a:rPr lang="en-GB" sz="2400" dirty="0">
                <a:effectLst/>
                <a:latin typeface="Calibri" panose="020F0502020204030204" pitchFamily="34" charset="0"/>
                <a:ea typeface="Calibri" panose="020F0502020204030204" pitchFamily="34" charset="0"/>
              </a:rPr>
              <a:t> (which we shall address more fulsomely when we deal with the issue of Costs in a later session; </a:t>
            </a:r>
          </a:p>
          <a:p>
            <a:pPr marR="0">
              <a:spcBef>
                <a:spcPts val="0"/>
              </a:spcBef>
              <a:spcAft>
                <a:spcPts val="0"/>
              </a:spcAft>
              <a:buFont typeface="Courier New" panose="02070309020205020404" pitchFamily="49" charset="0"/>
              <a:buChar char="o"/>
            </a:pPr>
            <a:endParaRPr lang="en-GB" sz="2400" dirty="0">
              <a:effectLst/>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r>
              <a:rPr lang="en-GB" sz="2400" dirty="0">
                <a:solidFill>
                  <a:srgbClr val="C00000"/>
                </a:solidFill>
                <a:effectLst/>
                <a:latin typeface="Calibri" panose="020F0502020204030204" pitchFamily="34" charset="0"/>
                <a:ea typeface="Calibri" panose="020F0502020204030204" pitchFamily="34" charset="0"/>
              </a:rPr>
              <a:t>Striking out </a:t>
            </a:r>
            <a:r>
              <a:rPr lang="en-GB" sz="2400" dirty="0">
                <a:effectLst/>
                <a:latin typeface="Calibri" panose="020F0502020204030204" pitchFamily="34" charset="0"/>
                <a:ea typeface="Calibri" panose="020F0502020204030204" pitchFamily="34" charset="0"/>
              </a:rPr>
              <a:t>of a statement of case; and</a:t>
            </a:r>
          </a:p>
          <a:p>
            <a:pPr marL="0" indent="0">
              <a:spcBef>
                <a:spcPts val="0"/>
              </a:spcBef>
              <a:buNone/>
            </a:pPr>
            <a:endParaRPr lang="en-GB" sz="2400" dirty="0">
              <a:effectLst/>
              <a:latin typeface="Calibri" panose="020F0502020204030204" pitchFamily="34" charset="0"/>
              <a:ea typeface="Calibri" panose="020F0502020204030204" pitchFamily="34" charset="0"/>
            </a:endParaRPr>
          </a:p>
          <a:p>
            <a:pPr>
              <a:spcBef>
                <a:spcPts val="0"/>
              </a:spcBef>
              <a:buFont typeface="Courier New" panose="02070309020205020404" pitchFamily="49" charset="0"/>
              <a:buChar char="o"/>
            </a:pPr>
            <a:r>
              <a:rPr lang="en-GB" sz="2400" dirty="0">
                <a:solidFill>
                  <a:srgbClr val="C00000"/>
                </a:solidFill>
                <a:effectLst/>
                <a:latin typeface="Calibri" panose="020F0502020204030204" pitchFamily="34" charset="0"/>
                <a:ea typeface="Calibri" panose="020F0502020204030204" pitchFamily="34" charset="0"/>
              </a:rPr>
              <a:t>Unless orders</a:t>
            </a:r>
          </a:p>
          <a:p>
            <a:endParaRPr lang="en-GB" sz="2000" dirty="0"/>
          </a:p>
        </p:txBody>
      </p:sp>
    </p:spTree>
    <p:extLst>
      <p:ext uri="{BB962C8B-B14F-4D97-AF65-F5344CB8AC3E}">
        <p14:creationId xmlns:p14="http://schemas.microsoft.com/office/powerpoint/2010/main" val="3402838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C408-3D8E-4C69-8A61-6E76D39AC318}"/>
              </a:ext>
            </a:extLst>
          </p:cNvPr>
          <p:cNvSpPr>
            <a:spLocks noGrp="1"/>
          </p:cNvSpPr>
          <p:nvPr>
            <p:ph type="title"/>
          </p:nvPr>
        </p:nvSpPr>
        <p:spPr>
          <a:xfrm>
            <a:off x="0" y="153825"/>
            <a:ext cx="12023933" cy="1583536"/>
          </a:xfrm>
        </p:spPr>
        <p:txBody>
          <a:bodyPr>
            <a:normAutofit/>
          </a:bodyPr>
          <a:lstStyle/>
          <a:p>
            <a:pPr algn="ctr"/>
            <a:r>
              <a:rPr lang="en-US" sz="4800" b="1" dirty="0">
                <a:solidFill>
                  <a:schemeClr val="accent2"/>
                </a:solidFill>
                <a:latin typeface="+mn-lt"/>
              </a:rPr>
              <a:t>Principles and Values that Underpin the Sanctions Regime</a:t>
            </a:r>
            <a:endParaRPr lang="en-GB" sz="4800" b="1" dirty="0">
              <a:solidFill>
                <a:schemeClr val="accent2"/>
              </a:solidFill>
              <a:latin typeface="+mn-lt"/>
            </a:endParaRPr>
          </a:p>
        </p:txBody>
      </p:sp>
      <p:sp>
        <p:nvSpPr>
          <p:cNvPr id="3" name="Content Placeholder 2">
            <a:extLst>
              <a:ext uri="{FF2B5EF4-FFF2-40B4-BE49-F238E27FC236}">
                <a16:creationId xmlns:a16="http://schemas.microsoft.com/office/drawing/2014/main" id="{315A34F7-69CD-4970-ACCE-986EC6AB6815}"/>
              </a:ext>
            </a:extLst>
          </p:cNvPr>
          <p:cNvSpPr>
            <a:spLocks noGrp="1"/>
          </p:cNvSpPr>
          <p:nvPr>
            <p:ph idx="1"/>
          </p:nvPr>
        </p:nvSpPr>
        <p:spPr>
          <a:xfrm>
            <a:off x="461818" y="2171469"/>
            <a:ext cx="11462327" cy="4460241"/>
          </a:xfrm>
        </p:spPr>
        <p:txBody>
          <a:bodyPr anchor="ctr">
            <a:normAutofit/>
          </a:bodyPr>
          <a:lstStyle/>
          <a:p>
            <a:pPr marL="0" marR="0" indent="0">
              <a:spcBef>
                <a:spcPts val="0"/>
              </a:spcBef>
              <a:spcAft>
                <a:spcPts val="0"/>
              </a:spcAft>
              <a:buNone/>
            </a:pPr>
            <a:r>
              <a:rPr lang="en-GB" sz="1800" b="1" dirty="0">
                <a:solidFill>
                  <a:schemeClr val="accent1"/>
                </a:solidFill>
                <a:effectLst/>
                <a:latin typeface="Calibri" panose="020F0502020204030204" pitchFamily="34" charset="0"/>
                <a:ea typeface="Calibri" panose="020F0502020204030204" pitchFamily="34" charset="0"/>
              </a:rPr>
              <a:t>Generally speaking, considerable effort is made in the rules </a:t>
            </a:r>
            <a:r>
              <a:rPr lang="en-GB" sz="1800" b="1" dirty="0">
                <a:solidFill>
                  <a:schemeClr val="tx1">
                    <a:lumMod val="85000"/>
                    <a:lumOff val="15000"/>
                  </a:schemeClr>
                </a:solidFill>
                <a:effectLst/>
                <a:latin typeface="Calibri" panose="020F0502020204030204" pitchFamily="34" charset="0"/>
                <a:ea typeface="Calibri" panose="020F0502020204030204" pitchFamily="34" charset="0"/>
              </a:rPr>
              <a:t>- </a:t>
            </a:r>
          </a:p>
          <a:p>
            <a:pPr marL="914400" marR="0" indent="0">
              <a:spcBef>
                <a:spcPts val="0"/>
              </a:spcBef>
              <a:spcAft>
                <a:spcPts val="0"/>
              </a:spcAft>
              <a:buNone/>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tx1">
                    <a:lumMod val="85000"/>
                    <a:lumOff val="15000"/>
                  </a:schemeClr>
                </a:solidFill>
                <a:effectLst/>
                <a:latin typeface="Calibri" panose="020F0502020204030204" pitchFamily="34" charset="0"/>
                <a:ea typeface="Calibri" panose="020F0502020204030204" pitchFamily="34" charset="0"/>
              </a:rPr>
              <a:t>to render sanctions appropriate and proportionate to the offence or non-compliance; </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accent1"/>
                </a:solidFill>
                <a:effectLst/>
                <a:latin typeface="Calibri" panose="020F0502020204030204" pitchFamily="34" charset="0"/>
                <a:ea typeface="Calibri" panose="020F0502020204030204" pitchFamily="34" charset="0"/>
              </a:rPr>
              <a:t>to allow the sanction to be enforced automatically without the “innocent party” having to expend time and effort to enforce an order or direction of the court (See 26.7(2)</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tx1">
                    <a:lumMod val="85000"/>
                    <a:lumOff val="15000"/>
                  </a:schemeClr>
                </a:solidFill>
                <a:effectLst/>
                <a:latin typeface="Calibri" panose="020F0502020204030204" pitchFamily="34" charset="0"/>
                <a:ea typeface="Calibri" panose="020F0502020204030204" pitchFamily="34" charset="0"/>
              </a:rPr>
              <a:t>to place the onus on the party at fault to seek relief from the court;</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accent1"/>
                </a:solidFill>
                <a:effectLst/>
                <a:latin typeface="Calibri" panose="020F0502020204030204" pitchFamily="34" charset="0"/>
                <a:ea typeface="Calibri" panose="020F0502020204030204" pitchFamily="34" charset="0"/>
              </a:rPr>
              <a:t>to prohibit counsel from circumventing the rules and the imposed sanctions by simply agreeing among themselves (See 26.7(3))</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tx1">
                    <a:lumMod val="85000"/>
                    <a:lumOff val="15000"/>
                  </a:schemeClr>
                </a:solidFill>
                <a:effectLst/>
                <a:latin typeface="Calibri" panose="020F0502020204030204" pitchFamily="34" charset="0"/>
                <a:ea typeface="Calibri" panose="020F0502020204030204" pitchFamily="34" charset="0"/>
              </a:rPr>
              <a:t>to prescribe, often in the rules themselves, the consequences of non compliance (See 32.16 for e.g. Consequence of failure to disclose expert’s report); </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accent1"/>
                </a:solidFill>
                <a:effectLst/>
                <a:latin typeface="Calibri" panose="020F0502020204030204" pitchFamily="34" charset="0"/>
                <a:ea typeface="Calibri" panose="020F0502020204030204" pitchFamily="34" charset="0"/>
              </a:rPr>
              <a:t>to entitle a party in default </a:t>
            </a:r>
            <a:r>
              <a:rPr lang="en-GB" sz="1400" b="1" i="1" dirty="0">
                <a:solidFill>
                  <a:schemeClr val="accent1"/>
                </a:solidFill>
                <a:effectLst/>
                <a:latin typeface="Calibri" panose="020F0502020204030204" pitchFamily="34" charset="0"/>
                <a:ea typeface="Calibri" panose="020F0502020204030204" pitchFamily="34" charset="0"/>
              </a:rPr>
              <a:t>where no express sanction for non-compliance is imposed</a:t>
            </a:r>
            <a:r>
              <a:rPr lang="en-GB" sz="1400" b="1" dirty="0">
                <a:solidFill>
                  <a:schemeClr val="accent1"/>
                </a:solidFill>
                <a:effectLst/>
                <a:latin typeface="Calibri" panose="020F0502020204030204" pitchFamily="34" charset="0"/>
                <a:ea typeface="Calibri" panose="020F0502020204030204" pitchFamily="34" charset="0"/>
              </a:rPr>
              <a:t> </a:t>
            </a:r>
            <a:r>
              <a:rPr lang="en-GB" sz="1400" b="1" i="1" dirty="0">
                <a:solidFill>
                  <a:schemeClr val="accent1"/>
                </a:solidFill>
                <a:effectLst/>
                <a:latin typeface="Calibri" panose="020F0502020204030204" pitchFamily="34" charset="0"/>
                <a:ea typeface="Calibri" panose="020F0502020204030204" pitchFamily="34" charset="0"/>
              </a:rPr>
              <a:t>by the rule</a:t>
            </a:r>
            <a:r>
              <a:rPr lang="en-GB" sz="1400" b="1" dirty="0">
                <a:solidFill>
                  <a:schemeClr val="accent1"/>
                </a:solidFill>
                <a:effectLst/>
                <a:latin typeface="Calibri" panose="020F0502020204030204" pitchFamily="34" charset="0"/>
                <a:ea typeface="Calibri" panose="020F0502020204030204" pitchFamily="34" charset="0"/>
              </a:rPr>
              <a:t> to apply for the court to put matters right (in which case the court can and should, make an unless order); and</a:t>
            </a:r>
          </a:p>
          <a:p>
            <a:pPr marL="342900" marR="0" lvl="0" indent="-342900">
              <a:spcBef>
                <a:spcPts val="0"/>
              </a:spcBef>
              <a:spcAft>
                <a:spcPts val="0"/>
              </a:spcAft>
              <a:buFont typeface="+mj-lt"/>
              <a:buAutoNum type="alphaLcParenR"/>
            </a:pPr>
            <a:endParaRPr lang="en-GB" sz="1400" b="1" dirty="0">
              <a:solidFill>
                <a:schemeClr val="tx1">
                  <a:lumMod val="85000"/>
                  <a:lumOff val="15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arenR"/>
            </a:pPr>
            <a:r>
              <a:rPr lang="en-GB" sz="1400" b="1" dirty="0">
                <a:solidFill>
                  <a:schemeClr val="tx1">
                    <a:lumMod val="85000"/>
                    <a:lumOff val="15000"/>
                  </a:schemeClr>
                </a:solidFill>
                <a:effectLst/>
                <a:latin typeface="Calibri" panose="020F0502020204030204" pitchFamily="34" charset="0"/>
                <a:ea typeface="Calibri" panose="020F0502020204030204" pitchFamily="34" charset="0"/>
              </a:rPr>
              <a:t>to encourage the court when issuing a direction or an order to indicate the consequence or sanction that should apply for failure to comply (CPR26.1).</a:t>
            </a:r>
          </a:p>
          <a:p>
            <a:endParaRPr lang="en-GB" sz="1400" dirty="0">
              <a:solidFill>
                <a:schemeClr val="tx1">
                  <a:lumMod val="85000"/>
                  <a:lumOff val="15000"/>
                </a:schemeClr>
              </a:solidFill>
            </a:endParaRPr>
          </a:p>
        </p:txBody>
      </p:sp>
    </p:spTree>
    <p:extLst>
      <p:ext uri="{BB962C8B-B14F-4D97-AF65-F5344CB8AC3E}">
        <p14:creationId xmlns:p14="http://schemas.microsoft.com/office/powerpoint/2010/main" val="4134547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F884-493F-40FB-82C7-063A478EEF23}"/>
              </a:ext>
            </a:extLst>
          </p:cNvPr>
          <p:cNvSpPr>
            <a:spLocks noGrp="1"/>
          </p:cNvSpPr>
          <p:nvPr>
            <p:ph type="title"/>
          </p:nvPr>
        </p:nvSpPr>
        <p:spPr>
          <a:xfrm>
            <a:off x="165951" y="156504"/>
            <a:ext cx="10379560" cy="1330841"/>
          </a:xfrm>
        </p:spPr>
        <p:txBody>
          <a:bodyPr>
            <a:normAutofit/>
          </a:bodyPr>
          <a:lstStyle/>
          <a:p>
            <a:r>
              <a:rPr lang="en-US" sz="4000" b="1" dirty="0">
                <a:solidFill>
                  <a:schemeClr val="accent1"/>
                </a:solidFill>
                <a:latin typeface="+mn-lt"/>
              </a:rPr>
              <a:t>26.7 The Court’s power in cases of FAILURE TO COMPLY with rules</a:t>
            </a:r>
            <a:endParaRPr lang="en-GB" sz="4000" b="1" dirty="0">
              <a:solidFill>
                <a:schemeClr val="accent1"/>
              </a:solidFill>
              <a:latin typeface="+mn-lt"/>
            </a:endParaRPr>
          </a:p>
        </p:txBody>
      </p:sp>
      <p:sp>
        <p:nvSpPr>
          <p:cNvPr id="3" name="Content Placeholder 2">
            <a:extLst>
              <a:ext uri="{FF2B5EF4-FFF2-40B4-BE49-F238E27FC236}">
                <a16:creationId xmlns:a16="http://schemas.microsoft.com/office/drawing/2014/main" id="{C50C9980-D1D8-4942-B1C4-688ACD0A7B66}"/>
              </a:ext>
            </a:extLst>
          </p:cNvPr>
          <p:cNvSpPr>
            <a:spLocks noGrp="1"/>
          </p:cNvSpPr>
          <p:nvPr>
            <p:ph idx="1"/>
          </p:nvPr>
        </p:nvSpPr>
        <p:spPr>
          <a:xfrm>
            <a:off x="-1" y="1742846"/>
            <a:ext cx="10622423" cy="4785558"/>
          </a:xfrm>
        </p:spPr>
        <p:txBody>
          <a:bodyPr>
            <a:normAutofit/>
          </a:bodyPr>
          <a:lstStyle/>
          <a:p>
            <a:pPr marL="1028700" marR="0" indent="-342900">
              <a:spcBef>
                <a:spcPts val="0"/>
              </a:spcBef>
              <a:spcAft>
                <a:spcPts val="0"/>
              </a:spcAft>
              <a:buAutoNum type="arabicParenBoth"/>
            </a:pPr>
            <a:r>
              <a:rPr lang="en-GB" sz="1600" dirty="0">
                <a:effectLst/>
                <a:latin typeface="Calibri" panose="020F0502020204030204" pitchFamily="34" charset="0"/>
                <a:ea typeface="Calibri" panose="020F0502020204030204" pitchFamily="34" charset="0"/>
              </a:rPr>
              <a:t>If the court makes an order or gives directions the court must whenever practicable also specify the consequences of failure to comply.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	</a:t>
            </a:r>
          </a:p>
          <a:p>
            <a:pPr marL="685800" marR="0" indent="0">
              <a:spcBef>
                <a:spcPts val="0"/>
              </a:spcBef>
              <a:spcAft>
                <a:spcPts val="0"/>
              </a:spcAft>
              <a:buNone/>
            </a:pPr>
            <a:r>
              <a:rPr lang="en-GB" sz="1600" dirty="0">
                <a:solidFill>
                  <a:schemeClr val="accent1"/>
                </a:solidFill>
                <a:effectLst/>
                <a:latin typeface="Calibri" panose="020F0502020204030204" pitchFamily="34" charset="0"/>
                <a:ea typeface="Calibri" panose="020F0502020204030204" pitchFamily="34" charset="0"/>
              </a:rPr>
              <a:t>(2) If a party has failed to comply with any of these rules, a direction or any order, any express sanction for non-compliance imposed by the rule, direction or the order has effect unless the party in default applies for and obtains relief from the sanction, and rule 26.9 does not apply. </a:t>
            </a:r>
          </a:p>
          <a:p>
            <a:pPr marL="685800" marR="0" indent="0">
              <a:spcBef>
                <a:spcPts val="0"/>
              </a:spcBef>
              <a:spcAft>
                <a:spcPts val="0"/>
              </a:spcAft>
              <a:buNone/>
            </a:pPr>
            <a:endParaRPr lang="en-GB" sz="1600" dirty="0">
              <a:solidFill>
                <a:schemeClr val="accent1"/>
              </a:solidFill>
              <a:effectLst/>
              <a:latin typeface="Calibri" panose="020F0502020204030204" pitchFamily="34" charset="0"/>
              <a:ea typeface="Calibri" panose="020F0502020204030204" pitchFamily="34" charset="0"/>
            </a:endParaRP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(3) If a rule, practice direction or order -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(a) requires a party to do something by a specified date; and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(b) specifies the consequences of failure to comply,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the time for doing the act in question may not be extended by agreement between the parties.</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 </a:t>
            </a:r>
          </a:p>
          <a:p>
            <a:pPr marL="685800" marR="0" indent="0">
              <a:spcBef>
                <a:spcPts val="0"/>
              </a:spcBef>
              <a:spcAft>
                <a:spcPts val="0"/>
              </a:spcAft>
              <a:buNone/>
            </a:pPr>
            <a:r>
              <a:rPr lang="en-GB" sz="1600" dirty="0">
                <a:solidFill>
                  <a:schemeClr val="accent1"/>
                </a:solidFill>
                <a:effectLst/>
                <a:latin typeface="Calibri" panose="020F0502020204030204" pitchFamily="34" charset="0"/>
                <a:ea typeface="Calibri" panose="020F0502020204030204" pitchFamily="34" charset="0"/>
              </a:rPr>
              <a:t>(3A) (</a:t>
            </a:r>
            <a:r>
              <a:rPr lang="en-GB" sz="1600" dirty="0" err="1">
                <a:solidFill>
                  <a:schemeClr val="accent1"/>
                </a:solidFill>
                <a:effectLst/>
                <a:latin typeface="Calibri" panose="020F0502020204030204" pitchFamily="34" charset="0"/>
                <a:ea typeface="Calibri" panose="020F0502020204030204" pitchFamily="34" charset="0"/>
              </a:rPr>
              <a:t>i</a:t>
            </a:r>
            <a:r>
              <a:rPr lang="en-GB" sz="1600" dirty="0">
                <a:solidFill>
                  <a:schemeClr val="accent1"/>
                </a:solidFill>
                <a:effectLst/>
                <a:latin typeface="Calibri" panose="020F0502020204030204" pitchFamily="34" charset="0"/>
                <a:ea typeface="Calibri" panose="020F0502020204030204" pitchFamily="34" charset="0"/>
              </a:rPr>
              <a:t>) If a party has failed to comply with any of these rules, a direction or any order, where no express sanction for non-compliance is imposed by the rule, direction or the order the party in default may make an application under rule 26.9. </a:t>
            </a:r>
          </a:p>
          <a:p>
            <a:pPr marL="685800" marR="0" indent="0">
              <a:spcBef>
                <a:spcPts val="0"/>
              </a:spcBef>
              <a:spcAft>
                <a:spcPts val="0"/>
              </a:spcAft>
              <a:buNone/>
            </a:pPr>
            <a:endParaRPr lang="en-GB" sz="1600" dirty="0">
              <a:effectLst/>
              <a:latin typeface="Calibri" panose="020F0502020204030204" pitchFamily="34" charset="0"/>
              <a:ea typeface="Calibri" panose="020F0502020204030204" pitchFamily="34" charset="0"/>
            </a:endParaRP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(3B) (ii) If a rule, practice direction or order -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(a) requires a party to do something by a specified date; and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(b) does not specify the consequences of failure to comply, </a:t>
            </a:r>
          </a:p>
          <a:p>
            <a:pPr marL="685800" marR="0" indent="0">
              <a:spcBef>
                <a:spcPts val="0"/>
              </a:spcBef>
              <a:spcAft>
                <a:spcPts val="0"/>
              </a:spcAft>
              <a:buNone/>
            </a:pPr>
            <a:r>
              <a:rPr lang="en-GB" sz="1600" dirty="0">
                <a:effectLst/>
                <a:latin typeface="Calibri" panose="020F0502020204030204" pitchFamily="34" charset="0"/>
                <a:ea typeface="Calibri" panose="020F0502020204030204" pitchFamily="34" charset="0"/>
              </a:rPr>
              <a:t>the time for doing the act in question may be extended by agreement in writing between the parties provided that the extension does not affect the date of any hearing or the trial.</a:t>
            </a:r>
          </a:p>
          <a:p>
            <a:endParaRPr lang="en-GB" sz="1100" dirty="0"/>
          </a:p>
        </p:txBody>
      </p:sp>
      <p:pic>
        <p:nvPicPr>
          <p:cNvPr id="7" name="Graphic 6" descr="Gavel">
            <a:extLst>
              <a:ext uri="{FF2B5EF4-FFF2-40B4-BE49-F238E27FC236}">
                <a16:creationId xmlns:a16="http://schemas.microsoft.com/office/drawing/2014/main" id="{B51F5E72-7EA2-2EDE-8435-174DEBAB0D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48089" y="297221"/>
            <a:ext cx="1220666" cy="1220666"/>
          </a:xfrm>
          <a:prstGeom prst="rect">
            <a:avLst/>
          </a:prstGeom>
        </p:spPr>
      </p:pic>
    </p:spTree>
    <p:extLst>
      <p:ext uri="{BB962C8B-B14F-4D97-AF65-F5344CB8AC3E}">
        <p14:creationId xmlns:p14="http://schemas.microsoft.com/office/powerpoint/2010/main" val="1052747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81B8-834C-4D2D-A7F7-0832B0F621DC}"/>
              </a:ext>
            </a:extLst>
          </p:cNvPr>
          <p:cNvSpPr>
            <a:spLocks noGrp="1"/>
          </p:cNvSpPr>
          <p:nvPr>
            <p:ph type="title"/>
          </p:nvPr>
        </p:nvSpPr>
        <p:spPr>
          <a:xfrm>
            <a:off x="111095" y="300246"/>
            <a:ext cx="11741922" cy="987154"/>
          </a:xfrm>
        </p:spPr>
        <p:txBody>
          <a:bodyPr anchor="b">
            <a:normAutofit fontScale="90000"/>
          </a:bodyPr>
          <a:lstStyle/>
          <a:p>
            <a:pPr algn="ctr"/>
            <a:r>
              <a:rPr lang="en-US" b="1" dirty="0">
                <a:solidFill>
                  <a:schemeClr val="accent1"/>
                </a:solidFill>
                <a:latin typeface="+mn-lt"/>
              </a:rPr>
              <a:t>26.9 General Power of the Court to Rectify Matters</a:t>
            </a:r>
            <a:endParaRPr lang="en-GB" b="1" dirty="0">
              <a:solidFill>
                <a:schemeClr val="accent1"/>
              </a:solidFill>
              <a:latin typeface="+mn-lt"/>
            </a:endParaRPr>
          </a:p>
        </p:txBody>
      </p:sp>
      <p:sp>
        <p:nvSpPr>
          <p:cNvPr id="3" name="Content Placeholder 2">
            <a:extLst>
              <a:ext uri="{FF2B5EF4-FFF2-40B4-BE49-F238E27FC236}">
                <a16:creationId xmlns:a16="http://schemas.microsoft.com/office/drawing/2014/main" id="{51725929-D805-4D74-9057-CB28D2681C7C}"/>
              </a:ext>
            </a:extLst>
          </p:cNvPr>
          <p:cNvSpPr>
            <a:spLocks noGrp="1"/>
          </p:cNvSpPr>
          <p:nvPr>
            <p:ph idx="1"/>
          </p:nvPr>
        </p:nvSpPr>
        <p:spPr>
          <a:xfrm>
            <a:off x="572492" y="2071316"/>
            <a:ext cx="7640015" cy="4319742"/>
          </a:xfrm>
        </p:spPr>
        <p:txBody>
          <a:bodyPr anchor="t">
            <a:normAutofit/>
          </a:bodyPr>
          <a:lstStyle/>
          <a:p>
            <a:pPr marL="685800" marR="0" indent="-457200">
              <a:spcBef>
                <a:spcPts val="0"/>
              </a:spcBef>
              <a:spcAft>
                <a:spcPts val="0"/>
              </a:spcAft>
              <a:buAutoNum type="arabicParenBoth"/>
            </a:pPr>
            <a:r>
              <a:rPr lang="en-GB" sz="2000" dirty="0">
                <a:effectLst/>
                <a:latin typeface="Calibri" panose="020F0502020204030204" pitchFamily="34" charset="0"/>
                <a:ea typeface="Calibri" panose="020F0502020204030204" pitchFamily="34" charset="0"/>
              </a:rPr>
              <a:t>This rule applies only where the consequence of failure to comply with a rule, practice direction or court order has not been specified by any rule, practice direction, court order or direction</a:t>
            </a:r>
            <a:endParaRPr lang="en-GB" sz="2000" dirty="0">
              <a:latin typeface="Calibri" panose="020F0502020204030204" pitchFamily="34" charset="0"/>
              <a:ea typeface="Calibri" panose="020F0502020204030204" pitchFamily="34" charset="0"/>
            </a:endParaRPr>
          </a:p>
          <a:p>
            <a:pPr marL="685800" marR="0" indent="-457200">
              <a:spcBef>
                <a:spcPts val="0"/>
              </a:spcBef>
              <a:spcAft>
                <a:spcPts val="0"/>
              </a:spcAft>
              <a:buAutoNum type="arabicParenBoth"/>
            </a:pPr>
            <a:endParaRPr lang="en-GB" sz="2000" dirty="0">
              <a:effectLst/>
              <a:latin typeface="Calibri" panose="020F0502020204030204" pitchFamily="34" charset="0"/>
              <a:ea typeface="Calibri" panose="020F0502020204030204" pitchFamily="34" charset="0"/>
            </a:endParaRPr>
          </a:p>
          <a:p>
            <a:pPr marR="0" indent="0">
              <a:spcBef>
                <a:spcPts val="0"/>
              </a:spcBef>
              <a:spcAft>
                <a:spcPts val="0"/>
              </a:spcAft>
              <a:buNone/>
            </a:pPr>
            <a:r>
              <a:rPr lang="en-GB" sz="2000" dirty="0">
                <a:solidFill>
                  <a:schemeClr val="accent1"/>
                </a:solidFill>
                <a:effectLst/>
                <a:latin typeface="Calibri" panose="020F0502020204030204" pitchFamily="34" charset="0"/>
                <a:ea typeface="Calibri" panose="020F0502020204030204" pitchFamily="34" charset="0"/>
              </a:rPr>
              <a:t>(2) An error of procedure or failure to comply with a rule, practice direction or court order does not invalidate any step taken in the proceedings, unless the court so orders</a:t>
            </a:r>
          </a:p>
          <a:p>
            <a:pPr marR="0" indent="0">
              <a:spcBef>
                <a:spcPts val="0"/>
              </a:spcBef>
              <a:spcAft>
                <a:spcPts val="0"/>
              </a:spcAft>
              <a:buNone/>
            </a:pPr>
            <a:r>
              <a:rPr lang="en-GB" sz="2000" dirty="0">
                <a:effectLst/>
                <a:latin typeface="Calibri" panose="020F0502020204030204" pitchFamily="34" charset="0"/>
                <a:ea typeface="Calibri" panose="020F0502020204030204" pitchFamily="34" charset="0"/>
              </a:rPr>
              <a:t> </a:t>
            </a:r>
          </a:p>
          <a:p>
            <a:pPr marR="0" indent="0">
              <a:spcBef>
                <a:spcPts val="0"/>
              </a:spcBef>
              <a:spcAft>
                <a:spcPts val="0"/>
              </a:spcAft>
              <a:buNone/>
            </a:pPr>
            <a:r>
              <a:rPr lang="en-GB" sz="2000" dirty="0">
                <a:effectLst/>
                <a:latin typeface="Calibri" panose="020F0502020204030204" pitchFamily="34" charset="0"/>
                <a:ea typeface="Calibri" panose="020F0502020204030204" pitchFamily="34" charset="0"/>
              </a:rPr>
              <a:t>(3) If there has been an error of procedure or failure to comply with a rule, practice direction, court order, or direction, the court may make an order to put matters right</a:t>
            </a:r>
          </a:p>
          <a:p>
            <a:pPr marR="0" indent="0">
              <a:spcBef>
                <a:spcPts val="0"/>
              </a:spcBef>
              <a:spcAft>
                <a:spcPts val="0"/>
              </a:spcAft>
              <a:buNone/>
            </a:pPr>
            <a:r>
              <a:rPr lang="en-GB" sz="2000" dirty="0">
                <a:effectLst/>
                <a:latin typeface="Calibri" panose="020F0502020204030204" pitchFamily="34" charset="0"/>
                <a:ea typeface="Calibri" panose="020F0502020204030204" pitchFamily="34" charset="0"/>
              </a:rPr>
              <a:t> </a:t>
            </a:r>
          </a:p>
          <a:p>
            <a:pPr marR="0" indent="0">
              <a:spcBef>
                <a:spcPts val="0"/>
              </a:spcBef>
              <a:spcAft>
                <a:spcPts val="0"/>
              </a:spcAft>
              <a:buNone/>
            </a:pPr>
            <a:r>
              <a:rPr lang="en-GB" sz="2000" dirty="0">
                <a:solidFill>
                  <a:schemeClr val="accent1"/>
                </a:solidFill>
                <a:effectLst/>
                <a:latin typeface="Calibri" panose="020F0502020204030204" pitchFamily="34" charset="0"/>
                <a:ea typeface="Calibri" panose="020F0502020204030204" pitchFamily="34" charset="0"/>
              </a:rPr>
              <a:t>(4) The court may make such an order on or without an application by a party</a:t>
            </a:r>
          </a:p>
          <a:p>
            <a:endParaRPr lang="en-GB" sz="2000" dirty="0"/>
          </a:p>
        </p:txBody>
      </p:sp>
      <p:pic>
        <p:nvPicPr>
          <p:cNvPr id="2050" name="Picture 2" descr="Forensic Science Clip Art drawing free image download">
            <a:extLst>
              <a:ext uri="{FF2B5EF4-FFF2-40B4-BE49-F238E27FC236}">
                <a16:creationId xmlns:a16="http://schemas.microsoft.com/office/drawing/2014/main" id="{D9D78B9D-D218-4472-8C7C-237691981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53" r="8874" b="-2"/>
          <a:stretch/>
        </p:blipFill>
        <p:spPr bwMode="auto">
          <a:xfrm>
            <a:off x="8607523" y="2245338"/>
            <a:ext cx="3186412" cy="331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23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AB95-2D5C-4847-887A-CB9689D2A383}"/>
              </a:ext>
            </a:extLst>
          </p:cNvPr>
          <p:cNvSpPr>
            <a:spLocks noGrp="1"/>
          </p:cNvSpPr>
          <p:nvPr>
            <p:ph type="title"/>
          </p:nvPr>
        </p:nvSpPr>
        <p:spPr>
          <a:xfrm>
            <a:off x="167990" y="5350862"/>
            <a:ext cx="4821519" cy="832010"/>
          </a:xfrm>
        </p:spPr>
        <p:txBody>
          <a:bodyPr anchor="b">
            <a:normAutofit fontScale="90000"/>
          </a:bodyPr>
          <a:lstStyle/>
          <a:p>
            <a:r>
              <a:rPr lang="en-US" sz="5400" strike="sngStrike" dirty="0">
                <a:solidFill>
                  <a:srgbClr val="FF0000"/>
                </a:solidFill>
              </a:rPr>
              <a:t>Statement of Case</a:t>
            </a:r>
            <a:endParaRPr lang="en-GB" sz="5400" strike="sngStrike" dirty="0">
              <a:solidFill>
                <a:srgbClr val="FF0000"/>
              </a:solidFill>
            </a:endParaRPr>
          </a:p>
        </p:txBody>
      </p:sp>
      <p:pic>
        <p:nvPicPr>
          <p:cNvPr id="5" name="Picture 4">
            <a:extLst>
              <a:ext uri="{FF2B5EF4-FFF2-40B4-BE49-F238E27FC236}">
                <a16:creationId xmlns:a16="http://schemas.microsoft.com/office/drawing/2014/main" id="{3B20517F-2C5B-4A5C-ADD2-B520C4BEF7D3}"/>
              </a:ext>
            </a:extLst>
          </p:cNvPr>
          <p:cNvPicPr>
            <a:picLocks noChangeAspect="1"/>
          </p:cNvPicPr>
          <p:nvPr/>
        </p:nvPicPr>
        <p:blipFill rotWithShape="1">
          <a:blip r:embed="rId2"/>
          <a:srcRect l="13362" t="-1" r="13375" b="10000"/>
          <a:stretch/>
        </p:blipFill>
        <p:spPr>
          <a:xfrm>
            <a:off x="643128" y="-55133"/>
            <a:ext cx="3871245" cy="513003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CEC9CA0A-E5E4-4E6B-82DF-AEF36F6F2B40}"/>
              </a:ext>
            </a:extLst>
          </p:cNvPr>
          <p:cNvSpPr>
            <a:spLocks noGrp="1"/>
          </p:cNvSpPr>
          <p:nvPr>
            <p:ph idx="1"/>
          </p:nvPr>
        </p:nvSpPr>
        <p:spPr>
          <a:xfrm>
            <a:off x="5297761" y="2584671"/>
            <a:ext cx="6803083" cy="4175052"/>
          </a:xfrm>
        </p:spPr>
        <p:txBody>
          <a:bodyPr>
            <a:normAutofit/>
          </a:bodyPr>
          <a:lstStyle/>
          <a:p>
            <a:pPr marL="0" marR="0" indent="0">
              <a:spcBef>
                <a:spcPts val="0"/>
              </a:spcBef>
              <a:spcAft>
                <a:spcPts val="0"/>
              </a:spcAft>
              <a:buNone/>
            </a:pPr>
            <a:r>
              <a:rPr lang="en-GB" sz="1600" dirty="0">
                <a:effectLst/>
                <a:latin typeface="Calibri" panose="020F0502020204030204" pitchFamily="34" charset="0"/>
                <a:ea typeface="Calibri" panose="020F0502020204030204" pitchFamily="34" charset="0"/>
              </a:rPr>
              <a:t>The most serious sanction the court can make is to strike out a party’s pleadings or statement of case. The rules entitle the court to do so if it appears to the court that - </a:t>
            </a:r>
          </a:p>
          <a:p>
            <a:pPr marL="0" marR="0" indent="0">
              <a:spcBef>
                <a:spcPts val="0"/>
              </a:spcBef>
              <a:spcAft>
                <a:spcPts val="0"/>
              </a:spcAft>
              <a:buNone/>
            </a:pPr>
            <a:r>
              <a:rPr lang="en-GB" sz="1600" dirty="0">
                <a:effectLst/>
                <a:latin typeface="Calibri" panose="020F0502020204030204" pitchFamily="34" charset="0"/>
                <a:ea typeface="Calibri" panose="020F0502020204030204" pitchFamily="34" charset="0"/>
              </a:rPr>
              <a:t>there has been a failure to comply with a rule, practice direction, order or direction given by the court in the proceedings; or if :</a:t>
            </a:r>
          </a:p>
          <a:p>
            <a:pPr marL="0" marR="0" indent="0">
              <a:spcBef>
                <a:spcPts val="0"/>
              </a:spcBef>
              <a:spcAft>
                <a:spcPts val="0"/>
              </a:spcAft>
              <a:buNone/>
            </a:pPr>
            <a:endParaRPr lang="en-GB" sz="1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mj-lt"/>
              <a:buAutoNum type="alphaLcPeriod"/>
            </a:pPr>
            <a:r>
              <a:rPr lang="en-GB" sz="1600" dirty="0">
                <a:effectLst/>
                <a:latin typeface="Calibri" panose="020F0502020204030204" pitchFamily="34" charset="0"/>
                <a:ea typeface="Calibri" panose="020F0502020204030204" pitchFamily="34" charset="0"/>
              </a:rPr>
              <a:t> the statement of case or the part to be struck out does not disclose any reasonable ground for bringing or defending a claim; or if</a:t>
            </a:r>
          </a:p>
          <a:p>
            <a:pPr marL="342900" marR="0" indent="-342900">
              <a:spcBef>
                <a:spcPts val="0"/>
              </a:spcBef>
              <a:spcAft>
                <a:spcPts val="0"/>
              </a:spcAft>
              <a:buFont typeface="+mj-lt"/>
              <a:buAutoNum type="alphaLcPeriod"/>
            </a:pPr>
            <a:r>
              <a:rPr lang="en-GB" sz="1600" dirty="0">
                <a:effectLst/>
                <a:latin typeface="Calibri" panose="020F0502020204030204" pitchFamily="34" charset="0"/>
                <a:ea typeface="Calibri" panose="020F0502020204030204" pitchFamily="34" charset="0"/>
              </a:rPr>
              <a:t>the statement of case or the part to be struck out is frivolous, vexatious, scandalous, an abuse of the process of the court or is likely to obstruct the just disposal of the proceedings; or if</a:t>
            </a:r>
          </a:p>
          <a:p>
            <a:pPr marL="342900" marR="0" indent="-342900">
              <a:spcBef>
                <a:spcPts val="0"/>
              </a:spcBef>
              <a:spcAft>
                <a:spcPts val="0"/>
              </a:spcAft>
              <a:buFont typeface="+mj-lt"/>
              <a:buAutoNum type="alphaLcPeriod"/>
            </a:pPr>
            <a:r>
              <a:rPr lang="en-GB" sz="1600" dirty="0">
                <a:effectLst/>
                <a:latin typeface="Calibri" panose="020F0502020204030204" pitchFamily="34" charset="0"/>
                <a:ea typeface="Calibri" panose="020F0502020204030204" pitchFamily="34" charset="0"/>
              </a:rPr>
              <a:t> the statement of case or the part to be struck out is prolix or does not comply with the requirements of Part 8 or 10 (Commencement or Defence provisions). </a:t>
            </a:r>
          </a:p>
          <a:p>
            <a:pPr marL="0" marR="0" indent="0">
              <a:spcBef>
                <a:spcPts val="0"/>
              </a:spcBef>
              <a:spcAft>
                <a:spcPts val="0"/>
              </a:spcAft>
              <a:buNone/>
            </a:pPr>
            <a:r>
              <a:rPr lang="en-GB" sz="16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GB" sz="1600" dirty="0">
                <a:effectLst/>
                <a:latin typeface="Calibri" panose="020F0502020204030204" pitchFamily="34" charset="0"/>
                <a:ea typeface="Calibri" panose="020F0502020204030204" pitchFamily="34" charset="0"/>
              </a:rPr>
              <a:t>If a claimant’s statement of case is struck out with costs you can’t start a similar action against the same defendant based on the same facts unless the costs are paid.</a:t>
            </a:r>
          </a:p>
          <a:p>
            <a:endParaRPr lang="en-GB" sz="1400" dirty="0"/>
          </a:p>
        </p:txBody>
      </p:sp>
      <p:sp>
        <p:nvSpPr>
          <p:cNvPr id="7" name="TextBox 6">
            <a:extLst>
              <a:ext uri="{FF2B5EF4-FFF2-40B4-BE49-F238E27FC236}">
                <a16:creationId xmlns:a16="http://schemas.microsoft.com/office/drawing/2014/main" id="{6F53F2E1-3BE9-49FE-9797-CA3002741954}"/>
              </a:ext>
            </a:extLst>
          </p:cNvPr>
          <p:cNvSpPr txBox="1"/>
          <p:nvPr/>
        </p:nvSpPr>
        <p:spPr>
          <a:xfrm>
            <a:off x="5297761" y="1217400"/>
            <a:ext cx="6014992" cy="923330"/>
          </a:xfrm>
          <a:prstGeom prst="rect">
            <a:avLst/>
          </a:prstGeom>
          <a:noFill/>
        </p:spPr>
        <p:txBody>
          <a:bodyPr wrap="square" rtlCol="0">
            <a:spAutoFit/>
          </a:bodyPr>
          <a:lstStyle/>
          <a:p>
            <a:r>
              <a:rPr lang="en-US" sz="5400" b="1" dirty="0">
                <a:solidFill>
                  <a:srgbClr val="49011F"/>
                </a:solidFill>
              </a:rPr>
              <a:t>Striking Out</a:t>
            </a:r>
            <a:endParaRPr lang="en-GB" sz="5400" b="1" dirty="0">
              <a:solidFill>
                <a:srgbClr val="49011F"/>
              </a:solidFill>
            </a:endParaRPr>
          </a:p>
        </p:txBody>
      </p:sp>
    </p:spTree>
    <p:extLst>
      <p:ext uri="{BB962C8B-B14F-4D97-AF65-F5344CB8AC3E}">
        <p14:creationId xmlns:p14="http://schemas.microsoft.com/office/powerpoint/2010/main" val="73480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4835036-F0F6-405A-939F-3CC3316EE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967" y="1551954"/>
            <a:ext cx="2992610" cy="32191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183BE6-CD73-48AA-BE4D-2649DF46CC79}"/>
              </a:ext>
            </a:extLst>
          </p:cNvPr>
          <p:cNvSpPr txBox="1"/>
          <p:nvPr/>
        </p:nvSpPr>
        <p:spPr>
          <a:xfrm>
            <a:off x="2060196" y="5853613"/>
            <a:ext cx="254441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ea typeface="+mn-ea"/>
                <a:cs typeface="+mn-cs"/>
              </a:rPr>
              <a:t>LAWYERS</a:t>
            </a:r>
            <a:endParaRPr kumimoji="0" lang="en-US" sz="4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9172A0E-3B23-4AA6-A97E-0AEF9D8FCB53}"/>
              </a:ext>
            </a:extLst>
          </p:cNvPr>
          <p:cNvSpPr txBox="1"/>
          <p:nvPr/>
        </p:nvSpPr>
        <p:spPr>
          <a:xfrm>
            <a:off x="864150" y="4523268"/>
            <a:ext cx="281938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chemeClr val="accent2"/>
                </a:solidFill>
              </a:rPr>
              <a:t>W</a:t>
            </a:r>
            <a:r>
              <a:rPr kumimoji="0" lang="en-US" sz="4400" b="1" i="0" u="none" strike="noStrike" kern="1200" cap="none" spc="0" normalizeH="0" baseline="0" noProof="0" dirty="0">
                <a:ln>
                  <a:noFill/>
                </a:ln>
                <a:solidFill>
                  <a:schemeClr val="accent2"/>
                </a:solidFill>
                <a:effectLst/>
                <a:uLnTx/>
                <a:uFillTx/>
                <a:ea typeface="+mn-ea"/>
                <a:cs typeface="+mn-cs"/>
              </a:rPr>
              <a:t>ITNESSES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F8AB975-A2E0-404C-90B3-0B186C752B5C}"/>
              </a:ext>
            </a:extLst>
          </p:cNvPr>
          <p:cNvSpPr txBox="1"/>
          <p:nvPr/>
        </p:nvSpPr>
        <p:spPr>
          <a:xfrm>
            <a:off x="7034542" y="5921356"/>
            <a:ext cx="27284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CC00"/>
                </a:solidFill>
              </a:rPr>
              <a:t>L</a:t>
            </a:r>
            <a:r>
              <a:rPr kumimoji="0" lang="en-US" sz="4400" b="1" i="0" u="none" strike="noStrike" kern="1200" cap="none" spc="0" normalizeH="0" baseline="0" noProof="0" dirty="0">
                <a:ln>
                  <a:noFill/>
                </a:ln>
                <a:solidFill>
                  <a:srgbClr val="00CC00"/>
                </a:solidFill>
                <a:effectLst/>
                <a:uLnTx/>
                <a:uFillTx/>
                <a:ea typeface="+mn-ea"/>
                <a:cs typeface="+mn-cs"/>
              </a:rPr>
              <a:t>ITIGANTS</a:t>
            </a:r>
            <a:endParaRPr kumimoji="0" lang="en-US" sz="44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E9F14F-B8F4-4A5A-ABAA-A928DE221E67}"/>
              </a:ext>
            </a:extLst>
          </p:cNvPr>
          <p:cNvSpPr txBox="1"/>
          <p:nvPr/>
        </p:nvSpPr>
        <p:spPr>
          <a:xfrm>
            <a:off x="8508469" y="4518642"/>
            <a:ext cx="27284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B0F0"/>
                </a:solidFill>
              </a:rPr>
              <a:t>S</a:t>
            </a:r>
            <a:r>
              <a:rPr kumimoji="0" lang="en-US" sz="4400" b="1" i="0" u="none" strike="noStrike" kern="1200" cap="none" spc="0" normalizeH="0" baseline="0" noProof="0" dirty="0">
                <a:ln>
                  <a:noFill/>
                </a:ln>
                <a:solidFill>
                  <a:srgbClr val="00B0F0"/>
                </a:solidFill>
                <a:effectLst/>
                <a:uLnTx/>
                <a:uFillTx/>
                <a:ea typeface="+mn-ea"/>
                <a:cs typeface="+mn-cs"/>
              </a:rPr>
              <a:t>TAFF</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52973C2-CA2C-4273-BED6-7299AE07FEDC}"/>
              </a:ext>
            </a:extLst>
          </p:cNvPr>
          <p:cNvSpPr txBox="1"/>
          <p:nvPr/>
        </p:nvSpPr>
        <p:spPr>
          <a:xfrm flipH="1">
            <a:off x="757726" y="178320"/>
            <a:ext cx="1092076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masis MT Pro Black" panose="02040A04050005020304" pitchFamily="18" charset="0"/>
                <a:ea typeface="+mn-ea"/>
                <a:cs typeface="+mn-cs"/>
              </a:rPr>
              <a:t>Judicial Power should NEVER be abused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Amasis MT Pro Black" panose="02040A04050005020304" pitchFamily="18" charset="0"/>
                <a:ea typeface="+mn-ea"/>
                <a:cs typeface="+mn-cs"/>
              </a:rPr>
              <a:t>When applying the Overriding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masis MT Pro Black" panose="02040A04050005020304" pitchFamily="18" charset="0"/>
              <a:ea typeface="+mn-ea"/>
              <a:cs typeface="+mn-cs"/>
            </a:endParaRPr>
          </a:p>
        </p:txBody>
      </p:sp>
      <p:sp>
        <p:nvSpPr>
          <p:cNvPr id="2" name="TextBox 1">
            <a:extLst>
              <a:ext uri="{FF2B5EF4-FFF2-40B4-BE49-F238E27FC236}">
                <a16:creationId xmlns:a16="http://schemas.microsoft.com/office/drawing/2014/main" id="{AC4A2D60-EF46-4F0B-B035-DC6AE5A29539}"/>
              </a:ext>
            </a:extLst>
          </p:cNvPr>
          <p:cNvSpPr txBox="1"/>
          <p:nvPr/>
        </p:nvSpPr>
        <p:spPr>
          <a:xfrm>
            <a:off x="4129967" y="5134195"/>
            <a:ext cx="3563993" cy="707886"/>
          </a:xfrm>
          <a:prstGeom prst="rect">
            <a:avLst/>
          </a:prstGeom>
          <a:noFill/>
        </p:spPr>
        <p:txBody>
          <a:bodyPr wrap="square" rtlCol="0">
            <a:spAutoFit/>
          </a:bodyPr>
          <a:lstStyle/>
          <a:p>
            <a:r>
              <a:rPr lang="en-GB" sz="4000" b="1" dirty="0">
                <a:solidFill>
                  <a:srgbClr val="7030A0"/>
                </a:solidFill>
              </a:rPr>
              <a:t>COURT USERS </a:t>
            </a:r>
            <a:endParaRPr lang="LID4096" sz="4000" b="1" dirty="0">
              <a:solidFill>
                <a:srgbClr val="7030A0"/>
              </a:solidFill>
            </a:endParaRPr>
          </a:p>
        </p:txBody>
      </p:sp>
    </p:spTree>
    <p:extLst>
      <p:ext uri="{BB962C8B-B14F-4D97-AF65-F5344CB8AC3E}">
        <p14:creationId xmlns:p14="http://schemas.microsoft.com/office/powerpoint/2010/main" val="1962296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58C3-6DEE-4D26-9F79-93B1DDE015AD}"/>
              </a:ext>
            </a:extLst>
          </p:cNvPr>
          <p:cNvSpPr>
            <a:spLocks noGrp="1"/>
          </p:cNvSpPr>
          <p:nvPr>
            <p:ph type="title"/>
          </p:nvPr>
        </p:nvSpPr>
        <p:spPr>
          <a:xfrm>
            <a:off x="5133974" y="0"/>
            <a:ext cx="6112648" cy="1667569"/>
          </a:xfrm>
        </p:spPr>
        <p:txBody>
          <a:bodyPr anchor="b">
            <a:normAutofit/>
          </a:bodyPr>
          <a:lstStyle/>
          <a:p>
            <a:r>
              <a:rPr lang="en-US" sz="5400" b="1" dirty="0">
                <a:solidFill>
                  <a:srgbClr val="A4430F"/>
                </a:solidFill>
                <a:latin typeface="+mn-lt"/>
              </a:rPr>
              <a:t>Unless Orders</a:t>
            </a:r>
            <a:endParaRPr lang="en-GB" sz="5400" b="1" dirty="0">
              <a:solidFill>
                <a:srgbClr val="A4430F"/>
              </a:solidFill>
              <a:latin typeface="+mn-lt"/>
            </a:endParaRPr>
          </a:p>
        </p:txBody>
      </p:sp>
      <p:pic>
        <p:nvPicPr>
          <p:cNvPr id="4" name="Picture 3" descr="A wooden gavel with a wooden handle&#10;&#10;Description automatically generated with low confidence">
            <a:extLst>
              <a:ext uri="{FF2B5EF4-FFF2-40B4-BE49-F238E27FC236}">
                <a16:creationId xmlns:a16="http://schemas.microsoft.com/office/drawing/2014/main" id="{9763CD52-AD7A-4CD6-B910-78A1B00FB071}"/>
              </a:ext>
            </a:extLst>
          </p:cNvPr>
          <p:cNvPicPr>
            <a:picLocks noChangeAspect="1"/>
          </p:cNvPicPr>
          <p:nvPr/>
        </p:nvPicPr>
        <p:blipFill>
          <a:blip r:embed="rId2"/>
          <a:stretch>
            <a:fillRect/>
          </a:stretch>
        </p:blipFill>
        <p:spPr>
          <a:xfrm>
            <a:off x="1068130" y="1297347"/>
            <a:ext cx="3876165" cy="3831611"/>
          </a:xfrm>
          <a:prstGeom prst="rect">
            <a:avLst/>
          </a:prstGeom>
        </p:spPr>
      </p:pic>
      <p:sp>
        <p:nvSpPr>
          <p:cNvPr id="3" name="Content Placeholder 2">
            <a:extLst>
              <a:ext uri="{FF2B5EF4-FFF2-40B4-BE49-F238E27FC236}">
                <a16:creationId xmlns:a16="http://schemas.microsoft.com/office/drawing/2014/main" id="{4E5E5810-7AFE-4A5E-AF03-DAA4D0AAC297}"/>
              </a:ext>
            </a:extLst>
          </p:cNvPr>
          <p:cNvSpPr>
            <a:spLocks noGrp="1"/>
          </p:cNvSpPr>
          <p:nvPr>
            <p:ph idx="1"/>
          </p:nvPr>
        </p:nvSpPr>
        <p:spPr>
          <a:xfrm>
            <a:off x="5238749" y="2157077"/>
            <a:ext cx="6467475" cy="3831611"/>
          </a:xfrm>
        </p:spPr>
        <p:txBody>
          <a:bodyPr anchor="t">
            <a:normAutofit lnSpcReduction="10000"/>
          </a:bodyPr>
          <a:lstStyle/>
          <a:p>
            <a:pPr algn="just">
              <a:spcBef>
                <a:spcPts val="0"/>
              </a:spcBef>
            </a:pPr>
            <a:r>
              <a:rPr lang="en-GB" sz="1900" dirty="0">
                <a:effectLst/>
                <a:latin typeface="Calibri" panose="020F0502020204030204" pitchFamily="34" charset="0"/>
                <a:ea typeface="Calibri" panose="020F0502020204030204" pitchFamily="34" charset="0"/>
              </a:rPr>
              <a:t>In lieu of striking out a statement of case the court may make an unless order, i.e. an order that the statement of case of a party will be struck out if the party does not comply with the “unless order” by a specified date (See CPR 26.5(1)).</a:t>
            </a:r>
          </a:p>
          <a:p>
            <a:pPr algn="just">
              <a:spcBef>
                <a:spcPts val="0"/>
              </a:spcBef>
            </a:pPr>
            <a:endParaRPr lang="en-GB" sz="1900" dirty="0">
              <a:effectLst/>
              <a:latin typeface="Calibri" panose="020F0502020204030204" pitchFamily="34" charset="0"/>
              <a:ea typeface="Calibri" panose="020F0502020204030204" pitchFamily="34" charset="0"/>
            </a:endParaRPr>
          </a:p>
          <a:p>
            <a:pPr algn="just">
              <a:spcBef>
                <a:spcPts val="0"/>
              </a:spcBef>
            </a:pPr>
            <a:r>
              <a:rPr lang="en-GB" sz="1900" dirty="0">
                <a:effectLst/>
                <a:latin typeface="Calibri" panose="020F0502020204030204" pitchFamily="34" charset="0"/>
                <a:ea typeface="Calibri" panose="020F0502020204030204" pitchFamily="34" charset="0"/>
              </a:rPr>
              <a:t>If the party in default fails to comply with the unless order it takes effect once the time has elapsed and any other party may then apply for a judgment to be entered (See 26.5(2)). </a:t>
            </a:r>
          </a:p>
          <a:p>
            <a:pPr marL="0" indent="0" algn="just">
              <a:spcBef>
                <a:spcPts val="0"/>
              </a:spcBef>
              <a:buNone/>
            </a:pPr>
            <a:r>
              <a:rPr lang="en-GB" sz="1900" dirty="0">
                <a:effectLst/>
                <a:latin typeface="Calibri" panose="020F0502020204030204" pitchFamily="34" charset="0"/>
                <a:ea typeface="Calibri" panose="020F0502020204030204" pitchFamily="34" charset="0"/>
              </a:rPr>
              <a:t> </a:t>
            </a:r>
          </a:p>
          <a:p>
            <a:pPr algn="just">
              <a:spcBef>
                <a:spcPts val="0"/>
              </a:spcBef>
            </a:pPr>
            <a:r>
              <a:rPr lang="en-GB" sz="1900" dirty="0">
                <a:effectLst/>
                <a:latin typeface="Calibri" panose="020F0502020204030204" pitchFamily="34" charset="0"/>
                <a:ea typeface="Calibri" panose="020F0502020204030204" pitchFamily="34" charset="0"/>
              </a:rPr>
              <a:t>If judgment is entered wrongly i.e. before the time had elapsed the party against whom the court has entered judgment under rule 26.5 may apply to the court to set it aside and of course the court must set it aside (CPR 26.6(2)). But if the judgment was rightly entered the party against whom the court has entered judgment may apply for relief from sanction.</a:t>
            </a:r>
          </a:p>
          <a:p>
            <a:endParaRPr lang="en-GB" sz="1400" dirty="0"/>
          </a:p>
        </p:txBody>
      </p:sp>
    </p:spTree>
    <p:extLst>
      <p:ext uri="{BB962C8B-B14F-4D97-AF65-F5344CB8AC3E}">
        <p14:creationId xmlns:p14="http://schemas.microsoft.com/office/powerpoint/2010/main" val="3012183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A6D0-2E4F-4178-A6E2-FFD514E487ED}"/>
              </a:ext>
            </a:extLst>
          </p:cNvPr>
          <p:cNvSpPr>
            <a:spLocks noGrp="1"/>
          </p:cNvSpPr>
          <p:nvPr>
            <p:ph type="title"/>
          </p:nvPr>
        </p:nvSpPr>
        <p:spPr>
          <a:xfrm>
            <a:off x="572493" y="238539"/>
            <a:ext cx="11018520" cy="1434415"/>
          </a:xfrm>
        </p:spPr>
        <p:txBody>
          <a:bodyPr anchor="b">
            <a:normAutofit/>
          </a:bodyPr>
          <a:lstStyle/>
          <a:p>
            <a:r>
              <a:rPr lang="en-US" sz="5400" b="1" dirty="0">
                <a:solidFill>
                  <a:srgbClr val="4EBCDB"/>
                </a:solidFill>
                <a:latin typeface="+mn-lt"/>
              </a:rPr>
              <a:t>Relief from Sanctions</a:t>
            </a:r>
            <a:endParaRPr lang="en-GB" sz="5400" b="1" dirty="0">
              <a:solidFill>
                <a:srgbClr val="4EBCDB"/>
              </a:solidFill>
              <a:latin typeface="+mn-lt"/>
            </a:endParaRPr>
          </a:p>
        </p:txBody>
      </p:sp>
      <p:sp>
        <p:nvSpPr>
          <p:cNvPr id="3" name="Content Placeholder 2">
            <a:extLst>
              <a:ext uri="{FF2B5EF4-FFF2-40B4-BE49-F238E27FC236}">
                <a16:creationId xmlns:a16="http://schemas.microsoft.com/office/drawing/2014/main" id="{7257C3DC-FE65-4C60-A620-ED5803AB94C2}"/>
              </a:ext>
            </a:extLst>
          </p:cNvPr>
          <p:cNvSpPr>
            <a:spLocks noGrp="1"/>
          </p:cNvSpPr>
          <p:nvPr>
            <p:ph idx="1"/>
          </p:nvPr>
        </p:nvSpPr>
        <p:spPr>
          <a:xfrm>
            <a:off x="572493" y="2071316"/>
            <a:ext cx="6713552" cy="4119172"/>
          </a:xfrm>
        </p:spPr>
        <p:txBody>
          <a:bodyPr anchor="t">
            <a:normAutofit/>
          </a:bodyPr>
          <a:lstStyle/>
          <a:p>
            <a:pPr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A party can seek relief from sanction through application of CPR 26.8</a:t>
            </a:r>
          </a:p>
          <a:p>
            <a:pPr marR="0" indent="0" algn="just">
              <a:spcBef>
                <a:spcPts val="0"/>
              </a:spcBef>
              <a:spcAft>
                <a:spcPts val="0"/>
              </a:spcAft>
              <a:buNone/>
            </a:pPr>
            <a:endParaRPr lang="en-GB" sz="2200" dirty="0">
              <a:effectLst/>
              <a:latin typeface="Calibri" panose="020F0502020204030204" pitchFamily="34" charset="0"/>
              <a:ea typeface="Calibri" panose="020F0502020204030204" pitchFamily="34" charset="0"/>
            </a:endParaRPr>
          </a:p>
          <a:p>
            <a:pPr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You must apply in writing providing evidence. The court will consider all the circumstances of the case, so as to enable it to deal justly with the application. Overriding objective baked in as the court will consider the need –</a:t>
            </a:r>
          </a:p>
          <a:p>
            <a:pPr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 </a:t>
            </a:r>
          </a:p>
          <a:p>
            <a:pPr marL="685800" marR="0" indent="-457200" algn="just">
              <a:spcBef>
                <a:spcPts val="0"/>
              </a:spcBef>
              <a:spcAft>
                <a:spcPts val="0"/>
              </a:spcAft>
              <a:buAutoNum type="alphaLcParenBoth"/>
            </a:pPr>
            <a:r>
              <a:rPr lang="en-GB" sz="2200" dirty="0">
                <a:effectLst/>
                <a:latin typeface="Calibri" panose="020F0502020204030204" pitchFamily="34" charset="0"/>
                <a:ea typeface="Calibri" panose="020F0502020204030204" pitchFamily="34" charset="0"/>
              </a:rPr>
              <a:t>for litigation to be conducted efficiently and at proportionate cost; and also the need</a:t>
            </a:r>
          </a:p>
          <a:p>
            <a:pPr marR="0" indent="0" algn="just">
              <a:spcBef>
                <a:spcPts val="0"/>
              </a:spcBef>
              <a:spcAft>
                <a:spcPts val="0"/>
              </a:spcAft>
              <a:buNone/>
            </a:pPr>
            <a:endParaRPr lang="en-GB" sz="2200" dirty="0">
              <a:effectLst/>
              <a:latin typeface="Calibri" panose="020F0502020204030204" pitchFamily="34" charset="0"/>
              <a:ea typeface="Calibri" panose="020F0502020204030204" pitchFamily="34" charset="0"/>
            </a:endParaRPr>
          </a:p>
          <a:p>
            <a:pPr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(b) to enforce compliance with rules, practice directions and orders. </a:t>
            </a:r>
          </a:p>
          <a:p>
            <a:pPr marL="0" indent="0">
              <a:buNone/>
            </a:pPr>
            <a:endParaRPr lang="en-GB" sz="2200" dirty="0"/>
          </a:p>
        </p:txBody>
      </p:sp>
      <p:pic>
        <p:nvPicPr>
          <p:cNvPr id="6" name="Picture 5">
            <a:extLst>
              <a:ext uri="{FF2B5EF4-FFF2-40B4-BE49-F238E27FC236}">
                <a16:creationId xmlns:a16="http://schemas.microsoft.com/office/drawing/2014/main" id="{65771EC8-4588-4173-9B65-C19C4F8A0B00}"/>
              </a:ext>
            </a:extLst>
          </p:cNvPr>
          <p:cNvPicPr>
            <a:picLocks noChangeAspect="1"/>
          </p:cNvPicPr>
          <p:nvPr/>
        </p:nvPicPr>
        <p:blipFill rotWithShape="1">
          <a:blip r:embed="rId2"/>
          <a:srcRect l="6200" r="1" b="1"/>
          <a:stretch/>
        </p:blipFill>
        <p:spPr>
          <a:xfrm>
            <a:off x="7766966" y="1819656"/>
            <a:ext cx="3941064" cy="4096512"/>
          </a:xfrm>
          <a:prstGeom prst="rect">
            <a:avLst/>
          </a:prstGeom>
        </p:spPr>
      </p:pic>
    </p:spTree>
    <p:extLst>
      <p:ext uri="{BB962C8B-B14F-4D97-AF65-F5344CB8AC3E}">
        <p14:creationId xmlns:p14="http://schemas.microsoft.com/office/powerpoint/2010/main" val="3118285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68C14-14CF-4B12-8EBE-6AD89500D66F}"/>
              </a:ext>
            </a:extLst>
          </p:cNvPr>
          <p:cNvSpPr>
            <a:spLocks noGrp="1"/>
          </p:cNvSpPr>
          <p:nvPr>
            <p:ph type="title"/>
          </p:nvPr>
        </p:nvSpPr>
        <p:spPr>
          <a:xfrm>
            <a:off x="1350508" y="1530908"/>
            <a:ext cx="3240506" cy="4064628"/>
          </a:xfrm>
        </p:spPr>
        <p:txBody>
          <a:bodyPr>
            <a:normAutofit/>
          </a:bodyPr>
          <a:lstStyle/>
          <a:p>
            <a:r>
              <a:rPr lang="en-GB" sz="4800" b="1" dirty="0">
                <a:solidFill>
                  <a:srgbClr val="FFFFFF"/>
                </a:solidFill>
                <a:latin typeface="+mn-lt"/>
              </a:rPr>
              <a:t>ROLE OF THE COURT OF APPEAL</a:t>
            </a:r>
            <a:endParaRPr lang="LID4096" sz="4800" b="1" dirty="0">
              <a:solidFill>
                <a:srgbClr val="FFFFFF"/>
              </a:solidFill>
              <a:latin typeface="+mn-lt"/>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7BE17A1-26FA-4023-82B9-A066B2AE0666}"/>
              </a:ext>
            </a:extLst>
          </p:cNvPr>
          <p:cNvSpPr>
            <a:spLocks noGrp="1"/>
          </p:cNvSpPr>
          <p:nvPr>
            <p:ph idx="1"/>
          </p:nvPr>
        </p:nvSpPr>
        <p:spPr>
          <a:xfrm>
            <a:off x="5455611" y="1722586"/>
            <a:ext cx="6089757" cy="4619938"/>
          </a:xfrm>
        </p:spPr>
        <p:txBody>
          <a:bodyPr>
            <a:normAutofit/>
          </a:bodyPr>
          <a:lstStyle/>
          <a:p>
            <a:pPr marL="0" indent="0">
              <a:buNone/>
            </a:pPr>
            <a:r>
              <a:rPr lang="en-GB" sz="4000" b="1" dirty="0">
                <a:solidFill>
                  <a:schemeClr val="accent2"/>
                </a:solidFill>
              </a:rPr>
              <a:t>Allow Trial Judges:</a:t>
            </a:r>
          </a:p>
          <a:p>
            <a:pPr marL="0" indent="0">
              <a:buNone/>
            </a:pPr>
            <a:endParaRPr lang="en-GB" dirty="0"/>
          </a:p>
          <a:p>
            <a:pPr lvl="1"/>
            <a:r>
              <a:rPr lang="en-GB" b="1" dirty="0"/>
              <a:t>Flexibility</a:t>
            </a:r>
          </a:p>
          <a:p>
            <a:pPr lvl="1"/>
            <a:r>
              <a:rPr lang="en-GB" b="1" dirty="0"/>
              <a:t>Margin of Appreciation</a:t>
            </a:r>
          </a:p>
          <a:p>
            <a:pPr lvl="1"/>
            <a:r>
              <a:rPr lang="en-GB" b="1" dirty="0"/>
              <a:t>Generous Exercise of their Discretion</a:t>
            </a:r>
          </a:p>
          <a:p>
            <a:pPr marL="457200" lvl="1" indent="0">
              <a:buNone/>
            </a:pPr>
            <a:endParaRPr lang="en-GB" b="1" dirty="0"/>
          </a:p>
          <a:p>
            <a:pPr marL="457200" lvl="1" indent="0">
              <a:buNone/>
            </a:pPr>
            <a:r>
              <a:rPr lang="en-GB" b="1" dirty="0"/>
              <a:t>… in managing cases, applying sanctions, and granting relief from sanctions – unless there are deviations from principle, or errors of law</a:t>
            </a:r>
          </a:p>
        </p:txBody>
      </p:sp>
    </p:spTree>
    <p:extLst>
      <p:ext uri="{BB962C8B-B14F-4D97-AF65-F5344CB8AC3E}">
        <p14:creationId xmlns:p14="http://schemas.microsoft.com/office/powerpoint/2010/main" val="576836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562E-C354-40EE-9FC9-04F231B6FBD7}"/>
              </a:ext>
            </a:extLst>
          </p:cNvPr>
          <p:cNvSpPr>
            <a:spLocks noGrp="1"/>
          </p:cNvSpPr>
          <p:nvPr>
            <p:ph type="title"/>
          </p:nvPr>
        </p:nvSpPr>
        <p:spPr>
          <a:xfrm>
            <a:off x="-1" y="386930"/>
            <a:ext cx="11695082" cy="1298448"/>
          </a:xfrm>
        </p:spPr>
        <p:txBody>
          <a:bodyPr anchor="b">
            <a:normAutofit/>
          </a:bodyPr>
          <a:lstStyle/>
          <a:p>
            <a:pPr algn="ctr"/>
            <a:r>
              <a:rPr lang="en-US" b="1" dirty="0">
                <a:solidFill>
                  <a:srgbClr val="4F58C3"/>
                </a:solidFill>
                <a:latin typeface="+mn-lt"/>
              </a:rPr>
              <a:t>An Effective Electronic Case Management System</a:t>
            </a:r>
            <a:endParaRPr lang="en-GB" b="1" dirty="0">
              <a:solidFill>
                <a:srgbClr val="4F58C3"/>
              </a:solidFill>
              <a:latin typeface="+mn-lt"/>
            </a:endParaRPr>
          </a:p>
        </p:txBody>
      </p:sp>
      <p:sp>
        <p:nvSpPr>
          <p:cNvPr id="3" name="Content Placeholder 2">
            <a:extLst>
              <a:ext uri="{FF2B5EF4-FFF2-40B4-BE49-F238E27FC236}">
                <a16:creationId xmlns:a16="http://schemas.microsoft.com/office/drawing/2014/main" id="{FCBE3F97-41CD-4436-A09F-F2C500074BD5}"/>
              </a:ext>
            </a:extLst>
          </p:cNvPr>
          <p:cNvSpPr>
            <a:spLocks noGrp="1"/>
          </p:cNvSpPr>
          <p:nvPr>
            <p:ph idx="1"/>
          </p:nvPr>
        </p:nvSpPr>
        <p:spPr>
          <a:xfrm>
            <a:off x="390525" y="2203078"/>
            <a:ext cx="4934034" cy="4267991"/>
          </a:xfrm>
        </p:spPr>
        <p:txBody>
          <a:bodyPr anchor="ctr">
            <a:normAutofit fontScale="77500" lnSpcReduction="20000"/>
          </a:bodyPr>
          <a:lstStyle/>
          <a:p>
            <a:pPr marL="0" marR="0" indent="0" algn="just">
              <a:spcBef>
                <a:spcPts val="0"/>
              </a:spcBef>
              <a:spcAft>
                <a:spcPts val="0"/>
              </a:spcAft>
              <a:buNone/>
            </a:pPr>
            <a:endParaRPr lang="en-GB" sz="2200" b="1" dirty="0">
              <a:solidFill>
                <a:schemeClr val="accent2"/>
              </a:solidFill>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GB" sz="2200" b="1" dirty="0">
                <a:solidFill>
                  <a:schemeClr val="accent2"/>
                </a:solidFill>
                <a:effectLst/>
                <a:latin typeface="Calibri" panose="020F0502020204030204" pitchFamily="34" charset="0"/>
                <a:ea typeface="Calibri" panose="020F0502020204030204" pitchFamily="34" charset="0"/>
              </a:rPr>
              <a:t>An effective electronic case management system is an indispensable asset in the operationalising of the rules</a:t>
            </a:r>
            <a:r>
              <a:rPr lang="en-GB" sz="2200" dirty="0">
                <a:effectLst/>
                <a:latin typeface="Calibri" panose="020F0502020204030204" pitchFamily="34" charset="0"/>
                <a:ea typeface="Calibri" panose="020F0502020204030204" pitchFamily="34" charset="0"/>
              </a:rPr>
              <a:t>. </a:t>
            </a:r>
          </a:p>
          <a:p>
            <a:pPr marL="0" marR="0" indent="0" algn="just">
              <a:spcBef>
                <a:spcPts val="0"/>
              </a:spcBef>
              <a:spcAft>
                <a:spcPts val="0"/>
              </a:spcAft>
              <a:buNone/>
            </a:pPr>
            <a:endParaRPr lang="en-GB" sz="2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GB" sz="2200" dirty="0">
                <a:solidFill>
                  <a:srgbClr val="4F58C3"/>
                </a:solidFill>
                <a:effectLst/>
                <a:latin typeface="Calibri" panose="020F0502020204030204" pitchFamily="34" charset="0"/>
                <a:ea typeface="Calibri" panose="020F0502020204030204" pitchFamily="34" charset="0"/>
              </a:rPr>
              <a:t>Such a system renders a thing of the past a lost file. It allows multiple judicial officers and attorneys to be able to access the file in seconds. </a:t>
            </a:r>
          </a:p>
          <a:p>
            <a:pPr marL="0" marR="0" indent="0" algn="just">
              <a:spcBef>
                <a:spcPts val="0"/>
              </a:spcBef>
              <a:spcAft>
                <a:spcPts val="0"/>
              </a:spcAft>
              <a:buNone/>
            </a:pPr>
            <a:endParaRPr lang="en-GB" sz="2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It can give the court and attorneys alike prompts and warnings as to when time to do a particular thing will expire. </a:t>
            </a:r>
          </a:p>
          <a:p>
            <a:pPr marL="0" marR="0" indent="0" algn="just">
              <a:spcBef>
                <a:spcPts val="0"/>
              </a:spcBef>
              <a:spcAft>
                <a:spcPts val="0"/>
              </a:spcAft>
              <a:buNone/>
            </a:pPr>
            <a:endParaRPr lang="en-GB" sz="2200" dirty="0">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GB" sz="2200" dirty="0">
                <a:solidFill>
                  <a:srgbClr val="4F58C3"/>
                </a:solidFill>
                <a:effectLst/>
                <a:latin typeface="Calibri" panose="020F0502020204030204" pitchFamily="34" charset="0"/>
                <a:ea typeface="Calibri" panose="020F0502020204030204" pitchFamily="34" charset="0"/>
              </a:rPr>
              <a:t>It will allow the court to calendar matters in an efficient manner so that you can synchronise courtrooms with the availability of judges. </a:t>
            </a:r>
          </a:p>
          <a:p>
            <a:pPr marL="0" marR="0" indent="0" algn="just">
              <a:spcBef>
                <a:spcPts val="0"/>
              </a:spcBef>
              <a:spcAft>
                <a:spcPts val="0"/>
              </a:spcAft>
              <a:buNone/>
            </a:pPr>
            <a:endParaRPr lang="en-GB" sz="22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GB" sz="2200" dirty="0">
                <a:effectLst/>
                <a:latin typeface="Calibri" panose="020F0502020204030204" pitchFamily="34" charset="0"/>
                <a:ea typeface="Calibri" panose="020F0502020204030204" pitchFamily="34" charset="0"/>
              </a:rPr>
              <a:t>A proper electronic case management system is critical to the proper functioning of the new rules.</a:t>
            </a:r>
          </a:p>
          <a:p>
            <a:pPr marL="0" marR="0" indent="0">
              <a:spcBef>
                <a:spcPts val="0"/>
              </a:spcBef>
              <a:spcAft>
                <a:spcPts val="0"/>
              </a:spcAft>
              <a:buNone/>
            </a:pPr>
            <a:r>
              <a:rPr lang="en-GB" sz="1700" dirty="0">
                <a:effectLst/>
                <a:latin typeface="Calibri" panose="020F0502020204030204" pitchFamily="34" charset="0"/>
                <a:ea typeface="Calibri" panose="020F0502020204030204" pitchFamily="34" charset="0"/>
              </a:rPr>
              <a:t> </a:t>
            </a:r>
          </a:p>
          <a:p>
            <a:pPr marL="0" indent="0">
              <a:buNone/>
            </a:pPr>
            <a:endParaRPr lang="en-GB" sz="1700" dirty="0"/>
          </a:p>
        </p:txBody>
      </p:sp>
      <p:pic>
        <p:nvPicPr>
          <p:cNvPr id="4" name="Picture 3">
            <a:extLst>
              <a:ext uri="{FF2B5EF4-FFF2-40B4-BE49-F238E27FC236}">
                <a16:creationId xmlns:a16="http://schemas.microsoft.com/office/drawing/2014/main" id="{CD6721D2-B99A-43D5-BC0C-C70B941D6B2B}"/>
              </a:ext>
            </a:extLst>
          </p:cNvPr>
          <p:cNvPicPr>
            <a:picLocks noChangeAspect="1"/>
          </p:cNvPicPr>
          <p:nvPr/>
        </p:nvPicPr>
        <p:blipFill rotWithShape="1">
          <a:blip r:embed="rId2"/>
          <a:srcRect l="12622" r="7002" b="1"/>
          <a:stretch/>
        </p:blipFill>
        <p:spPr>
          <a:xfrm>
            <a:off x="5911532" y="2484255"/>
            <a:ext cx="5150277" cy="3714244"/>
          </a:xfrm>
          <a:prstGeom prst="rect">
            <a:avLst/>
          </a:prstGeom>
        </p:spPr>
      </p:pic>
    </p:spTree>
    <p:extLst>
      <p:ext uri="{BB962C8B-B14F-4D97-AF65-F5344CB8AC3E}">
        <p14:creationId xmlns:p14="http://schemas.microsoft.com/office/powerpoint/2010/main" val="1176855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875EE-0489-45E5-8896-FC9F05A5557A}"/>
              </a:ext>
            </a:extLst>
          </p:cNvPr>
          <p:cNvSpPr>
            <a:spLocks noGrp="1"/>
          </p:cNvSpPr>
          <p:nvPr>
            <p:ph type="title"/>
          </p:nvPr>
        </p:nvSpPr>
        <p:spPr>
          <a:xfrm>
            <a:off x="7180028" y="3283722"/>
            <a:ext cx="4836481" cy="2365113"/>
          </a:xfrm>
        </p:spPr>
        <p:txBody>
          <a:bodyPr vert="horz" lIns="91440" tIns="45720" rIns="91440" bIns="45720" rtlCol="0" anchor="b">
            <a:normAutofit/>
          </a:bodyPr>
          <a:lstStyle/>
          <a:p>
            <a:pPr algn="ctr"/>
            <a:r>
              <a:rPr lang="en-US" sz="7200" b="1" dirty="0">
                <a:solidFill>
                  <a:srgbClr val="C00000"/>
                </a:solidFill>
                <a:latin typeface="+mn-lt"/>
              </a:rPr>
              <a:t>Questions </a:t>
            </a:r>
            <a:br>
              <a:rPr lang="en-US" sz="7200" b="1" dirty="0">
                <a:solidFill>
                  <a:srgbClr val="C00000"/>
                </a:solidFill>
                <a:latin typeface="+mn-lt"/>
              </a:rPr>
            </a:br>
            <a:r>
              <a:rPr lang="en-US" sz="7200" b="1" dirty="0">
                <a:solidFill>
                  <a:srgbClr val="C00000"/>
                </a:solidFill>
                <a:latin typeface="+mn-lt"/>
              </a:rPr>
              <a:t>Discussion </a:t>
            </a:r>
          </a:p>
        </p:txBody>
      </p:sp>
      <p:pic>
        <p:nvPicPr>
          <p:cNvPr id="5" name="Picture 3" descr="3D black question marks with one yellow question mark">
            <a:extLst>
              <a:ext uri="{FF2B5EF4-FFF2-40B4-BE49-F238E27FC236}">
                <a16:creationId xmlns:a16="http://schemas.microsoft.com/office/drawing/2014/main" id="{64866D75-49EF-ECA2-4E22-3395F81DAE31}"/>
              </a:ext>
            </a:extLst>
          </p:cNvPr>
          <p:cNvPicPr>
            <a:picLocks noChangeAspect="1"/>
          </p:cNvPicPr>
          <p:nvPr/>
        </p:nvPicPr>
        <p:blipFill rotWithShape="1">
          <a:blip r:embed="rId2"/>
          <a:srcRect l="38727" r="16373"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12365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9C3AAE7-6FFD-46F5-ADEF-683A7F84C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Aerial view of a highway near the ocean">
            <a:extLst>
              <a:ext uri="{FF2B5EF4-FFF2-40B4-BE49-F238E27FC236}">
                <a16:creationId xmlns:a16="http://schemas.microsoft.com/office/drawing/2014/main" id="{F04735FE-CAC3-3F56-BE44-329398DF67B3}"/>
              </a:ext>
            </a:extLst>
          </p:cNvPr>
          <p:cNvPicPr>
            <a:picLocks noChangeAspect="1"/>
          </p:cNvPicPr>
          <p:nvPr/>
        </p:nvPicPr>
        <p:blipFill rotWithShape="1">
          <a:blip r:embed="rId2"/>
          <a:srcRect r="-2" b="1201"/>
          <a:stretch/>
        </p:blipFill>
        <p:spPr>
          <a:xfrm>
            <a:off x="3504644" y="10"/>
            <a:ext cx="8687357" cy="6437136"/>
          </a:xfrm>
          <a:custGeom>
            <a:avLst/>
            <a:gdLst/>
            <a:ahLst/>
            <a:cxnLst/>
            <a:rect l="l" t="t" r="r" b="b"/>
            <a:pathLst>
              <a:path w="8687357" h="6437146">
                <a:moveTo>
                  <a:pt x="3944493" y="3980202"/>
                </a:moveTo>
                <a:cubicBezTo>
                  <a:pt x="3944493" y="3980202"/>
                  <a:pt x="3944493" y="3980202"/>
                  <a:pt x="5117486" y="3980944"/>
                </a:cubicBezTo>
                <a:cubicBezTo>
                  <a:pt x="5193569" y="3981041"/>
                  <a:pt x="5262972" y="4020215"/>
                  <a:pt x="5301098" y="4086251"/>
                </a:cubicBezTo>
                <a:cubicBezTo>
                  <a:pt x="5301098" y="4086251"/>
                  <a:pt x="5301098" y="4086251"/>
                  <a:pt x="5889509" y="5105408"/>
                </a:cubicBezTo>
                <a:cubicBezTo>
                  <a:pt x="5926364" y="5169243"/>
                  <a:pt x="5926858" y="5251135"/>
                  <a:pt x="5887630" y="5314873"/>
                </a:cubicBezTo>
                <a:cubicBezTo>
                  <a:pt x="5887630" y="5314873"/>
                  <a:pt x="5887630" y="5314873"/>
                  <a:pt x="5303047" y="6333287"/>
                </a:cubicBezTo>
                <a:cubicBezTo>
                  <a:pt x="5267284" y="6397959"/>
                  <a:pt x="5197106" y="6438477"/>
                  <a:pt x="5123215" y="6437113"/>
                </a:cubicBezTo>
                <a:cubicBezTo>
                  <a:pt x="5123215" y="6437113"/>
                  <a:pt x="5123215" y="6437113"/>
                  <a:pt x="3948952" y="6434170"/>
                </a:cubicBezTo>
                <a:cubicBezTo>
                  <a:pt x="3874139" y="6436273"/>
                  <a:pt x="3803467" y="6394898"/>
                  <a:pt x="3766612" y="6331063"/>
                </a:cubicBezTo>
                <a:cubicBezTo>
                  <a:pt x="3766612" y="6331063"/>
                  <a:pt x="3766612" y="6331063"/>
                  <a:pt x="3178202" y="5311907"/>
                </a:cubicBezTo>
                <a:cubicBezTo>
                  <a:pt x="3140076" y="5245870"/>
                  <a:pt x="3140850" y="5166180"/>
                  <a:pt x="3178808" y="5100241"/>
                </a:cubicBezTo>
                <a:cubicBezTo>
                  <a:pt x="3178808" y="5100241"/>
                  <a:pt x="3178808" y="5100241"/>
                  <a:pt x="3764660" y="4084028"/>
                </a:cubicBezTo>
                <a:cubicBezTo>
                  <a:pt x="3800424" y="4019355"/>
                  <a:pt x="3870604" y="3978838"/>
                  <a:pt x="3944493" y="3980202"/>
                </a:cubicBezTo>
                <a:close/>
                <a:moveTo>
                  <a:pt x="5699720" y="3489582"/>
                </a:moveTo>
                <a:cubicBezTo>
                  <a:pt x="5699720" y="3489582"/>
                  <a:pt x="5699720" y="3489582"/>
                  <a:pt x="6163751" y="3489876"/>
                </a:cubicBezTo>
                <a:cubicBezTo>
                  <a:pt x="6193849" y="3489915"/>
                  <a:pt x="6221305" y="3505412"/>
                  <a:pt x="6236387" y="3531535"/>
                </a:cubicBezTo>
                <a:cubicBezTo>
                  <a:pt x="6236387" y="3531535"/>
                  <a:pt x="6236387" y="3531535"/>
                  <a:pt x="6469160" y="3934709"/>
                </a:cubicBezTo>
                <a:cubicBezTo>
                  <a:pt x="6483740" y="3959962"/>
                  <a:pt x="6483935" y="3992359"/>
                  <a:pt x="6468416" y="4017573"/>
                </a:cubicBezTo>
                <a:cubicBezTo>
                  <a:pt x="6468416" y="4017573"/>
                  <a:pt x="6468416" y="4017573"/>
                  <a:pt x="6237158" y="4420453"/>
                </a:cubicBezTo>
                <a:cubicBezTo>
                  <a:pt x="6223010" y="4446037"/>
                  <a:pt x="6195248" y="4462066"/>
                  <a:pt x="6166018" y="4461526"/>
                </a:cubicBezTo>
                <a:cubicBezTo>
                  <a:pt x="6166018" y="4461526"/>
                  <a:pt x="6166018" y="4461526"/>
                  <a:pt x="5701483" y="4460362"/>
                </a:cubicBezTo>
                <a:cubicBezTo>
                  <a:pt x="5671888" y="4461195"/>
                  <a:pt x="5643930" y="4444826"/>
                  <a:pt x="5629350" y="4419573"/>
                </a:cubicBezTo>
                <a:cubicBezTo>
                  <a:pt x="5629350" y="4419573"/>
                  <a:pt x="5629350" y="4419573"/>
                  <a:pt x="5396578" y="4016399"/>
                </a:cubicBezTo>
                <a:cubicBezTo>
                  <a:pt x="5381495" y="3990276"/>
                  <a:pt x="5381802" y="3958751"/>
                  <a:pt x="5396817" y="3932665"/>
                </a:cubicBezTo>
                <a:cubicBezTo>
                  <a:pt x="5396817" y="3932665"/>
                  <a:pt x="5396817" y="3932665"/>
                  <a:pt x="5628579" y="3530655"/>
                </a:cubicBezTo>
                <a:cubicBezTo>
                  <a:pt x="5642727" y="3505071"/>
                  <a:pt x="5670489" y="3489043"/>
                  <a:pt x="5699720" y="3489582"/>
                </a:cubicBezTo>
                <a:close/>
                <a:moveTo>
                  <a:pt x="6388346" y="3258305"/>
                </a:moveTo>
                <a:cubicBezTo>
                  <a:pt x="6388346" y="3258305"/>
                  <a:pt x="6388346" y="3258305"/>
                  <a:pt x="6555837" y="3258411"/>
                </a:cubicBezTo>
                <a:cubicBezTo>
                  <a:pt x="6566700" y="3258425"/>
                  <a:pt x="6576611" y="3264018"/>
                  <a:pt x="6582055" y="3273448"/>
                </a:cubicBezTo>
                <a:cubicBezTo>
                  <a:pt x="6582055" y="3273448"/>
                  <a:pt x="6582055" y="3273448"/>
                  <a:pt x="6666073" y="3418972"/>
                </a:cubicBezTo>
                <a:cubicBezTo>
                  <a:pt x="6671336" y="3428087"/>
                  <a:pt x="6671406" y="3439780"/>
                  <a:pt x="6665805" y="3448882"/>
                </a:cubicBezTo>
                <a:cubicBezTo>
                  <a:pt x="6665805" y="3448882"/>
                  <a:pt x="6665805" y="3448882"/>
                  <a:pt x="6582333" y="3594300"/>
                </a:cubicBezTo>
                <a:cubicBezTo>
                  <a:pt x="6577226" y="3603534"/>
                  <a:pt x="6567205" y="3609320"/>
                  <a:pt x="6556655" y="3609125"/>
                </a:cubicBezTo>
                <a:cubicBezTo>
                  <a:pt x="6556655" y="3609125"/>
                  <a:pt x="6556655" y="3609125"/>
                  <a:pt x="6388983" y="3608705"/>
                </a:cubicBezTo>
                <a:cubicBezTo>
                  <a:pt x="6378300" y="3609004"/>
                  <a:pt x="6368209" y="3603097"/>
                  <a:pt x="6362947" y="3593982"/>
                </a:cubicBezTo>
                <a:cubicBezTo>
                  <a:pt x="6362947" y="3593982"/>
                  <a:pt x="6362947" y="3593982"/>
                  <a:pt x="6278928" y="3448458"/>
                </a:cubicBezTo>
                <a:cubicBezTo>
                  <a:pt x="6273484" y="3439028"/>
                  <a:pt x="6273595" y="3427649"/>
                  <a:pt x="6279015" y="3418234"/>
                </a:cubicBezTo>
                <a:cubicBezTo>
                  <a:pt x="6279015" y="3418234"/>
                  <a:pt x="6279015" y="3418234"/>
                  <a:pt x="6362668" y="3273130"/>
                </a:cubicBezTo>
                <a:cubicBezTo>
                  <a:pt x="6367774" y="3263896"/>
                  <a:pt x="6377796" y="3258110"/>
                  <a:pt x="6388346" y="3258305"/>
                </a:cubicBezTo>
                <a:close/>
                <a:moveTo>
                  <a:pt x="7497241" y="2884843"/>
                </a:moveTo>
                <a:cubicBezTo>
                  <a:pt x="7497241" y="2884843"/>
                  <a:pt x="7497241" y="2884843"/>
                  <a:pt x="8049718" y="2885192"/>
                </a:cubicBezTo>
                <a:cubicBezTo>
                  <a:pt x="8085553" y="2885238"/>
                  <a:pt x="8118242" y="2903689"/>
                  <a:pt x="8136199" y="2934792"/>
                </a:cubicBezTo>
                <a:cubicBezTo>
                  <a:pt x="8136199" y="2934792"/>
                  <a:pt x="8136199" y="2934792"/>
                  <a:pt x="8413339" y="3414812"/>
                </a:cubicBezTo>
                <a:cubicBezTo>
                  <a:pt x="8430697" y="3444878"/>
                  <a:pt x="8430931" y="3483449"/>
                  <a:pt x="8412454" y="3513469"/>
                </a:cubicBezTo>
                <a:cubicBezTo>
                  <a:pt x="8412454" y="3513469"/>
                  <a:pt x="8412454" y="3513469"/>
                  <a:pt x="8137117" y="3993140"/>
                </a:cubicBezTo>
                <a:cubicBezTo>
                  <a:pt x="8120272" y="4023600"/>
                  <a:pt x="8087218" y="4042684"/>
                  <a:pt x="8052417" y="4042042"/>
                </a:cubicBezTo>
                <a:cubicBezTo>
                  <a:pt x="8052417" y="4042042"/>
                  <a:pt x="8052417" y="4042042"/>
                  <a:pt x="7499342" y="4040655"/>
                </a:cubicBezTo>
                <a:cubicBezTo>
                  <a:pt x="7464105" y="4041646"/>
                  <a:pt x="7430818" y="4022159"/>
                  <a:pt x="7413460" y="3992093"/>
                </a:cubicBezTo>
                <a:cubicBezTo>
                  <a:pt x="7413460" y="3992093"/>
                  <a:pt x="7413460" y="3992093"/>
                  <a:pt x="7136320" y="3512072"/>
                </a:cubicBezTo>
                <a:cubicBezTo>
                  <a:pt x="7118363" y="3480970"/>
                  <a:pt x="7118728" y="3443435"/>
                  <a:pt x="7136605" y="3412378"/>
                </a:cubicBezTo>
                <a:cubicBezTo>
                  <a:pt x="7136605" y="3412378"/>
                  <a:pt x="7136605" y="3412378"/>
                  <a:pt x="7412541" y="2933744"/>
                </a:cubicBezTo>
                <a:cubicBezTo>
                  <a:pt x="7429386" y="2903284"/>
                  <a:pt x="7462440" y="2884200"/>
                  <a:pt x="7497241" y="2884843"/>
                </a:cubicBezTo>
                <a:close/>
                <a:moveTo>
                  <a:pt x="6393234" y="2508974"/>
                </a:moveTo>
                <a:cubicBezTo>
                  <a:pt x="6393234" y="2508974"/>
                  <a:pt x="6393234" y="2508974"/>
                  <a:pt x="6710430" y="2509175"/>
                </a:cubicBezTo>
                <a:cubicBezTo>
                  <a:pt x="6731004" y="2509201"/>
                  <a:pt x="6749772" y="2519794"/>
                  <a:pt x="6760082" y="2537652"/>
                </a:cubicBezTo>
                <a:cubicBezTo>
                  <a:pt x="6760082" y="2537652"/>
                  <a:pt x="6760082" y="2537652"/>
                  <a:pt x="6919197" y="2813248"/>
                </a:cubicBezTo>
                <a:cubicBezTo>
                  <a:pt x="6929164" y="2830511"/>
                  <a:pt x="6929297" y="2852655"/>
                  <a:pt x="6918689" y="2869891"/>
                </a:cubicBezTo>
                <a:cubicBezTo>
                  <a:pt x="6918689" y="2869891"/>
                  <a:pt x="6918689" y="2869891"/>
                  <a:pt x="6760609" y="3145286"/>
                </a:cubicBezTo>
                <a:cubicBezTo>
                  <a:pt x="6750938" y="3162775"/>
                  <a:pt x="6731960" y="3173731"/>
                  <a:pt x="6711979" y="3173363"/>
                </a:cubicBezTo>
                <a:cubicBezTo>
                  <a:pt x="6711979" y="3173363"/>
                  <a:pt x="6711979" y="3173363"/>
                  <a:pt x="6394440" y="3172566"/>
                </a:cubicBezTo>
                <a:cubicBezTo>
                  <a:pt x="6374209" y="3173135"/>
                  <a:pt x="6355098" y="3161947"/>
                  <a:pt x="6345132" y="3144685"/>
                </a:cubicBezTo>
                <a:cubicBezTo>
                  <a:pt x="6345132" y="3144685"/>
                  <a:pt x="6345132" y="3144685"/>
                  <a:pt x="6186016" y="2869088"/>
                </a:cubicBezTo>
                <a:cubicBezTo>
                  <a:pt x="6175706" y="2851231"/>
                  <a:pt x="6175916" y="2829681"/>
                  <a:pt x="6186180" y="2811850"/>
                </a:cubicBezTo>
                <a:cubicBezTo>
                  <a:pt x="6186180" y="2811850"/>
                  <a:pt x="6186180" y="2811850"/>
                  <a:pt x="6344604" y="2537051"/>
                </a:cubicBezTo>
                <a:cubicBezTo>
                  <a:pt x="6354275" y="2519562"/>
                  <a:pt x="6373253" y="2508605"/>
                  <a:pt x="6393234" y="2508974"/>
                </a:cubicBezTo>
                <a:close/>
                <a:moveTo>
                  <a:pt x="7097611" y="923368"/>
                </a:moveTo>
                <a:cubicBezTo>
                  <a:pt x="7097611" y="923368"/>
                  <a:pt x="7097611" y="923368"/>
                  <a:pt x="7989180" y="923932"/>
                </a:cubicBezTo>
                <a:cubicBezTo>
                  <a:pt x="8047009" y="924007"/>
                  <a:pt x="8099761" y="953781"/>
                  <a:pt x="8128740" y="1003975"/>
                </a:cubicBezTo>
                <a:cubicBezTo>
                  <a:pt x="8128740" y="1003975"/>
                  <a:pt x="8128740" y="1003975"/>
                  <a:pt x="8575979" y="1778616"/>
                </a:cubicBezTo>
                <a:cubicBezTo>
                  <a:pt x="8603992" y="1827135"/>
                  <a:pt x="8604367" y="1889380"/>
                  <a:pt x="8574552" y="1937826"/>
                </a:cubicBezTo>
                <a:cubicBezTo>
                  <a:pt x="8574552" y="1937826"/>
                  <a:pt x="8574552" y="1937826"/>
                  <a:pt x="8130222" y="2711903"/>
                </a:cubicBezTo>
                <a:cubicBezTo>
                  <a:pt x="8103038" y="2761059"/>
                  <a:pt x="8049698" y="2791855"/>
                  <a:pt x="7993536" y="2790819"/>
                </a:cubicBezTo>
                <a:cubicBezTo>
                  <a:pt x="7993536" y="2790819"/>
                  <a:pt x="7993536" y="2790819"/>
                  <a:pt x="7101000" y="2788581"/>
                </a:cubicBezTo>
                <a:cubicBezTo>
                  <a:pt x="7044137" y="2790179"/>
                  <a:pt x="6990420" y="2758731"/>
                  <a:pt x="6962407" y="2710212"/>
                </a:cubicBezTo>
                <a:cubicBezTo>
                  <a:pt x="6962407" y="2710212"/>
                  <a:pt x="6962407" y="2710212"/>
                  <a:pt x="6515168" y="1935570"/>
                </a:cubicBezTo>
                <a:cubicBezTo>
                  <a:pt x="6486189" y="1885378"/>
                  <a:pt x="6486779" y="1824806"/>
                  <a:pt x="6515628" y="1774688"/>
                </a:cubicBezTo>
                <a:cubicBezTo>
                  <a:pt x="6515628" y="1774688"/>
                  <a:pt x="6515628" y="1774688"/>
                  <a:pt x="6960925" y="1002284"/>
                </a:cubicBezTo>
                <a:cubicBezTo>
                  <a:pt x="6988108" y="953127"/>
                  <a:pt x="7041448" y="922332"/>
                  <a:pt x="7097611" y="923368"/>
                </a:cubicBezTo>
                <a:close/>
                <a:moveTo>
                  <a:pt x="6548358" y="0"/>
                </a:moveTo>
                <a:lnTo>
                  <a:pt x="8687357" y="0"/>
                </a:lnTo>
                <a:lnTo>
                  <a:pt x="8687357" y="844465"/>
                </a:lnTo>
                <a:lnTo>
                  <a:pt x="8501061" y="843998"/>
                </a:lnTo>
                <a:cubicBezTo>
                  <a:pt x="8177202" y="843186"/>
                  <a:pt x="7793370" y="842224"/>
                  <a:pt x="7338457" y="841084"/>
                </a:cubicBezTo>
                <a:cubicBezTo>
                  <a:pt x="7152970" y="846300"/>
                  <a:pt x="6977743" y="743716"/>
                  <a:pt x="6886366" y="585445"/>
                </a:cubicBezTo>
                <a:cubicBezTo>
                  <a:pt x="6886366" y="585445"/>
                  <a:pt x="6886366" y="585445"/>
                  <a:pt x="6580991" y="56520"/>
                </a:cubicBezTo>
                <a:close/>
                <a:moveTo>
                  <a:pt x="405083" y="0"/>
                </a:moveTo>
                <a:lnTo>
                  <a:pt x="6450872" y="0"/>
                </a:lnTo>
                <a:lnTo>
                  <a:pt x="6535542" y="146650"/>
                </a:lnTo>
                <a:cubicBezTo>
                  <a:pt x="6615681" y="285455"/>
                  <a:pt x="6701163" y="433514"/>
                  <a:pt x="6792344" y="591444"/>
                </a:cubicBezTo>
                <a:cubicBezTo>
                  <a:pt x="6883721" y="749715"/>
                  <a:pt x="6884949" y="952757"/>
                  <a:pt x="6787688" y="1110786"/>
                </a:cubicBezTo>
                <a:cubicBezTo>
                  <a:pt x="6787688" y="1110786"/>
                  <a:pt x="6787688" y="1110786"/>
                  <a:pt x="5338288" y="3635817"/>
                </a:cubicBezTo>
                <a:cubicBezTo>
                  <a:pt x="5249615" y="3796165"/>
                  <a:pt x="5075616" y="3896623"/>
                  <a:pt x="4892415" y="3893242"/>
                </a:cubicBezTo>
                <a:cubicBezTo>
                  <a:pt x="4892415" y="3893242"/>
                  <a:pt x="4892415" y="3893242"/>
                  <a:pt x="1980974" y="3885943"/>
                </a:cubicBezTo>
                <a:cubicBezTo>
                  <a:pt x="1795486" y="3891159"/>
                  <a:pt x="1620261" y="3788575"/>
                  <a:pt x="1528883" y="3630305"/>
                </a:cubicBezTo>
                <a:cubicBezTo>
                  <a:pt x="1528883" y="3630305"/>
                  <a:pt x="1528883" y="3630305"/>
                  <a:pt x="69993" y="1103432"/>
                </a:cubicBezTo>
                <a:cubicBezTo>
                  <a:pt x="-24536" y="939704"/>
                  <a:pt x="-22612" y="742120"/>
                  <a:pt x="71498" y="578633"/>
                </a:cubicBezTo>
                <a:cubicBezTo>
                  <a:pt x="71498" y="578633"/>
                  <a:pt x="71498" y="578633"/>
                  <a:pt x="375546" y="51235"/>
                </a:cubicBezTo>
                <a:close/>
              </a:path>
            </a:pathLst>
          </a:custGeom>
        </p:spPr>
      </p:pic>
      <p:sp>
        <p:nvSpPr>
          <p:cNvPr id="2" name="Title 1">
            <a:extLst>
              <a:ext uri="{FF2B5EF4-FFF2-40B4-BE49-F238E27FC236}">
                <a16:creationId xmlns:a16="http://schemas.microsoft.com/office/drawing/2014/main" id="{103CA671-9914-4183-B669-7072060A7D65}"/>
              </a:ext>
            </a:extLst>
          </p:cNvPr>
          <p:cNvSpPr>
            <a:spLocks noGrp="1"/>
          </p:cNvSpPr>
          <p:nvPr>
            <p:ph type="title"/>
          </p:nvPr>
        </p:nvSpPr>
        <p:spPr>
          <a:xfrm>
            <a:off x="572802" y="4256769"/>
            <a:ext cx="5238466" cy="1874439"/>
          </a:xfrm>
        </p:spPr>
        <p:txBody>
          <a:bodyPr vert="horz" lIns="91440" tIns="45720" rIns="91440" bIns="45720" rtlCol="0" anchor="t">
            <a:normAutofit/>
          </a:bodyPr>
          <a:lstStyle/>
          <a:p>
            <a:r>
              <a:rPr lang="en-US" sz="8800" b="1" dirty="0">
                <a:solidFill>
                  <a:srgbClr val="159B91"/>
                </a:solidFill>
                <a:latin typeface="+mn-lt"/>
              </a:rPr>
              <a:t>Thank You</a:t>
            </a:r>
          </a:p>
        </p:txBody>
      </p:sp>
    </p:spTree>
    <p:extLst>
      <p:ext uri="{BB962C8B-B14F-4D97-AF65-F5344CB8AC3E}">
        <p14:creationId xmlns:p14="http://schemas.microsoft.com/office/powerpoint/2010/main" val="10313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unflower&#10;&#10;Description automatically generated">
            <a:extLst>
              <a:ext uri="{FF2B5EF4-FFF2-40B4-BE49-F238E27FC236}">
                <a16:creationId xmlns:a16="http://schemas.microsoft.com/office/drawing/2014/main" id="{1CE5378B-3B8D-4C87-89FB-5D266F0039A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331" y="1645958"/>
            <a:ext cx="7824903" cy="4600575"/>
          </a:xfrm>
          <a:prstGeom prst="rect">
            <a:avLst/>
          </a:prstGeom>
        </p:spPr>
      </p:pic>
      <p:sp>
        <p:nvSpPr>
          <p:cNvPr id="4" name="TextBox 3">
            <a:extLst>
              <a:ext uri="{FF2B5EF4-FFF2-40B4-BE49-F238E27FC236}">
                <a16:creationId xmlns:a16="http://schemas.microsoft.com/office/drawing/2014/main" id="{17ABC935-3097-4920-A79E-683D7CA0BB29}"/>
              </a:ext>
            </a:extLst>
          </p:cNvPr>
          <p:cNvSpPr txBox="1"/>
          <p:nvPr/>
        </p:nvSpPr>
        <p:spPr>
          <a:xfrm>
            <a:off x="1219200" y="5729287"/>
            <a:ext cx="9753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3" tooltip="https://leadershipfreak.blog/2012/09/30/the-8-strengths-of-humility/"/>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4"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C14EF84-34E4-4402-9820-997867415C3B}"/>
              </a:ext>
            </a:extLst>
          </p:cNvPr>
          <p:cNvSpPr txBox="1"/>
          <p:nvPr/>
        </p:nvSpPr>
        <p:spPr>
          <a:xfrm>
            <a:off x="336331" y="396401"/>
            <a:ext cx="116705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86F05"/>
                </a:solidFill>
                <a:effectLst/>
                <a:uLnTx/>
                <a:uFillTx/>
                <a:latin typeface="Calibri" panose="020F0502020204030204"/>
                <a:ea typeface="+mn-ea"/>
                <a:cs typeface="+mn-cs"/>
              </a:rPr>
              <a:t>The Quality of a  Judge applying the Overriding Objective</a:t>
            </a:r>
            <a:endParaRPr kumimoji="0" lang="en-US" sz="1800" b="1" i="0" u="none" strike="noStrike" kern="1200" cap="none" spc="0" normalizeH="0" baseline="0" noProof="0" dirty="0">
              <a:ln>
                <a:noFill/>
              </a:ln>
              <a:solidFill>
                <a:srgbClr val="C86F05"/>
              </a:solidFill>
              <a:effectLst/>
              <a:uLnTx/>
              <a:uFillTx/>
              <a:latin typeface="Calibri" panose="020F0502020204030204"/>
              <a:ea typeface="+mn-ea"/>
              <a:cs typeface="+mn-cs"/>
            </a:endParaRPr>
          </a:p>
        </p:txBody>
      </p:sp>
      <p:pic>
        <p:nvPicPr>
          <p:cNvPr id="10" name="Picture 9" descr="A person wearing a hat&#10;&#10;Description automatically generated with medium confidence">
            <a:extLst>
              <a:ext uri="{FF2B5EF4-FFF2-40B4-BE49-F238E27FC236}">
                <a16:creationId xmlns:a16="http://schemas.microsoft.com/office/drawing/2014/main" id="{B457517A-D786-4FA5-BE2F-9C6A9ACE29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229600" y="1577779"/>
            <a:ext cx="3657600" cy="4572000"/>
          </a:xfrm>
          <a:prstGeom prst="rect">
            <a:avLst/>
          </a:prstGeom>
        </p:spPr>
      </p:pic>
      <p:sp>
        <p:nvSpPr>
          <p:cNvPr id="11" name="TextBox 10">
            <a:extLst>
              <a:ext uri="{FF2B5EF4-FFF2-40B4-BE49-F238E27FC236}">
                <a16:creationId xmlns:a16="http://schemas.microsoft.com/office/drawing/2014/main" id="{81E24712-6553-4693-B18F-3E3AA201D8F7}"/>
              </a:ext>
            </a:extLst>
          </p:cNvPr>
          <p:cNvSpPr txBox="1"/>
          <p:nvPr/>
        </p:nvSpPr>
        <p:spPr>
          <a:xfrm>
            <a:off x="8229600" y="6149779"/>
            <a:ext cx="3657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plashingvole.blogspot.com/2012_06_01_archive.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7"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5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88FC4-BCC2-4CC6-8AD2-6E16B54446E3}"/>
              </a:ext>
            </a:extLst>
          </p:cNvPr>
          <p:cNvSpPr>
            <a:spLocks noGrp="1"/>
          </p:cNvSpPr>
          <p:nvPr>
            <p:ph type="title"/>
          </p:nvPr>
        </p:nvSpPr>
        <p:spPr>
          <a:xfrm>
            <a:off x="838200" y="198437"/>
            <a:ext cx="10515600" cy="1325563"/>
          </a:xfrm>
        </p:spPr>
        <p:txBody>
          <a:bodyPr/>
          <a:lstStyle/>
          <a:p>
            <a:pPr algn="ctr"/>
            <a:r>
              <a:rPr lang="en-US" b="1" dirty="0">
                <a:latin typeface="+mn-lt"/>
              </a:rPr>
              <a:t>Part 25.1 Duties of Case Management</a:t>
            </a:r>
          </a:p>
        </p:txBody>
      </p:sp>
      <p:sp>
        <p:nvSpPr>
          <p:cNvPr id="3" name="Content Placeholder 2">
            <a:extLst>
              <a:ext uri="{FF2B5EF4-FFF2-40B4-BE49-F238E27FC236}">
                <a16:creationId xmlns:a16="http://schemas.microsoft.com/office/drawing/2014/main" id="{ACBCD94B-CDCE-45BA-A221-E7616C32BB50}"/>
              </a:ext>
            </a:extLst>
          </p:cNvPr>
          <p:cNvSpPr>
            <a:spLocks noGrp="1"/>
          </p:cNvSpPr>
          <p:nvPr>
            <p:ph idx="1"/>
          </p:nvPr>
        </p:nvSpPr>
        <p:spPr>
          <a:xfrm>
            <a:off x="431800" y="1524000"/>
            <a:ext cx="8464372" cy="5334000"/>
          </a:xfrm>
        </p:spPr>
        <p:txBody>
          <a:bodyPr>
            <a:normAutofit lnSpcReduction="10000"/>
          </a:bodyPr>
          <a:lstStyle/>
          <a:p>
            <a:pPr marR="0">
              <a:lnSpc>
                <a:spcPct val="107000"/>
              </a:lnSpc>
              <a:spcBef>
                <a:spcPts val="0"/>
              </a:spcBef>
              <a:spcAft>
                <a:spcPts val="800"/>
              </a:spcAft>
              <a:buFont typeface="Courier New" panose="02070309020205020404" pitchFamily="49" charset="0"/>
              <a:buChar char="o"/>
            </a:pP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Ensuring that parties are on equal footing</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Ensuring that no party gains an unfair advantage by failure to give cull disclosure</a:t>
            </a:r>
          </a:p>
          <a:p>
            <a:pPr marR="0">
              <a:lnSpc>
                <a:spcPct val="107000"/>
              </a:lnSpc>
              <a:spcBef>
                <a:spcPts val="0"/>
              </a:spcBef>
              <a:spcAft>
                <a:spcPts val="800"/>
              </a:spcAft>
              <a:buFont typeface="Courier New" panose="02070309020205020404" pitchFamily="49" charset="0"/>
              <a:buChar char="o"/>
            </a:pP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Saving expense</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Encouraging settlement on fair terms</a:t>
            </a:r>
          </a:p>
          <a:p>
            <a:pPr marL="0" marR="0" indent="0">
              <a:lnSpc>
                <a:spcPct val="107000"/>
              </a:lnSpc>
              <a:spcBef>
                <a:spcPts val="0"/>
              </a:spcBef>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Encouraging parties to use ADR, including mediation</a:t>
            </a:r>
          </a:p>
          <a:p>
            <a:pPr marR="0">
              <a:lnSpc>
                <a:spcPct val="107000"/>
              </a:lnSpc>
              <a:spcBef>
                <a:spcPts val="0"/>
              </a:spcBef>
              <a:spcAft>
                <a:spcPts val="800"/>
              </a:spcAft>
              <a:buFont typeface="Courier New" panose="02070309020205020404" pitchFamily="49" charset="0"/>
              <a:buChar char="o"/>
            </a:pP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Dealing with the case proportionate to amount of money involved; importance of the case; complexity of the issues</a:t>
            </a:r>
            <a:endPar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Deciding promptly which issues need full investigation and trial and disposing 	summarily of the others</a:t>
            </a:r>
          </a:p>
          <a:p>
            <a:pPr marR="0">
              <a:lnSpc>
                <a:spcPct val="107000"/>
              </a:lnSpc>
              <a:spcBef>
                <a:spcPts val="0"/>
              </a:spcBef>
              <a:spcAft>
                <a:spcPts val="800"/>
              </a:spcAft>
              <a:buFont typeface="Courier New" panose="02070309020205020404" pitchFamily="49" charset="0"/>
              <a:buChar char="o"/>
            </a:pP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The financial position of each party</a:t>
            </a:r>
          </a:p>
          <a:p>
            <a:pPr marL="0" marR="0" indent="0">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Considering whether taking a particular step will justify the cost of taking it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buFont typeface="Courier New" panose="02070309020205020404" pitchFamily="49" charset="0"/>
              <a:buChar char="o"/>
            </a:pPr>
            <a:r>
              <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Ensuring that it is dealt with expeditiously and </a:t>
            </a:r>
            <a:r>
              <a:rPr lang="en-US" sz="1800" b="1"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fairIy</a:t>
            </a:r>
            <a:endParaRPr lang="en-US" sz="18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identifying issues at an early stage</a:t>
            </a:r>
          </a:p>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Dealing with as many aspects of the case on same occasion as is practicable</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Deciding the order in which issues are to be resolved</a:t>
            </a:r>
          </a:p>
          <a:p>
            <a:endParaRPr lang="en-US" sz="2400" dirty="0"/>
          </a:p>
        </p:txBody>
      </p:sp>
      <p:pic>
        <p:nvPicPr>
          <p:cNvPr id="5" name="Picture 4">
            <a:extLst>
              <a:ext uri="{FF2B5EF4-FFF2-40B4-BE49-F238E27FC236}">
                <a16:creationId xmlns:a16="http://schemas.microsoft.com/office/drawing/2014/main" id="{8D697D30-A46F-4B24-A7FD-479E41054448}"/>
              </a:ext>
            </a:extLst>
          </p:cNvPr>
          <p:cNvPicPr>
            <a:picLocks noChangeAspect="1"/>
          </p:cNvPicPr>
          <p:nvPr/>
        </p:nvPicPr>
        <p:blipFill rotWithShape="1">
          <a:blip r:embed="rId2"/>
          <a:srcRect r="3962" b="14276"/>
          <a:stretch/>
        </p:blipFill>
        <p:spPr>
          <a:xfrm>
            <a:off x="9287618" y="3111500"/>
            <a:ext cx="2578099" cy="2159000"/>
          </a:xfrm>
          <a:prstGeom prst="rect">
            <a:avLst/>
          </a:prstGeom>
        </p:spPr>
      </p:pic>
    </p:spTree>
    <p:extLst>
      <p:ext uri="{BB962C8B-B14F-4D97-AF65-F5344CB8AC3E}">
        <p14:creationId xmlns:p14="http://schemas.microsoft.com/office/powerpoint/2010/main" val="282224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CC9E1-897C-49FA-BD19-A8B2297ECE78}"/>
              </a:ext>
            </a:extLst>
          </p:cNvPr>
          <p:cNvSpPr>
            <a:spLocks noGrp="1"/>
          </p:cNvSpPr>
          <p:nvPr>
            <p:ph type="title"/>
          </p:nvPr>
        </p:nvSpPr>
        <p:spPr>
          <a:xfrm>
            <a:off x="342900" y="290509"/>
            <a:ext cx="4683321" cy="1055691"/>
          </a:xfrm>
        </p:spPr>
        <p:txBody>
          <a:bodyPr anchor="t">
            <a:normAutofit fontScale="90000"/>
          </a:bodyPr>
          <a:lstStyle/>
          <a:p>
            <a:r>
              <a:rPr lang="en-US" b="1" dirty="0">
                <a:solidFill>
                  <a:schemeClr val="accent1"/>
                </a:solidFill>
                <a:latin typeface="+mn-lt"/>
              </a:rPr>
              <a:t>Part 25.1 cont</a:t>
            </a:r>
            <a:r>
              <a:rPr lang="en-US" b="1" dirty="0">
                <a:solidFill>
                  <a:schemeClr val="accent1">
                    <a:lumMod val="75000"/>
                  </a:schemeClr>
                </a:solidFill>
                <a:latin typeface="+mn-lt"/>
              </a:rPr>
              <a:t>inu</a:t>
            </a:r>
            <a:r>
              <a:rPr lang="en-US" b="1" dirty="0">
                <a:solidFill>
                  <a:schemeClr val="accent1"/>
                </a:solidFill>
                <a:latin typeface="+mn-lt"/>
              </a:rPr>
              <a:t>ed</a:t>
            </a:r>
          </a:p>
        </p:txBody>
      </p:sp>
      <p:pic>
        <p:nvPicPr>
          <p:cNvPr id="6148" name="Picture 4" descr="Right duties Images, Stock Photos &amp; Vectors | Shutterstock">
            <a:extLst>
              <a:ext uri="{FF2B5EF4-FFF2-40B4-BE49-F238E27FC236}">
                <a16:creationId xmlns:a16="http://schemas.microsoft.com/office/drawing/2014/main" id="{8E6B88DE-A7A7-4B77-871A-C9BC76CB4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15" r="1" b="915"/>
          <a:stretch/>
        </p:blipFill>
        <p:spPr bwMode="auto">
          <a:xfrm>
            <a:off x="1" y="2692401"/>
            <a:ext cx="6448424" cy="4165600"/>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5D634A-ADA0-4983-84A0-E5B8C403CF9E}"/>
              </a:ext>
            </a:extLst>
          </p:cNvPr>
          <p:cNvSpPr>
            <a:spLocks noGrp="1"/>
          </p:cNvSpPr>
          <p:nvPr>
            <p:ph idx="1"/>
          </p:nvPr>
        </p:nvSpPr>
        <p:spPr>
          <a:xfrm>
            <a:off x="6797003" y="670559"/>
            <a:ext cx="5244021" cy="5445076"/>
          </a:xfrm>
        </p:spPr>
        <p:txBody>
          <a:bodyPr anchor="t">
            <a:normAutofit/>
          </a:bodyPr>
          <a:lstStyle/>
          <a:p>
            <a:pPr marR="0" algn="just">
              <a:spcBef>
                <a:spcPts val="0"/>
              </a:spcBef>
              <a:spcAft>
                <a:spcPts val="800"/>
              </a:spcAft>
              <a:buFont typeface="Courier New" panose="02070309020205020404" pitchFamily="49" charset="0"/>
              <a:buChar char="o"/>
            </a:pPr>
            <a:r>
              <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Allotting to it an appropriate share of the court’s resources while taking into account the need to allot resources to other cases</a:t>
            </a:r>
          </a:p>
          <a:p>
            <a:pPr marR="0" algn="just">
              <a:spcBef>
                <a:spcPts val="0"/>
              </a:spcBef>
              <a:spcAft>
                <a:spcPts val="800"/>
              </a:spcAft>
              <a:buFont typeface="Courier New" panose="02070309020205020404" pitchFamily="49" charset="0"/>
              <a:buChar char="o"/>
            </a:pPr>
            <a:endPar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Dealing with as many aspects of case as it appears appropriate to do without requiring the parties to attend court</a:t>
            </a:r>
          </a:p>
          <a:p>
            <a:pPr marR="0" algn="just">
              <a:spcBef>
                <a:spcPts val="0"/>
              </a:spcBef>
              <a:spcAft>
                <a:spcPts val="800"/>
              </a:spcAft>
              <a:buFont typeface="Courier New" panose="02070309020205020404" pitchFamily="49" charset="0"/>
              <a:buChar char="o"/>
            </a:pPr>
            <a:endParaRPr lang="en-US" sz="2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800"/>
              </a:spcAft>
              <a:buFont typeface="Courier New" panose="02070309020205020404" pitchFamily="49" charset="0"/>
              <a:buChar char="o"/>
            </a:pPr>
            <a:r>
              <a:rPr lang="en-US" sz="20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Making use of technology</a:t>
            </a:r>
          </a:p>
          <a:p>
            <a:pPr marL="571500" marR="0" indent="-342900" algn="just">
              <a:spcBef>
                <a:spcPts val="0"/>
              </a:spcBef>
              <a:spcAft>
                <a:spcPts val="80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8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Times New Roman" panose="02020603050405020304" pitchFamily="18" charset="0"/>
              </a:rPr>
              <a:t>Enforcing Compliance with rules, practice directions and orders</a:t>
            </a:r>
          </a:p>
          <a:p>
            <a:pPr marR="0" algn="just">
              <a:spcBef>
                <a:spcPts val="0"/>
              </a:spcBef>
              <a:spcAft>
                <a:spcPts val="800"/>
              </a:spcAft>
              <a:buFont typeface="Courier New" panose="02070309020205020404" pitchFamily="49" charset="0"/>
              <a:buChar char="o"/>
            </a:pPr>
            <a:endPar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algn="just">
              <a:spcBef>
                <a:spcPts val="0"/>
              </a:spcBef>
              <a:spcAft>
                <a:spcPts val="800"/>
              </a:spcAft>
              <a:buFont typeface="Courier New" panose="02070309020205020404" pitchFamily="49" charset="0"/>
              <a:buChar char="o"/>
            </a:pPr>
            <a:r>
              <a:rPr lang="en-US"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Giving directions to ensure that the trial of the case proceeds quickly and efficiently</a:t>
            </a:r>
          </a:p>
          <a:p>
            <a:endParaRPr lang="en-US" sz="2000" dirty="0"/>
          </a:p>
        </p:txBody>
      </p:sp>
    </p:spTree>
    <p:extLst>
      <p:ext uri="{BB962C8B-B14F-4D97-AF65-F5344CB8AC3E}">
        <p14:creationId xmlns:p14="http://schemas.microsoft.com/office/powerpoint/2010/main" val="695164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5878</Words>
  <Application>Microsoft Office PowerPoint</Application>
  <PresentationFormat>Widescreen</PresentationFormat>
  <Paragraphs>562</Paragraphs>
  <Slides>65</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Links</vt:lpstr>
      </vt:variant>
      <vt:variant>
        <vt:i4>1</vt:i4>
      </vt:variant>
      <vt:variant>
        <vt:lpstr>Slide Titles</vt:lpstr>
      </vt:variant>
      <vt:variant>
        <vt:i4>65</vt:i4>
      </vt:variant>
    </vt:vector>
  </HeadingPairs>
  <TitlesOfParts>
    <vt:vector size="74" baseType="lpstr">
      <vt:lpstr>Amasis MT Pro Black</vt:lpstr>
      <vt:lpstr>Arial</vt:lpstr>
      <vt:lpstr>Calibri</vt:lpstr>
      <vt:lpstr>Calibri Light</vt:lpstr>
      <vt:lpstr>Courier New</vt:lpstr>
      <vt:lpstr>Wingdings</vt:lpstr>
      <vt:lpstr>Office Theme</vt:lpstr>
      <vt:lpstr>1_Office Theme</vt:lpstr>
      <vt:lpstr>C:\Users\laupen\OneDrive - Caribbean Court of Justice\Desktop\CCJ Work\Bahamas CPR training\Session 4\form9.pdf</vt:lpstr>
      <vt:lpstr>PowerPoint Presentation</vt:lpstr>
      <vt:lpstr>Case and Case flow Management – Part 1</vt:lpstr>
      <vt:lpstr>PowerPoint Presentation</vt:lpstr>
      <vt:lpstr>Overriding Objective and Case Management</vt:lpstr>
      <vt:lpstr>The Role of the Case Management Judge</vt:lpstr>
      <vt:lpstr>PowerPoint Presentation</vt:lpstr>
      <vt:lpstr>PowerPoint Presentation</vt:lpstr>
      <vt:lpstr>Part 25.1 Duties of Case Management</vt:lpstr>
      <vt:lpstr>Part 25.1 continued</vt:lpstr>
      <vt:lpstr>Part 26.1(2) Powers of Management</vt:lpstr>
      <vt:lpstr>Part 26.1(2) Powers of Management</vt:lpstr>
      <vt:lpstr>26.1(3, 4, 5 &amp; 6) Court may impose conditions</vt:lpstr>
      <vt:lpstr>26.2 Court can make orders on its own initiative</vt:lpstr>
      <vt:lpstr>Part 26.3: Sanctions: Striking out Statement of Case  Part 1.1(2)(f): Enforcing Compliance, an Overriding Objective</vt:lpstr>
      <vt:lpstr>26.4: Striking out when no Sanction Imposed</vt:lpstr>
      <vt:lpstr>Part 26.5: Judgment on Default of “unless order” </vt:lpstr>
      <vt:lpstr>26.6 Setting Aside Judgment After Striking Out</vt:lpstr>
      <vt:lpstr>     26.7: Managing The Powers Of The Court To Deal With Failure To Comply With The Rules </vt:lpstr>
      <vt:lpstr>26.8 Relief from Sanctions</vt:lpstr>
      <vt:lpstr>26.9 Court can rectify matters where consequences of noncompliance not specified</vt:lpstr>
      <vt:lpstr>Part 15: Summary Judgment</vt:lpstr>
      <vt:lpstr>Minimizing Interlocutory Hearings</vt:lpstr>
      <vt:lpstr>Minimizing Interlocutory Applications</vt:lpstr>
      <vt:lpstr>Identification and Trial of Preliminary Issues</vt:lpstr>
      <vt:lpstr>Identification and Trial of Preliminary Issues</vt:lpstr>
      <vt:lpstr>Neuberger J’s 10 Questions in Steele v Steele</vt:lpstr>
      <vt:lpstr>Evidence Management </vt:lpstr>
      <vt:lpstr>Questions</vt:lpstr>
      <vt:lpstr>Case and Case flow Management – Part 2</vt:lpstr>
      <vt:lpstr>PowerPoint Presentation</vt:lpstr>
      <vt:lpstr>Use of Questionnaires</vt:lpstr>
      <vt:lpstr>Use of Questionnaires: Yes You Can</vt:lpstr>
      <vt:lpstr>Use of Questionnaires: Value</vt:lpstr>
      <vt:lpstr>Use of Questionnaires: Timing</vt:lpstr>
      <vt:lpstr>Use of Questionnaires: Contents</vt:lpstr>
      <vt:lpstr>Use of Questionnaires: An Example Pt 27.10, Form 9 – TT </vt:lpstr>
      <vt:lpstr>Use of Questionnaires: Summary</vt:lpstr>
      <vt:lpstr>Importance of Parties’ Presence</vt:lpstr>
      <vt:lpstr>Importance of Parties’ Presence</vt:lpstr>
      <vt:lpstr>Importance of Parties’ Presence</vt:lpstr>
      <vt:lpstr>Timely Decision Making</vt:lpstr>
      <vt:lpstr>Timely Decision Making: Use Oral Judgments</vt:lpstr>
      <vt:lpstr>Timely Decision Making  achieving efficiency and effectiveness</vt:lpstr>
      <vt:lpstr>Timely Decision Making:  Use Oral Judgments</vt:lpstr>
      <vt:lpstr>Use of Checklists by Judges: An Invaluable Aid</vt:lpstr>
      <vt:lpstr>Use of Checklists by Judges: Suggestions</vt:lpstr>
      <vt:lpstr>Suggested Checklist for Judges</vt:lpstr>
      <vt:lpstr>Suggested Checklist for Judges</vt:lpstr>
      <vt:lpstr>Questions </vt:lpstr>
      <vt:lpstr>Case and Case flow Management – Part 3</vt:lpstr>
      <vt:lpstr>PowerPoint Presentation</vt:lpstr>
      <vt:lpstr>A Pro Active Court Vested with Several Powers</vt:lpstr>
      <vt:lpstr>Event and Trial Date Certainty</vt:lpstr>
      <vt:lpstr>The Purpose of Sanctions</vt:lpstr>
      <vt:lpstr>Applicable Sanctions</vt:lpstr>
      <vt:lpstr>Principles and Values that Underpin the Sanctions Regime</vt:lpstr>
      <vt:lpstr>26.7 The Court’s power in cases of FAILURE TO COMPLY with rules</vt:lpstr>
      <vt:lpstr>26.9 General Power of the Court to Rectify Matters</vt:lpstr>
      <vt:lpstr>Statement of Case</vt:lpstr>
      <vt:lpstr>Unless Orders</vt:lpstr>
      <vt:lpstr>Relief from Sanctions</vt:lpstr>
      <vt:lpstr>ROLE OF THE COURT OF APPEAL</vt:lpstr>
      <vt:lpstr>An Effective Electronic Case Management System</vt:lpstr>
      <vt:lpstr>Questions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and Case flow Management</dc:title>
  <dc:creator>Hon. Mr. Justice Jamadar</dc:creator>
  <cp:lastModifiedBy>Laurissa Pena</cp:lastModifiedBy>
  <cp:revision>8</cp:revision>
  <dcterms:created xsi:type="dcterms:W3CDTF">2022-03-24T15:00:09Z</dcterms:created>
  <dcterms:modified xsi:type="dcterms:W3CDTF">2022-03-30T03:59:29Z</dcterms:modified>
</cp:coreProperties>
</file>