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12" r:id="rId3"/>
    <p:sldId id="257" r:id="rId4"/>
    <p:sldId id="265" r:id="rId5"/>
    <p:sldId id="266" r:id="rId6"/>
    <p:sldId id="267" r:id="rId7"/>
    <p:sldId id="269" r:id="rId8"/>
    <p:sldId id="270" r:id="rId9"/>
    <p:sldId id="275" r:id="rId10"/>
    <p:sldId id="271" r:id="rId11"/>
    <p:sldId id="272" r:id="rId12"/>
    <p:sldId id="276" r:id="rId13"/>
    <p:sldId id="273" r:id="rId14"/>
    <p:sldId id="277" r:id="rId15"/>
    <p:sldId id="278" r:id="rId16"/>
    <p:sldId id="279" r:id="rId17"/>
    <p:sldId id="280" r:id="rId18"/>
    <p:sldId id="281" r:id="rId19"/>
    <p:sldId id="282" r:id="rId20"/>
    <p:sldId id="283" r:id="rId21"/>
    <p:sldId id="284" r:id="rId22"/>
    <p:sldId id="285" r:id="rId23"/>
    <p:sldId id="304" r:id="rId24"/>
    <p:sldId id="305" r:id="rId25"/>
    <p:sldId id="306" r:id="rId26"/>
    <p:sldId id="307" r:id="rId27"/>
    <p:sldId id="308" r:id="rId28"/>
    <p:sldId id="309" r:id="rId29"/>
    <p:sldId id="310" r:id="rId30"/>
    <p:sldId id="31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7" d="100"/>
          <a:sy n="77" d="100"/>
        </p:scale>
        <p:origin x="192" y="6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4DD617-3805-423B-BC3B-3887D7E7F807}" type="datetimeFigureOut">
              <a:rPr lang="en-US" smtClean="0"/>
              <a:t>3/16/2022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2F8B99-F471-4610-A53E-937A8C08657E}" type="slidenum">
              <a:rPr lang="en-US" smtClean="0"/>
              <a:t>‹#›</a:t>
            </a:fld>
            <a:endParaRPr lang="en-US"/>
          </a:p>
        </p:txBody>
      </p:sp>
    </p:spTree>
    <p:extLst>
      <p:ext uri="{BB962C8B-B14F-4D97-AF65-F5344CB8AC3E}">
        <p14:creationId xmlns:p14="http://schemas.microsoft.com/office/powerpoint/2010/main" val="3237057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F27913-AD56-47EE-9D3D-72EF05AEFFB3}"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2672893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27913-AD56-47EE-9D3D-72EF05AEFFB3}"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978308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27913-AD56-47EE-9D3D-72EF05AEFFB3}"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307508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27913-AD56-47EE-9D3D-72EF05AEFFB3}"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135089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F27913-AD56-47EE-9D3D-72EF05AEFFB3}"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193120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F27913-AD56-47EE-9D3D-72EF05AEFFB3}"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329627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F27913-AD56-47EE-9D3D-72EF05AEFFB3}"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554674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F27913-AD56-47EE-9D3D-72EF05AEFFB3}" type="datetimeFigureOut">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4098924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27913-AD56-47EE-9D3D-72EF05AEFFB3}" type="datetimeFigureOut">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82740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27913-AD56-47EE-9D3D-72EF05AEFFB3}"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87624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27913-AD56-47EE-9D3D-72EF05AEFFB3}"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BC2AA2-4D7F-4645-92D5-EB8D2941DFE3}" type="slidenum">
              <a:rPr lang="en-US" smtClean="0"/>
              <a:t>‹#›</a:t>
            </a:fld>
            <a:endParaRPr lang="en-US"/>
          </a:p>
        </p:txBody>
      </p:sp>
    </p:spTree>
    <p:extLst>
      <p:ext uri="{BB962C8B-B14F-4D97-AF65-F5344CB8AC3E}">
        <p14:creationId xmlns:p14="http://schemas.microsoft.com/office/powerpoint/2010/main" val="1333613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26000">
              <a:schemeClr val="accent3">
                <a:lumMod val="0"/>
                <a:lumOff val="100000"/>
              </a:schemeClr>
            </a:gs>
            <a:gs pos="98000">
              <a:schemeClr val="accent3">
                <a:lumMod val="10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27913-AD56-47EE-9D3D-72EF05AEFFB3}" type="datetimeFigureOut">
              <a:rPr lang="en-US" smtClean="0"/>
              <a:t>3/16/2022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BC2AA2-4D7F-4645-92D5-EB8D2941DFE3}" type="slidenum">
              <a:rPr lang="en-US" smtClean="0"/>
              <a:t>‹#›</a:t>
            </a:fld>
            <a:endParaRPr lang="en-US"/>
          </a:p>
        </p:txBody>
      </p:sp>
    </p:spTree>
    <p:extLst>
      <p:ext uri="{BB962C8B-B14F-4D97-AF65-F5344CB8AC3E}">
        <p14:creationId xmlns:p14="http://schemas.microsoft.com/office/powerpoint/2010/main" val="1769306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7980"/>
            <a:ext cx="9144000" cy="2387600"/>
          </a:xfrm>
        </p:spPr>
        <p:txBody>
          <a:bodyPr>
            <a:normAutofit fontScale="90000"/>
          </a:bodyPr>
          <a:lstStyle/>
          <a:p>
            <a:r>
              <a:rPr lang="en-US" b="1" dirty="0" smtClean="0"/>
              <a:t>CIVIL PROCEDURE RULES OF THE SUPREME COURT OF THE BAHAMAS, 2022.</a:t>
            </a:r>
            <a:endParaRPr lang="en-US" b="1" dirty="0"/>
          </a:p>
        </p:txBody>
      </p:sp>
      <p:sp>
        <p:nvSpPr>
          <p:cNvPr id="3" name="Subtitle 2"/>
          <p:cNvSpPr>
            <a:spLocks noGrp="1"/>
          </p:cNvSpPr>
          <p:nvPr>
            <p:ph type="subTitle" idx="1"/>
          </p:nvPr>
        </p:nvSpPr>
        <p:spPr>
          <a:xfrm>
            <a:off x="1481593" y="4349060"/>
            <a:ext cx="9144000" cy="1655762"/>
          </a:xfrm>
        </p:spPr>
        <p:txBody>
          <a:bodyPr/>
          <a:lstStyle/>
          <a:p>
            <a:r>
              <a:rPr lang="en-US" dirty="0" smtClean="0"/>
              <a:t>Parts 2-6; 73; 9-11 &amp; 16-17.</a:t>
            </a:r>
          </a:p>
          <a:p>
            <a:r>
              <a:rPr lang="en-US" dirty="0" smtClean="0"/>
              <a:t>Chief Justice Sir Brian M. Moree </a:t>
            </a:r>
            <a:r>
              <a:rPr lang="en-US" dirty="0" smtClean="0"/>
              <a:t>Kt. QC</a:t>
            </a:r>
            <a:endParaRPr lang="en-US" dirty="0" smtClean="0"/>
          </a:p>
          <a:p>
            <a:r>
              <a:rPr lang="en-US" dirty="0" smtClean="0"/>
              <a:t>Mrs. Krystal Rolle QC</a:t>
            </a: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09963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63029"/>
          </a:xfrm>
        </p:spPr>
        <p:txBody>
          <a:bodyPr/>
          <a:lstStyle/>
          <a:p>
            <a:pPr algn="ctr"/>
            <a:r>
              <a:rPr lang="en-US" b="1" dirty="0" smtClean="0"/>
              <a:t>PART 5</a:t>
            </a:r>
            <a:endParaRPr lang="en-US" dirty="0"/>
          </a:p>
        </p:txBody>
      </p:sp>
      <p:sp>
        <p:nvSpPr>
          <p:cNvPr id="3" name="Content Placeholder 2"/>
          <p:cNvSpPr>
            <a:spLocks noGrp="1"/>
          </p:cNvSpPr>
          <p:nvPr>
            <p:ph idx="1"/>
          </p:nvPr>
        </p:nvSpPr>
        <p:spPr>
          <a:xfrm>
            <a:off x="318499" y="1714500"/>
            <a:ext cx="11035301" cy="5032375"/>
          </a:xfrm>
        </p:spPr>
        <p:txBody>
          <a:bodyPr>
            <a:normAutofit fontScale="92500" lnSpcReduction="10000"/>
          </a:bodyPr>
          <a:lstStyle/>
          <a:p>
            <a:r>
              <a:rPr lang="en-GB" dirty="0" smtClean="0"/>
              <a:t>In </a:t>
            </a:r>
            <a:r>
              <a:rPr lang="en-GB" dirty="0"/>
              <a:t>a case of urgency when it is not practicable to include </a:t>
            </a:r>
            <a:r>
              <a:rPr lang="en-GB" dirty="0" smtClean="0"/>
              <a:t>above information or obtain </a:t>
            </a:r>
            <a:r>
              <a:rPr lang="en-GB" dirty="0"/>
              <a:t>the permission of the </a:t>
            </a:r>
            <a:r>
              <a:rPr lang="en-GB" dirty="0" smtClean="0"/>
              <a:t>court </a:t>
            </a:r>
            <a:r>
              <a:rPr lang="en-GB" dirty="0" smtClean="0"/>
              <a:t>to serve it separately, a </a:t>
            </a:r>
            <a:r>
              <a:rPr lang="en-GB" dirty="0" smtClean="0"/>
              <a:t>claim form can be issued and served without </a:t>
            </a:r>
            <a:r>
              <a:rPr lang="en-GB" dirty="0"/>
              <a:t>a statement of claim </a:t>
            </a:r>
            <a:r>
              <a:rPr lang="en-GB" dirty="0" smtClean="0"/>
              <a:t>provided </a:t>
            </a:r>
            <a:r>
              <a:rPr lang="en-GB" dirty="0"/>
              <a:t>that the claimant -</a:t>
            </a:r>
            <a:endParaRPr lang="en-US" dirty="0"/>
          </a:p>
          <a:p>
            <a:pPr marL="0" indent="0">
              <a:buNone/>
            </a:pPr>
            <a:r>
              <a:rPr lang="en-GB" dirty="0" smtClean="0"/>
              <a:t>	(</a:t>
            </a:r>
            <a:r>
              <a:rPr lang="en-GB" dirty="0"/>
              <a:t>a</a:t>
            </a:r>
            <a:r>
              <a:rPr lang="en-GB" dirty="0" smtClean="0"/>
              <a:t>) certifies </a:t>
            </a:r>
            <a:r>
              <a:rPr lang="en-GB" dirty="0"/>
              <a:t>in writing that the issue and service of the claim form is </a:t>
            </a:r>
            <a:r>
              <a:rPr lang="en-GB" dirty="0" smtClean="0"/>
              <a:t>                                 	      a </a:t>
            </a:r>
            <a:r>
              <a:rPr lang="en-GB" dirty="0"/>
              <a:t>matter of urgency, stating why; and</a:t>
            </a:r>
            <a:endParaRPr lang="en-US" dirty="0"/>
          </a:p>
          <a:p>
            <a:pPr marL="0" indent="0">
              <a:buNone/>
            </a:pPr>
            <a:r>
              <a:rPr lang="en-GB" dirty="0" smtClean="0"/>
              <a:t>	(</a:t>
            </a:r>
            <a:r>
              <a:rPr lang="en-GB" dirty="0"/>
              <a:t>b</a:t>
            </a:r>
            <a:r>
              <a:rPr lang="en-GB" dirty="0" smtClean="0"/>
              <a:t>) serves </a:t>
            </a:r>
            <a:r>
              <a:rPr lang="en-GB" dirty="0"/>
              <a:t>a copy of the -</a:t>
            </a:r>
            <a:endParaRPr lang="en-US" dirty="0"/>
          </a:p>
          <a:p>
            <a:pPr marL="0" indent="0">
              <a:buNone/>
            </a:pPr>
            <a:r>
              <a:rPr lang="en-GB" dirty="0" smtClean="0"/>
              <a:t>		(</a:t>
            </a:r>
            <a:r>
              <a:rPr lang="en-GB" dirty="0" err="1"/>
              <a:t>i</a:t>
            </a:r>
            <a:r>
              <a:rPr lang="en-GB" dirty="0" smtClean="0"/>
              <a:t>) certificate</a:t>
            </a:r>
            <a:r>
              <a:rPr lang="en-GB" dirty="0"/>
              <a:t>; and</a:t>
            </a:r>
            <a:endParaRPr lang="en-US" dirty="0"/>
          </a:p>
          <a:p>
            <a:pPr marL="0" indent="0">
              <a:buNone/>
            </a:pPr>
            <a:r>
              <a:rPr lang="en-GB" dirty="0" smtClean="0"/>
              <a:t>		(</a:t>
            </a:r>
            <a:r>
              <a:rPr lang="en-GB" dirty="0"/>
              <a:t>ii</a:t>
            </a:r>
            <a:r>
              <a:rPr lang="en-GB" dirty="0" smtClean="0"/>
              <a:t>) an </a:t>
            </a:r>
            <a:r>
              <a:rPr lang="en-GB" dirty="0"/>
              <a:t>application for permission;</a:t>
            </a:r>
            <a:endParaRPr lang="en-US" dirty="0"/>
          </a:p>
          <a:p>
            <a:pPr marL="0" indent="0">
              <a:buNone/>
            </a:pPr>
            <a:r>
              <a:rPr lang="en-GB" dirty="0" smtClean="0"/>
              <a:t>	with </a:t>
            </a:r>
            <a:r>
              <a:rPr lang="en-GB" dirty="0"/>
              <a:t>the claim form</a:t>
            </a:r>
            <a:r>
              <a:rPr lang="en-GB" dirty="0" smtClean="0"/>
              <a:t>.</a:t>
            </a:r>
          </a:p>
          <a:p>
            <a:pPr marL="0" indent="0">
              <a:buNone/>
            </a:pPr>
            <a:r>
              <a:rPr lang="en-GB" dirty="0" smtClean="0"/>
              <a:t>Unless the court otherwise orders, claimant can take no further steps in the action pending getting permission to serve the claim form without the statement of claim. </a:t>
            </a:r>
            <a:endParaRPr lang="en-US" dirty="0" smtClean="0"/>
          </a:p>
          <a:p>
            <a:pPr marL="0" indent="0">
              <a:buNone/>
            </a:pP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2658165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737" y="359595"/>
            <a:ext cx="10515600" cy="729465"/>
          </a:xfrm>
        </p:spPr>
        <p:txBody>
          <a:bodyPr/>
          <a:lstStyle/>
          <a:p>
            <a:pPr algn="ctr"/>
            <a:r>
              <a:rPr lang="en-US" b="1" dirty="0" smtClean="0"/>
              <a:t>PART 5</a:t>
            </a:r>
            <a:endParaRPr lang="en-US" dirty="0"/>
          </a:p>
        </p:txBody>
      </p:sp>
      <p:sp>
        <p:nvSpPr>
          <p:cNvPr id="3" name="Content Placeholder 2"/>
          <p:cNvSpPr>
            <a:spLocks noGrp="1"/>
          </p:cNvSpPr>
          <p:nvPr>
            <p:ph idx="1"/>
          </p:nvPr>
        </p:nvSpPr>
        <p:spPr>
          <a:xfrm>
            <a:off x="315075" y="1733764"/>
            <a:ext cx="11876925" cy="5638550"/>
          </a:xfrm>
        </p:spPr>
        <p:txBody>
          <a:bodyPr>
            <a:normAutofit/>
          </a:bodyPr>
          <a:lstStyle/>
          <a:p>
            <a:r>
              <a:rPr lang="en-GB" dirty="0" smtClean="0"/>
              <a:t>Permission by court only given if </a:t>
            </a:r>
            <a:r>
              <a:rPr lang="en-GB" dirty="0"/>
              <a:t>it is satisfied that –</a:t>
            </a:r>
            <a:endParaRPr lang="en-US" dirty="0"/>
          </a:p>
          <a:p>
            <a:pPr marL="0" indent="0">
              <a:buNone/>
            </a:pPr>
            <a:r>
              <a:rPr lang="en-GB" dirty="0" smtClean="0"/>
              <a:t>	a </a:t>
            </a:r>
            <a:r>
              <a:rPr lang="en-GB" dirty="0"/>
              <a:t>relevant limitation period is or was about to expire and the claimant has </a:t>
            </a:r>
            <a:r>
              <a:rPr lang="en-GB" dirty="0" smtClean="0"/>
              <a:t>	obtained </a:t>
            </a:r>
            <a:r>
              <a:rPr lang="en-GB" dirty="0"/>
              <a:t>legal advice relating to the claim for the first time within the 28 </a:t>
            </a:r>
            <a:r>
              <a:rPr lang="en-GB" dirty="0" smtClean="0"/>
              <a:t>	days </a:t>
            </a:r>
            <a:r>
              <a:rPr lang="en-GB" dirty="0"/>
              <a:t>prior to the date that the claimant wishes to file the claim; or</a:t>
            </a:r>
            <a:endParaRPr lang="en-US" dirty="0"/>
          </a:p>
          <a:p>
            <a:pPr marL="0" indent="0">
              <a:buNone/>
            </a:pPr>
            <a:r>
              <a:rPr lang="en-GB" dirty="0" smtClean="0"/>
              <a:t>	the </a:t>
            </a:r>
            <a:r>
              <a:rPr lang="en-GB" dirty="0"/>
              <a:t>claim form  requires or required to be issued as a matter of urgency </a:t>
            </a:r>
            <a:r>
              <a:rPr lang="en-GB" dirty="0" smtClean="0"/>
              <a:t>	and </a:t>
            </a:r>
            <a:r>
              <a:rPr lang="en-GB" dirty="0"/>
              <a:t>that it is or was not practicable for the claimant to prepare a </a:t>
            </a:r>
            <a:r>
              <a:rPr lang="en-GB" dirty="0" smtClean="0"/>
              <a:t>	statement </a:t>
            </a:r>
            <a:r>
              <a:rPr lang="en-GB" dirty="0"/>
              <a:t>of </a:t>
            </a:r>
            <a:r>
              <a:rPr lang="en-GB" dirty="0" smtClean="0"/>
              <a:t>claim.</a:t>
            </a:r>
            <a:endParaRPr lang="en-US" dirty="0"/>
          </a:p>
          <a:p>
            <a:r>
              <a:rPr lang="en-US" dirty="0" smtClean="0"/>
              <a:t>Application may be made without notice.</a:t>
            </a:r>
            <a:endParaRPr lang="en-US" dirty="0"/>
          </a:p>
          <a:p>
            <a:r>
              <a:rPr lang="en-GB" dirty="0" smtClean="0"/>
              <a:t>Any </a:t>
            </a:r>
            <a:r>
              <a:rPr lang="en-GB" dirty="0"/>
              <a:t>order giving permission for the claim form to be filed and served without a statement of claim </a:t>
            </a:r>
            <a:r>
              <a:rPr lang="en-GB" dirty="0" smtClean="0"/>
              <a:t>must </a:t>
            </a:r>
            <a:r>
              <a:rPr lang="en-GB" dirty="0"/>
              <a:t>state a date by which  the Statement of Claim </a:t>
            </a:r>
            <a:r>
              <a:rPr lang="en-GB" dirty="0" smtClean="0"/>
              <a:t>must </a:t>
            </a:r>
            <a:r>
              <a:rPr lang="en-GB" dirty="0"/>
              <a:t>be filed and </a:t>
            </a:r>
            <a:r>
              <a:rPr lang="en-GB" dirty="0" smtClean="0"/>
              <a:t>served which cannot be more </a:t>
            </a:r>
            <a:r>
              <a:rPr lang="en-GB" dirty="0"/>
              <a:t>than 28 days from the date of the order giving permission. </a:t>
            </a:r>
            <a:endParaRPr lang="en-US" dirty="0"/>
          </a:p>
          <a:p>
            <a:pPr marL="0" indent="0">
              <a:buNone/>
            </a:pP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6372275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5</a:t>
            </a:r>
            <a:endParaRPr lang="en-US" dirty="0"/>
          </a:p>
        </p:txBody>
      </p:sp>
      <p:sp>
        <p:nvSpPr>
          <p:cNvPr id="3" name="Content Placeholder 2"/>
          <p:cNvSpPr>
            <a:spLocks noGrp="1"/>
          </p:cNvSpPr>
          <p:nvPr>
            <p:ph idx="1"/>
          </p:nvPr>
        </p:nvSpPr>
        <p:spPr/>
        <p:txBody>
          <a:bodyPr/>
          <a:lstStyle/>
          <a:p>
            <a:r>
              <a:rPr lang="en-GB" dirty="0" smtClean="0"/>
              <a:t>Unless the statement of claim is contained in the claim form, service </a:t>
            </a:r>
            <a:r>
              <a:rPr lang="en-GB" dirty="0"/>
              <a:t>of the claim form </a:t>
            </a:r>
            <a:r>
              <a:rPr lang="en-GB" dirty="0" smtClean="0"/>
              <a:t>must be accompanied by </a:t>
            </a:r>
            <a:r>
              <a:rPr lang="en-GB" dirty="0"/>
              <a:t>-</a:t>
            </a:r>
            <a:endParaRPr lang="en-US" dirty="0"/>
          </a:p>
          <a:p>
            <a:pPr marL="0" indent="0">
              <a:buNone/>
            </a:pPr>
            <a:r>
              <a:rPr lang="en-GB" dirty="0" smtClean="0"/>
              <a:t>  (</a:t>
            </a:r>
            <a:r>
              <a:rPr lang="en-GB" dirty="0"/>
              <a:t>a)	unless dispensed </a:t>
            </a:r>
            <a:r>
              <a:rPr lang="en-GB" dirty="0" smtClean="0"/>
              <a:t>with, the </a:t>
            </a:r>
            <a:r>
              <a:rPr lang="en-GB" dirty="0"/>
              <a:t>statement of claim; or</a:t>
            </a:r>
            <a:endParaRPr lang="en-US" dirty="0"/>
          </a:p>
          <a:p>
            <a:pPr marL="0" indent="0">
              <a:buNone/>
            </a:pPr>
            <a:r>
              <a:rPr lang="en-GB" dirty="0" smtClean="0"/>
              <a:t>  (</a:t>
            </a:r>
            <a:r>
              <a:rPr lang="en-GB" dirty="0"/>
              <a:t>b)	if </a:t>
            </a:r>
            <a:r>
              <a:rPr lang="en-GB" dirty="0" smtClean="0"/>
              <a:t>the </a:t>
            </a:r>
            <a:r>
              <a:rPr lang="en-GB" dirty="0"/>
              <a:t>Rules </a:t>
            </a:r>
            <a:r>
              <a:rPr lang="en-GB" dirty="0" smtClean="0"/>
              <a:t>require</a:t>
            </a:r>
            <a:r>
              <a:rPr lang="en-GB" dirty="0"/>
              <a:t>, an affidavit or other document;  </a:t>
            </a:r>
            <a:endParaRPr lang="en-US" dirty="0"/>
          </a:p>
          <a:p>
            <a:pPr marL="0" indent="0">
              <a:buNone/>
            </a:pPr>
            <a:r>
              <a:rPr lang="en-GB" dirty="0" smtClean="0"/>
              <a:t>  (</a:t>
            </a:r>
            <a:r>
              <a:rPr lang="en-GB" dirty="0"/>
              <a:t>c)	a copy of any order that may have been made; and</a:t>
            </a:r>
            <a:endParaRPr lang="en-US" dirty="0"/>
          </a:p>
          <a:p>
            <a:pPr marL="0" indent="0">
              <a:buNone/>
            </a:pPr>
            <a:r>
              <a:rPr lang="en-GB" dirty="0" smtClean="0"/>
              <a:t>  (</a:t>
            </a:r>
            <a:r>
              <a:rPr lang="en-GB" dirty="0"/>
              <a:t>d)	a copy of any order or application </a:t>
            </a:r>
            <a:r>
              <a:rPr lang="en-GB" dirty="0" smtClean="0"/>
              <a:t>dispensing with the statement                                                        	of claim; </a:t>
            </a:r>
            <a:endParaRPr lang="en-US" dirty="0"/>
          </a:p>
          <a:p>
            <a:pPr marL="0" indent="0">
              <a:buNone/>
            </a:pPr>
            <a:r>
              <a:rPr lang="en-GB" dirty="0" smtClean="0"/>
              <a:t>  </a:t>
            </a: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4044629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598" y="15804"/>
            <a:ext cx="10515600" cy="991063"/>
          </a:xfrm>
        </p:spPr>
        <p:txBody>
          <a:bodyPr/>
          <a:lstStyle/>
          <a:p>
            <a:pPr algn="ctr"/>
            <a:r>
              <a:rPr lang="en-US" b="1" dirty="0" smtClean="0"/>
              <a:t>PART 5</a:t>
            </a:r>
            <a:endParaRPr lang="en-US" b="1" dirty="0"/>
          </a:p>
        </p:txBody>
      </p:sp>
      <p:sp>
        <p:nvSpPr>
          <p:cNvPr id="3" name="Content Placeholder 2"/>
          <p:cNvSpPr>
            <a:spLocks noGrp="1"/>
          </p:cNvSpPr>
          <p:nvPr>
            <p:ph idx="1"/>
          </p:nvPr>
        </p:nvSpPr>
        <p:spPr>
          <a:xfrm>
            <a:off x="277403" y="1825624"/>
            <a:ext cx="11691990" cy="5032376"/>
          </a:xfrm>
        </p:spPr>
        <p:txBody>
          <a:bodyPr>
            <a:normAutofit fontScale="77500" lnSpcReduction="20000"/>
          </a:bodyPr>
          <a:lstStyle/>
          <a:p>
            <a:r>
              <a:rPr lang="en-GB" b="1" dirty="0" smtClean="0"/>
              <a:t>Affidavit of Service </a:t>
            </a:r>
            <a:r>
              <a:rPr lang="en-GB" dirty="0" smtClean="0"/>
              <a:t>of claim form must state:</a:t>
            </a:r>
            <a:endParaRPr lang="en-US" dirty="0"/>
          </a:p>
          <a:p>
            <a:pPr marL="0" indent="0">
              <a:buNone/>
            </a:pPr>
            <a:r>
              <a:rPr lang="en-GB" dirty="0" smtClean="0"/>
              <a:t>    (</a:t>
            </a:r>
            <a:r>
              <a:rPr lang="en-GB" dirty="0"/>
              <a:t>a)	the date and time of service; </a:t>
            </a:r>
            <a:endParaRPr lang="en-US" dirty="0"/>
          </a:p>
          <a:p>
            <a:pPr marL="0" indent="0">
              <a:buNone/>
            </a:pPr>
            <a:r>
              <a:rPr lang="en-GB" dirty="0" smtClean="0"/>
              <a:t>    (</a:t>
            </a:r>
            <a:r>
              <a:rPr lang="en-GB" dirty="0"/>
              <a:t>b)	the precise place or address at which it was served;</a:t>
            </a:r>
            <a:endParaRPr lang="en-US" dirty="0"/>
          </a:p>
          <a:p>
            <a:pPr marL="0" indent="0">
              <a:buNone/>
            </a:pPr>
            <a:r>
              <a:rPr lang="en-GB" dirty="0" smtClean="0"/>
              <a:t>    (</a:t>
            </a:r>
            <a:r>
              <a:rPr lang="en-GB" dirty="0"/>
              <a:t>c)	the precise manner by which the person on whom the claim form was served was identified; </a:t>
            </a:r>
            <a:r>
              <a:rPr lang="en-GB" dirty="0" smtClean="0"/>
              <a:t>                                                                        </a:t>
            </a:r>
            <a:endParaRPr lang="en-US" dirty="0"/>
          </a:p>
          <a:p>
            <a:pPr marL="0" indent="0">
              <a:buNone/>
            </a:pPr>
            <a:r>
              <a:rPr lang="en-GB" dirty="0" smtClean="0"/>
              <a:t>    (</a:t>
            </a:r>
            <a:r>
              <a:rPr lang="en-GB" dirty="0"/>
              <a:t>d)	precisely how the claim form was served.</a:t>
            </a:r>
            <a:endParaRPr lang="en-US" dirty="0"/>
          </a:p>
          <a:p>
            <a:pPr marL="0" indent="0">
              <a:buNone/>
            </a:pPr>
            <a:r>
              <a:rPr lang="en-GB" dirty="0" smtClean="0"/>
              <a:t>If </a:t>
            </a:r>
            <a:r>
              <a:rPr lang="en-GB" dirty="0"/>
              <a:t>the person served was identified by another person, there must also be filed where practicable an affidavit by that person-</a:t>
            </a:r>
            <a:endParaRPr lang="en-US" dirty="0"/>
          </a:p>
          <a:p>
            <a:pPr marL="0" indent="0">
              <a:buNone/>
            </a:pPr>
            <a:r>
              <a:rPr lang="en-GB" dirty="0" smtClean="0"/>
              <a:t>   (</a:t>
            </a:r>
            <a:r>
              <a:rPr lang="en-GB" dirty="0"/>
              <a:t>a)	proving the identification of the person served; and </a:t>
            </a:r>
            <a:endParaRPr lang="en-US" dirty="0"/>
          </a:p>
          <a:p>
            <a:pPr marL="0" indent="0">
              <a:buNone/>
            </a:pPr>
            <a:r>
              <a:rPr lang="en-GB" dirty="0" smtClean="0"/>
              <a:t>   (</a:t>
            </a:r>
            <a:r>
              <a:rPr lang="en-GB" dirty="0"/>
              <a:t>b)	stating how the maker of the affidavit was able to identify the person served.</a:t>
            </a:r>
            <a:endParaRPr lang="en-US" dirty="0"/>
          </a:p>
          <a:p>
            <a:pPr marL="0" indent="0">
              <a:buNone/>
            </a:pPr>
            <a:r>
              <a:rPr lang="en-GB" dirty="0" smtClean="0"/>
              <a:t>If </a:t>
            </a:r>
            <a:r>
              <a:rPr lang="en-GB" dirty="0"/>
              <a:t>the server identified the person to be served by means of a photograph or description there must also be filed an affidavit by a person -</a:t>
            </a:r>
            <a:endParaRPr lang="en-US" dirty="0"/>
          </a:p>
          <a:p>
            <a:pPr marL="0" indent="0">
              <a:buNone/>
            </a:pPr>
            <a:r>
              <a:rPr lang="en-GB" dirty="0" smtClean="0"/>
              <a:t>   (</a:t>
            </a:r>
            <a:r>
              <a:rPr lang="en-GB" dirty="0"/>
              <a:t>a)	verifying the description or photograph as being of the person intended to be served; and </a:t>
            </a:r>
            <a:endParaRPr lang="en-US" dirty="0"/>
          </a:p>
          <a:p>
            <a:pPr marL="0" indent="0">
              <a:buNone/>
            </a:pPr>
            <a:r>
              <a:rPr lang="en-GB" dirty="0" smtClean="0"/>
              <a:t>   (</a:t>
            </a:r>
            <a:r>
              <a:rPr lang="en-GB" dirty="0"/>
              <a:t>b)	stating how the maker of the affidavit is able to verify the description or photograph as being of the person intended to be served.</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3738184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5</a:t>
            </a:r>
            <a:endParaRPr lang="en-US" b="1" dirty="0"/>
          </a:p>
        </p:txBody>
      </p:sp>
      <p:sp>
        <p:nvSpPr>
          <p:cNvPr id="3" name="Content Placeholder 2"/>
          <p:cNvSpPr>
            <a:spLocks noGrp="1"/>
          </p:cNvSpPr>
          <p:nvPr>
            <p:ph idx="1"/>
          </p:nvPr>
        </p:nvSpPr>
        <p:spPr/>
        <p:txBody>
          <a:bodyPr/>
          <a:lstStyle/>
          <a:p>
            <a:r>
              <a:rPr lang="en-GB" dirty="0" smtClean="0"/>
              <a:t>If </a:t>
            </a:r>
            <a:r>
              <a:rPr lang="en-GB" dirty="0"/>
              <a:t>an attorney </a:t>
            </a:r>
            <a:r>
              <a:rPr lang="en-GB" dirty="0" smtClean="0"/>
              <a:t>is </a:t>
            </a:r>
            <a:r>
              <a:rPr lang="en-GB" dirty="0"/>
              <a:t>authorised to accept service of the claim form on behalf of a </a:t>
            </a:r>
            <a:r>
              <a:rPr lang="en-GB" dirty="0" smtClean="0"/>
              <a:t>party and has </a:t>
            </a:r>
            <a:r>
              <a:rPr lang="en-GB" dirty="0"/>
              <a:t>notified the claimant in writing that he or she is so </a:t>
            </a:r>
            <a:r>
              <a:rPr lang="en-GB" dirty="0" smtClean="0"/>
              <a:t>authorised the </a:t>
            </a:r>
            <a:r>
              <a:rPr lang="en-GB" dirty="0"/>
              <a:t>claim form must be served on that attorney</a:t>
            </a:r>
            <a:r>
              <a:rPr lang="en-GB" dirty="0" smtClean="0"/>
              <a:t>.</a:t>
            </a:r>
          </a:p>
          <a:p>
            <a:r>
              <a:rPr lang="en-GB" dirty="0" smtClean="0"/>
              <a:t>There are specific </a:t>
            </a:r>
            <a:r>
              <a:rPr lang="en-GB" dirty="0" smtClean="0"/>
              <a:t>provisions for serving claim form on companies, partnerships, body corporate and minors or patients.</a:t>
            </a:r>
          </a:p>
          <a:p>
            <a:r>
              <a:rPr lang="en-GB" dirty="0" smtClean="0"/>
              <a:t>Proof of postal service of claim form is by affidavit of person posting the claim form and must exhibit a copy of the claim form and state the address to which it was sent.</a:t>
            </a:r>
          </a:p>
          <a:p>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504479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5</a:t>
            </a:r>
            <a:endParaRPr lang="en-US" b="1" dirty="0"/>
          </a:p>
        </p:txBody>
      </p:sp>
      <p:sp>
        <p:nvSpPr>
          <p:cNvPr id="3" name="Content Placeholder 2"/>
          <p:cNvSpPr>
            <a:spLocks noGrp="1"/>
          </p:cNvSpPr>
          <p:nvPr>
            <p:ph idx="1"/>
          </p:nvPr>
        </p:nvSpPr>
        <p:spPr>
          <a:xfrm>
            <a:off x="164387" y="1825624"/>
            <a:ext cx="11805005" cy="5032375"/>
          </a:xfrm>
        </p:spPr>
        <p:txBody>
          <a:bodyPr>
            <a:normAutofit fontScale="85000" lnSpcReduction="20000"/>
          </a:bodyPr>
          <a:lstStyle/>
          <a:p>
            <a:r>
              <a:rPr lang="en-GB" dirty="0" smtClean="0"/>
              <a:t>Service </a:t>
            </a:r>
            <a:r>
              <a:rPr lang="en-GB" dirty="0"/>
              <a:t>by electronic means of a claim form is proved by an affidavit of service by the person responsible for transmitting the claim form to the person to be served.</a:t>
            </a:r>
            <a:endParaRPr lang="en-US" dirty="0"/>
          </a:p>
          <a:p>
            <a:r>
              <a:rPr lang="en-GB" dirty="0" smtClean="0"/>
              <a:t>Must </a:t>
            </a:r>
            <a:r>
              <a:rPr lang="en-GB" dirty="0"/>
              <a:t>exhibit a copy of –</a:t>
            </a:r>
            <a:endParaRPr lang="en-US" dirty="0"/>
          </a:p>
          <a:p>
            <a:pPr marL="0" indent="0">
              <a:buNone/>
            </a:pPr>
            <a:r>
              <a:rPr lang="en-GB" dirty="0" smtClean="0"/>
              <a:t>   (</a:t>
            </a:r>
            <a:r>
              <a:rPr lang="en-GB" dirty="0"/>
              <a:t>a) the document served;</a:t>
            </a:r>
            <a:endParaRPr lang="en-US" dirty="0"/>
          </a:p>
          <a:p>
            <a:pPr marL="0" indent="0">
              <a:buNone/>
            </a:pPr>
            <a:r>
              <a:rPr lang="en-GB" dirty="0" smtClean="0"/>
              <a:t>   (</a:t>
            </a:r>
            <a:r>
              <a:rPr lang="en-GB" dirty="0"/>
              <a:t>b) any cover sheet or email to that document;</a:t>
            </a:r>
            <a:endParaRPr lang="en-US" dirty="0"/>
          </a:p>
          <a:p>
            <a:pPr marL="0" indent="0">
              <a:buNone/>
            </a:pPr>
            <a:r>
              <a:rPr lang="en-GB" dirty="0" smtClean="0"/>
              <a:t>   (</a:t>
            </a:r>
            <a:r>
              <a:rPr lang="en-GB" dirty="0"/>
              <a:t>c) the transmission record; and</a:t>
            </a:r>
            <a:endParaRPr lang="en-US" dirty="0"/>
          </a:p>
          <a:p>
            <a:pPr marL="0" indent="0">
              <a:buNone/>
            </a:pPr>
            <a:r>
              <a:rPr lang="en-GB" dirty="0" smtClean="0"/>
              <a:t>   (</a:t>
            </a:r>
            <a:r>
              <a:rPr lang="en-GB" dirty="0"/>
              <a:t>d) proof of electronic service of the document, and must state the –</a:t>
            </a:r>
            <a:endParaRPr lang="en-US" dirty="0"/>
          </a:p>
          <a:p>
            <a:pPr marL="0" indent="0">
              <a:buNone/>
            </a:pPr>
            <a:r>
              <a:rPr lang="en-GB" dirty="0" smtClean="0"/>
              <a:t>   (</a:t>
            </a:r>
            <a:r>
              <a:rPr lang="en-GB" dirty="0" err="1"/>
              <a:t>i</a:t>
            </a:r>
            <a:r>
              <a:rPr lang="en-GB" dirty="0"/>
              <a:t>) electronic means by which the document was served;</a:t>
            </a:r>
            <a:endParaRPr lang="en-US" dirty="0"/>
          </a:p>
          <a:p>
            <a:pPr marL="0" indent="0">
              <a:buNone/>
            </a:pPr>
            <a:r>
              <a:rPr lang="en-GB" dirty="0" smtClean="0"/>
              <a:t>   (</a:t>
            </a:r>
            <a:r>
              <a:rPr lang="en-GB" dirty="0"/>
              <a:t>ii) e-mail address or FAX number to which the document was transmitted;</a:t>
            </a:r>
            <a:endParaRPr lang="en-US" dirty="0"/>
          </a:p>
          <a:p>
            <a:pPr marL="0" indent="0">
              <a:buNone/>
            </a:pPr>
            <a:r>
              <a:rPr lang="en-GB" dirty="0" smtClean="0"/>
              <a:t>    </a:t>
            </a:r>
            <a:r>
              <a:rPr lang="en-GB" dirty="0"/>
              <a:t>and</a:t>
            </a:r>
            <a:endParaRPr lang="en-US" dirty="0"/>
          </a:p>
          <a:p>
            <a:pPr marL="0" indent="0">
              <a:buNone/>
            </a:pPr>
            <a:r>
              <a:rPr lang="en-GB" dirty="0" smtClean="0"/>
              <a:t>   (</a:t>
            </a:r>
            <a:r>
              <a:rPr lang="en-GB" dirty="0"/>
              <a:t>iii) date and time of the transmission.</a:t>
            </a:r>
            <a:endParaRPr lang="en-US" dirty="0"/>
          </a:p>
          <a:p>
            <a:r>
              <a:rPr lang="en-GB" dirty="0" smtClean="0"/>
              <a:t>Electronic </a:t>
            </a:r>
            <a:r>
              <a:rPr lang="en-GB" dirty="0"/>
              <a:t>confirmation of delivery may be treated as proof of service for a document that is served electronically and may include a written e-mail response or a read receipt.  </a:t>
            </a: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4267243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76045"/>
          </a:xfrm>
        </p:spPr>
        <p:txBody>
          <a:bodyPr/>
          <a:lstStyle/>
          <a:p>
            <a:pPr algn="ctr"/>
            <a:r>
              <a:rPr lang="en-US" b="1" dirty="0" smtClean="0"/>
              <a:t>PART 5 – SUBSTITUTUED SERVICE</a:t>
            </a:r>
            <a:endParaRPr lang="en-US" b="1" dirty="0"/>
          </a:p>
        </p:txBody>
      </p:sp>
      <p:sp>
        <p:nvSpPr>
          <p:cNvPr id="3" name="Content Placeholder 2"/>
          <p:cNvSpPr>
            <a:spLocks noGrp="1"/>
          </p:cNvSpPr>
          <p:nvPr>
            <p:ph idx="1"/>
          </p:nvPr>
        </p:nvSpPr>
        <p:spPr>
          <a:xfrm>
            <a:off x="121578" y="1887270"/>
            <a:ext cx="11948844" cy="4883400"/>
          </a:xfrm>
        </p:spPr>
        <p:txBody>
          <a:bodyPr>
            <a:normAutofit/>
          </a:bodyPr>
          <a:lstStyle/>
          <a:p>
            <a:r>
              <a:rPr lang="en-GB" dirty="0" smtClean="0"/>
              <a:t>Must take reasonable </a:t>
            </a:r>
            <a:r>
              <a:rPr lang="en-GB" dirty="0"/>
              <a:t>steps to personally serve the claim </a:t>
            </a:r>
            <a:r>
              <a:rPr lang="en-GB" dirty="0" smtClean="0"/>
              <a:t>form.</a:t>
            </a:r>
          </a:p>
          <a:p>
            <a:r>
              <a:rPr lang="en-GB" dirty="0" smtClean="0"/>
              <a:t>If unable to serve personally, the claim form can be served through an alternative method. </a:t>
            </a:r>
            <a:r>
              <a:rPr lang="en-GB" b="1" dirty="0" smtClean="0"/>
              <a:t>No leave or permission required.</a:t>
            </a:r>
            <a:endParaRPr lang="en-US" b="1" dirty="0"/>
          </a:p>
          <a:p>
            <a:r>
              <a:rPr lang="en-GB" dirty="0" smtClean="0"/>
              <a:t>Where that occurs and court is asked to take any step (</a:t>
            </a:r>
            <a:r>
              <a:rPr lang="en-GB" dirty="0"/>
              <a:t>including the filing of a Default Judgment) on the basis </a:t>
            </a:r>
            <a:r>
              <a:rPr lang="en-GB" dirty="0" smtClean="0"/>
              <a:t>of service, the </a:t>
            </a:r>
            <a:r>
              <a:rPr lang="en-GB" dirty="0"/>
              <a:t>party who served the claim form must file </a:t>
            </a:r>
            <a:r>
              <a:rPr lang="en-GB" dirty="0" smtClean="0"/>
              <a:t>an affidavit </a:t>
            </a:r>
            <a:r>
              <a:rPr lang="en-GB" dirty="0"/>
              <a:t>proving that it was impracticable to personally serve the defendant and that the method of service was sufficient to enable the defendant to ascertain the contents of the claim form</a:t>
            </a:r>
            <a:r>
              <a:rPr lang="en-GB" dirty="0" smtClean="0"/>
              <a:t>.</a:t>
            </a:r>
          </a:p>
          <a:p>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997425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460" y="1"/>
            <a:ext cx="10515600" cy="791110"/>
          </a:xfrm>
        </p:spPr>
        <p:txBody>
          <a:bodyPr/>
          <a:lstStyle/>
          <a:p>
            <a:pPr algn="ctr"/>
            <a:r>
              <a:rPr lang="en-US" b="1" dirty="0" smtClean="0"/>
              <a:t>PART 5 – SUBSTITUTUED SERVICE</a:t>
            </a:r>
            <a:endParaRPr lang="en-US" dirty="0"/>
          </a:p>
        </p:txBody>
      </p:sp>
      <p:sp>
        <p:nvSpPr>
          <p:cNvPr id="3" name="Content Placeholder 2"/>
          <p:cNvSpPr>
            <a:spLocks noGrp="1"/>
          </p:cNvSpPr>
          <p:nvPr>
            <p:ph idx="1"/>
          </p:nvPr>
        </p:nvSpPr>
        <p:spPr>
          <a:xfrm>
            <a:off x="0" y="1714500"/>
            <a:ext cx="11856379" cy="5143500"/>
          </a:xfrm>
        </p:spPr>
        <p:txBody>
          <a:bodyPr>
            <a:normAutofit fontScale="85000" lnSpcReduction="20000"/>
          </a:bodyPr>
          <a:lstStyle/>
          <a:p>
            <a:r>
              <a:rPr lang="en-GB" dirty="0" smtClean="0"/>
              <a:t>The affidavit must </a:t>
            </a:r>
            <a:r>
              <a:rPr lang="en-GB" dirty="0"/>
              <a:t>-</a:t>
            </a:r>
            <a:endParaRPr lang="en-US" dirty="0"/>
          </a:p>
          <a:p>
            <a:pPr marL="0" indent="0">
              <a:buNone/>
            </a:pPr>
            <a:r>
              <a:rPr lang="en-GB" dirty="0" smtClean="0"/>
              <a:t>    (</a:t>
            </a:r>
            <a:r>
              <a:rPr lang="en-GB" dirty="0"/>
              <a:t>a)	exhibit a copy of the documents served;</a:t>
            </a:r>
            <a:endParaRPr lang="en-US" dirty="0"/>
          </a:p>
          <a:p>
            <a:pPr marL="0" indent="0">
              <a:buNone/>
            </a:pPr>
            <a:r>
              <a:rPr lang="en-GB" dirty="0" smtClean="0"/>
              <a:t>    (</a:t>
            </a:r>
            <a:r>
              <a:rPr lang="en-GB" dirty="0"/>
              <a:t>b)	give details of the attempts made to personally serve the defendant;</a:t>
            </a:r>
            <a:endParaRPr lang="en-US" dirty="0"/>
          </a:p>
          <a:p>
            <a:pPr marL="0" indent="0">
              <a:buNone/>
            </a:pPr>
            <a:r>
              <a:rPr lang="en-GB" dirty="0" smtClean="0"/>
              <a:t>    (</a:t>
            </a:r>
            <a:r>
              <a:rPr lang="en-GB" dirty="0"/>
              <a:t>c)     </a:t>
            </a:r>
            <a:r>
              <a:rPr lang="en-GB" dirty="0" smtClean="0"/>
              <a:t>give </a:t>
            </a:r>
            <a:r>
              <a:rPr lang="en-GB" dirty="0"/>
              <a:t>details of the alternative method of service used; </a:t>
            </a:r>
            <a:endParaRPr lang="en-US" dirty="0"/>
          </a:p>
          <a:p>
            <a:pPr marL="0" indent="0">
              <a:buNone/>
            </a:pPr>
            <a:r>
              <a:rPr lang="en-GB" dirty="0" smtClean="0"/>
              <a:t>    (</a:t>
            </a:r>
            <a:r>
              <a:rPr lang="en-GB" dirty="0"/>
              <a:t>d)	show that -</a:t>
            </a:r>
            <a:endParaRPr lang="en-US" dirty="0"/>
          </a:p>
          <a:p>
            <a:pPr marL="0" indent="0">
              <a:buNone/>
            </a:pPr>
            <a:r>
              <a:rPr lang="en-GB" dirty="0" smtClean="0"/>
              <a:t>                 (</a:t>
            </a:r>
            <a:r>
              <a:rPr lang="en-GB" dirty="0" err="1"/>
              <a:t>i</a:t>
            </a:r>
            <a:r>
              <a:rPr lang="en-GB" dirty="0" smtClean="0"/>
              <a:t>) the </a:t>
            </a:r>
            <a:r>
              <a:rPr lang="en-GB" dirty="0"/>
              <a:t>person intended to be served was able to ascertain the contents of the </a:t>
            </a:r>
            <a:r>
              <a:rPr lang="en-GB" dirty="0" smtClean="0"/>
              <a:t>		        documents</a:t>
            </a:r>
            <a:r>
              <a:rPr lang="en-GB" dirty="0"/>
              <a:t>; or</a:t>
            </a:r>
            <a:endParaRPr lang="en-US" dirty="0"/>
          </a:p>
          <a:p>
            <a:pPr marL="0" indent="0">
              <a:buNone/>
            </a:pPr>
            <a:r>
              <a:rPr lang="en-GB" dirty="0" smtClean="0"/>
              <a:t>                 (</a:t>
            </a:r>
            <a:r>
              <a:rPr lang="en-GB" dirty="0"/>
              <a:t>ii</a:t>
            </a:r>
            <a:r>
              <a:rPr lang="en-GB" dirty="0" smtClean="0"/>
              <a:t>) it </a:t>
            </a:r>
            <a:r>
              <a:rPr lang="en-GB" dirty="0"/>
              <a:t>is likely that he or she would have been able to do so; and</a:t>
            </a:r>
            <a:endParaRPr lang="en-US" dirty="0"/>
          </a:p>
          <a:p>
            <a:pPr marL="0" indent="0">
              <a:buNone/>
            </a:pPr>
            <a:r>
              <a:rPr lang="en-GB" dirty="0" smtClean="0"/>
              <a:t>    (</a:t>
            </a:r>
            <a:r>
              <a:rPr lang="en-GB" dirty="0"/>
              <a:t>e)	state the time when the person served was or was likely to have been in a position to </a:t>
            </a:r>
            <a:r>
              <a:rPr lang="en-GB" dirty="0" smtClean="0"/>
              <a:t>	ascertain the contents </a:t>
            </a:r>
            <a:r>
              <a:rPr lang="en-GB" dirty="0"/>
              <a:t>of </a:t>
            </a:r>
            <a:r>
              <a:rPr lang="en-GB" dirty="0" smtClean="0"/>
              <a:t>the documents</a:t>
            </a:r>
            <a:r>
              <a:rPr lang="en-GB" dirty="0"/>
              <a:t>.</a:t>
            </a:r>
            <a:endParaRPr lang="en-US" dirty="0"/>
          </a:p>
          <a:p>
            <a:r>
              <a:rPr lang="en-GB" dirty="0" smtClean="0"/>
              <a:t>Judge or a registrar must consider </a:t>
            </a:r>
            <a:r>
              <a:rPr lang="en-GB" dirty="0"/>
              <a:t>the </a:t>
            </a:r>
            <a:r>
              <a:rPr lang="en-GB" dirty="0" smtClean="0"/>
              <a:t>evidence and endorse </a:t>
            </a:r>
            <a:r>
              <a:rPr lang="en-GB" dirty="0"/>
              <a:t>on the affidavit whether it satisfactorily </a:t>
            </a:r>
            <a:r>
              <a:rPr lang="en-GB" dirty="0" smtClean="0"/>
              <a:t>proves </a:t>
            </a:r>
            <a:r>
              <a:rPr lang="en-GB" dirty="0"/>
              <a:t>service.</a:t>
            </a:r>
            <a:endParaRPr lang="en-US" dirty="0"/>
          </a:p>
          <a:p>
            <a:r>
              <a:rPr lang="en-GB" dirty="0" smtClean="0"/>
              <a:t>If not satisfied, a hearing date must be given to </a:t>
            </a:r>
            <a:r>
              <a:rPr lang="en-GB" dirty="0"/>
              <a:t>consider making an order </a:t>
            </a:r>
            <a:r>
              <a:rPr lang="en-GB" dirty="0" smtClean="0"/>
              <a:t>for service by a specified method and </a:t>
            </a:r>
            <a:r>
              <a:rPr lang="en-GB" dirty="0"/>
              <a:t>give at least 7 days’ notice to the claimant or the claimant’s attorney</a:t>
            </a:r>
            <a:r>
              <a:rPr lang="en-GB" dirty="0" smtClean="0"/>
              <a:t>. Hearing is without notice and must be supported by an affidavit.</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914212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5</a:t>
            </a:r>
            <a:endParaRPr lang="en-US" b="1" dirty="0"/>
          </a:p>
        </p:txBody>
      </p:sp>
      <p:sp>
        <p:nvSpPr>
          <p:cNvPr id="3" name="Content Placeholder 2"/>
          <p:cNvSpPr>
            <a:spLocks noGrp="1"/>
          </p:cNvSpPr>
          <p:nvPr>
            <p:ph idx="1"/>
          </p:nvPr>
        </p:nvSpPr>
        <p:spPr>
          <a:xfrm>
            <a:off x="838200" y="1825624"/>
            <a:ext cx="10515600" cy="4955319"/>
          </a:xfrm>
        </p:spPr>
        <p:txBody>
          <a:bodyPr>
            <a:normAutofit fontScale="92500" lnSpcReduction="20000"/>
          </a:bodyPr>
          <a:lstStyle/>
          <a:p>
            <a:r>
              <a:rPr lang="en-US" dirty="0" smtClean="0"/>
              <a:t>Provisions for service of claim form (</a:t>
            </a:r>
            <a:r>
              <a:rPr lang="en-US" dirty="0" err="1" smtClean="0"/>
              <a:t>i</a:t>
            </a:r>
            <a:r>
              <a:rPr lang="en-US" dirty="0" smtClean="0"/>
              <a:t>) by contractually agreed method; (ii) on agent of principal who is out of the jurisdiction; and (iii) for possession of vacant land – CPR 5.16 - 5.18.</a:t>
            </a:r>
          </a:p>
          <a:p>
            <a:r>
              <a:rPr lang="en-GB" b="1" dirty="0" smtClean="0"/>
              <a:t>Deemed </a:t>
            </a:r>
            <a:r>
              <a:rPr lang="en-GB" b="1" dirty="0"/>
              <a:t>date of service</a:t>
            </a:r>
            <a:endParaRPr lang="en-US" dirty="0"/>
          </a:p>
          <a:p>
            <a:pPr marL="0" indent="0">
              <a:buNone/>
            </a:pPr>
            <a:r>
              <a:rPr lang="en-GB" dirty="0" smtClean="0"/>
              <a:t>		Post -  28 </a:t>
            </a:r>
            <a:r>
              <a:rPr lang="en-GB" dirty="0"/>
              <a:t>days after posting;</a:t>
            </a:r>
            <a:endParaRPr lang="en-US" dirty="0"/>
          </a:p>
          <a:p>
            <a:pPr marL="0" indent="0">
              <a:buNone/>
            </a:pPr>
            <a:r>
              <a:rPr lang="en-GB" dirty="0" smtClean="0"/>
              <a:t>		Registered </a:t>
            </a:r>
            <a:r>
              <a:rPr lang="en-GB" dirty="0"/>
              <a:t>Post -      21 days after the date indicated on the </a:t>
            </a:r>
            <a:r>
              <a:rPr lang="en-GB" dirty="0" smtClean="0"/>
              <a:t>			Post </a:t>
            </a:r>
            <a:r>
              <a:rPr lang="en-GB" dirty="0"/>
              <a:t>Office or courier receipt;</a:t>
            </a:r>
            <a:endParaRPr lang="en-US" dirty="0"/>
          </a:p>
          <a:p>
            <a:pPr marL="0" indent="0">
              <a:buNone/>
            </a:pPr>
            <a:r>
              <a:rPr lang="en-GB" dirty="0" smtClean="0"/>
              <a:t>		Leaving </a:t>
            </a:r>
            <a:r>
              <a:rPr lang="en-GB" dirty="0"/>
              <a:t>document at a permitted address - the day after </a:t>
            </a:r>
            <a:r>
              <a:rPr lang="en-GB" dirty="0" smtClean="0"/>
              <a:t>			leaving </a:t>
            </a:r>
            <a:r>
              <a:rPr lang="en-GB" dirty="0"/>
              <a:t>the document;</a:t>
            </a:r>
            <a:endParaRPr lang="en-US" dirty="0"/>
          </a:p>
          <a:p>
            <a:pPr marL="0" indent="0">
              <a:buNone/>
            </a:pPr>
            <a:r>
              <a:rPr lang="en-GB" dirty="0" smtClean="0"/>
              <a:t>		Other </a:t>
            </a:r>
            <a:r>
              <a:rPr lang="en-GB" dirty="0"/>
              <a:t>electronic method of service – 4:00 p.m. on the same </a:t>
            </a:r>
            <a:r>
              <a:rPr lang="en-GB" dirty="0" smtClean="0"/>
              <a:t>			day </a:t>
            </a:r>
            <a:r>
              <a:rPr lang="en-GB" dirty="0"/>
              <a:t>of transmission or if transmission is after 4:00 p.m. the </a:t>
            </a:r>
            <a:r>
              <a:rPr lang="en-GB" dirty="0" smtClean="0"/>
              <a:t>			following </a:t>
            </a:r>
            <a:r>
              <a:rPr lang="en-GB" dirty="0"/>
              <a:t>business day at 9:00 a.m</a:t>
            </a:r>
            <a:r>
              <a:rPr lang="en-GB" dirty="0" smtClean="0"/>
              <a:t>. </a:t>
            </a:r>
          </a:p>
          <a:p>
            <a:pPr marL="0" indent="0">
              <a:buNone/>
            </a:pPr>
            <a:r>
              <a:rPr lang="en-GB" dirty="0" smtClean="0"/>
              <a:t>Any document served after 4:00 p.m. on a business day or on a day other than a business day is deemed to be served on the next business day.</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820013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5</a:t>
            </a:r>
            <a:endParaRPr lang="en-US" b="1" dirty="0"/>
          </a:p>
        </p:txBody>
      </p:sp>
      <p:sp>
        <p:nvSpPr>
          <p:cNvPr id="3" name="Content Placeholder 2"/>
          <p:cNvSpPr>
            <a:spLocks noGrp="1"/>
          </p:cNvSpPr>
          <p:nvPr>
            <p:ph idx="1"/>
          </p:nvPr>
        </p:nvSpPr>
        <p:spPr>
          <a:xfrm>
            <a:off x="838200" y="1825624"/>
            <a:ext cx="10515600" cy="5032375"/>
          </a:xfrm>
        </p:spPr>
        <p:txBody>
          <a:bodyPr>
            <a:normAutofit/>
          </a:bodyPr>
          <a:lstStyle/>
          <a:p>
            <a:r>
              <a:rPr lang="en-GB" dirty="0"/>
              <a:t>If </a:t>
            </a:r>
            <a:r>
              <a:rPr lang="en-GB" dirty="0" smtClean="0"/>
              <a:t>served on the </a:t>
            </a:r>
            <a:r>
              <a:rPr lang="en-GB" dirty="0"/>
              <a:t>attorney of a party who certifies that he or she accepts service on behalf of the defendant, </a:t>
            </a:r>
            <a:r>
              <a:rPr lang="en-GB" dirty="0" smtClean="0"/>
              <a:t>service deemed </a:t>
            </a:r>
            <a:r>
              <a:rPr lang="en-GB" dirty="0"/>
              <a:t>to </a:t>
            </a:r>
            <a:r>
              <a:rPr lang="en-GB" dirty="0" smtClean="0"/>
              <a:t>be on </a:t>
            </a:r>
            <a:r>
              <a:rPr lang="en-GB" dirty="0"/>
              <a:t>the date on which the attorney certifies </a:t>
            </a:r>
            <a:r>
              <a:rPr lang="en-GB" dirty="0" smtClean="0"/>
              <a:t>acceptance of </a:t>
            </a:r>
            <a:r>
              <a:rPr lang="en-GB" dirty="0"/>
              <a:t>service.</a:t>
            </a:r>
            <a:endParaRPr lang="en-US" dirty="0"/>
          </a:p>
          <a:p>
            <a:r>
              <a:rPr lang="en-GB" dirty="0" smtClean="0"/>
              <a:t>If </a:t>
            </a:r>
            <a:r>
              <a:rPr lang="en-GB" dirty="0"/>
              <a:t>an acknowledgment of service is filed, whether or not the claim form has been duly served, </a:t>
            </a:r>
            <a:r>
              <a:rPr lang="en-GB" dirty="0" smtClean="0"/>
              <a:t>service deemed to be:</a:t>
            </a:r>
            <a:endParaRPr lang="en-US" dirty="0"/>
          </a:p>
          <a:p>
            <a:pPr marL="0" indent="0">
              <a:buNone/>
            </a:pPr>
            <a:r>
              <a:rPr lang="en-GB" dirty="0" smtClean="0"/>
              <a:t>	(</a:t>
            </a:r>
            <a:r>
              <a:rPr lang="en-GB" dirty="0"/>
              <a:t>a)	the date of filing the acknowledgment of service; or</a:t>
            </a:r>
            <a:endParaRPr lang="en-US" dirty="0"/>
          </a:p>
          <a:p>
            <a:pPr marL="0" indent="0">
              <a:buNone/>
            </a:pPr>
            <a:r>
              <a:rPr lang="en-GB" dirty="0" smtClean="0"/>
              <a:t>	(</a:t>
            </a:r>
            <a:r>
              <a:rPr lang="en-GB" dirty="0"/>
              <a:t>b)	(if earlier) the date shown on the acknowledgment of </a:t>
            </a:r>
            <a:r>
              <a:rPr lang="en-GB" dirty="0" smtClean="0"/>
              <a:t>			service for </a:t>
            </a:r>
            <a:r>
              <a:rPr lang="en-GB" dirty="0"/>
              <a:t>receipt of the claim </a:t>
            </a:r>
            <a:r>
              <a:rPr lang="en-GB" dirty="0" smtClean="0"/>
              <a:t>form. </a:t>
            </a:r>
            <a:endParaRPr lang="en-US" dirty="0"/>
          </a:p>
          <a:p>
            <a:pPr marL="0" indent="0">
              <a:buNone/>
            </a:pPr>
            <a:r>
              <a:rPr lang="en-GB" dirty="0" smtClean="0"/>
              <a:t>Can prove by affidavit that </a:t>
            </a:r>
            <a:r>
              <a:rPr lang="en-GB" dirty="0"/>
              <a:t>service </a:t>
            </a:r>
            <a:r>
              <a:rPr lang="en-GB" dirty="0" smtClean="0"/>
              <a:t>was </a:t>
            </a:r>
            <a:r>
              <a:rPr lang="en-GB" dirty="0"/>
              <a:t>in fact effected on a date earlier than the date on which it is </a:t>
            </a:r>
            <a:r>
              <a:rPr lang="en-GB" dirty="0" smtClean="0"/>
              <a:t>deemed </a:t>
            </a:r>
            <a:r>
              <a:rPr lang="en-GB" dirty="0"/>
              <a:t>to be effected.</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028394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Woolf Reforms</a:t>
            </a:r>
            <a:endParaRPr lang="en-US" b="1" dirty="0"/>
          </a:p>
        </p:txBody>
      </p:sp>
      <p:sp>
        <p:nvSpPr>
          <p:cNvPr id="3" name="Content Placeholder 2"/>
          <p:cNvSpPr>
            <a:spLocks noGrp="1"/>
          </p:cNvSpPr>
          <p:nvPr>
            <p:ph idx="1"/>
          </p:nvPr>
        </p:nvSpPr>
        <p:spPr/>
        <p:txBody>
          <a:bodyPr>
            <a:normAutofit/>
          </a:bodyPr>
          <a:lstStyle/>
          <a:p>
            <a:r>
              <a:rPr lang="en-US" sz="3200" dirty="0" smtClean="0"/>
              <a:t>“The [CPR] …..called </a:t>
            </a:r>
            <a:r>
              <a:rPr lang="en-US" sz="3200" dirty="0"/>
              <a:t>for a new approach to civil justice, a reform of litigation culture among legal practitioners, those they represent, and the judiciary. The change in litigation culture was achieved through three innovations: the introduction of active case management, the introduction of the overriding objective, and the imposition of a duty on litigants and their representatives to assist the court in furthering the overriding objective</a:t>
            </a:r>
            <a:r>
              <a:rPr lang="en-US" sz="3200" dirty="0" smtClean="0"/>
              <a:t>.”</a:t>
            </a:r>
            <a:endParaRPr lang="en-US" sz="3200" dirty="0"/>
          </a:p>
        </p:txBody>
      </p:sp>
    </p:spTree>
    <p:extLst>
      <p:ext uri="{BB962C8B-B14F-4D97-AF65-F5344CB8AC3E}">
        <p14:creationId xmlns:p14="http://schemas.microsoft.com/office/powerpoint/2010/main" val="3817058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PART 6 – SERVICE OF OTHER DOCUMENTS</a:t>
            </a:r>
            <a:endParaRPr lang="en-US" b="1" dirty="0"/>
          </a:p>
        </p:txBody>
      </p:sp>
      <p:sp>
        <p:nvSpPr>
          <p:cNvPr id="3" name="Content Placeholder 2"/>
          <p:cNvSpPr>
            <a:spLocks noGrp="1"/>
          </p:cNvSpPr>
          <p:nvPr>
            <p:ph idx="1"/>
          </p:nvPr>
        </p:nvSpPr>
        <p:spPr>
          <a:xfrm>
            <a:off x="308225" y="1825624"/>
            <a:ext cx="11712539" cy="5032375"/>
          </a:xfrm>
        </p:spPr>
        <p:txBody>
          <a:bodyPr>
            <a:normAutofit/>
          </a:bodyPr>
          <a:lstStyle/>
          <a:p>
            <a:r>
              <a:rPr lang="en-GB" dirty="0" smtClean="0"/>
              <a:t>Not applicable to civil proceedings against the Crown – CPR 65.3(1).</a:t>
            </a:r>
          </a:p>
          <a:p>
            <a:r>
              <a:rPr lang="en-GB" dirty="0" smtClean="0"/>
              <a:t>Any </a:t>
            </a:r>
            <a:r>
              <a:rPr lang="en-GB" dirty="0"/>
              <a:t>means of service </a:t>
            </a:r>
            <a:r>
              <a:rPr lang="en-GB" dirty="0" smtClean="0"/>
              <a:t>under Part </a:t>
            </a:r>
            <a:r>
              <a:rPr lang="en-GB" dirty="0"/>
              <a:t>5</a:t>
            </a:r>
            <a:r>
              <a:rPr lang="en-GB" dirty="0" smtClean="0"/>
              <a:t>; </a:t>
            </a:r>
          </a:p>
          <a:p>
            <a:r>
              <a:rPr lang="en-GB" dirty="0" smtClean="0"/>
              <a:t>Leaving </a:t>
            </a:r>
            <a:r>
              <a:rPr lang="en-GB" dirty="0"/>
              <a:t>it at any address for service </a:t>
            </a:r>
            <a:r>
              <a:rPr lang="en-GB" dirty="0" smtClean="0"/>
              <a:t>given by the party to be served; or</a:t>
            </a:r>
            <a:endParaRPr lang="en-US" dirty="0"/>
          </a:p>
          <a:p>
            <a:r>
              <a:rPr lang="en-GB" dirty="0" smtClean="0"/>
              <a:t>Other </a:t>
            </a:r>
            <a:r>
              <a:rPr lang="en-GB" dirty="0"/>
              <a:t>means of electronic communication if </a:t>
            </a:r>
            <a:r>
              <a:rPr lang="en-GB" dirty="0" smtClean="0"/>
              <a:t>permitted </a:t>
            </a:r>
            <a:r>
              <a:rPr lang="en-GB" dirty="0"/>
              <a:t>by a </a:t>
            </a:r>
            <a:r>
              <a:rPr lang="en-GB" dirty="0" smtClean="0"/>
              <a:t>practice direction;</a:t>
            </a:r>
            <a:endParaRPr lang="en-US" dirty="0"/>
          </a:p>
          <a:p>
            <a:pPr marL="0" indent="0">
              <a:buNone/>
            </a:pPr>
            <a:r>
              <a:rPr lang="en-GB" dirty="0" smtClean="0"/>
              <a:t>   unless it is not allowed by the rules or the court orders </a:t>
            </a:r>
            <a:r>
              <a:rPr lang="en-GB" dirty="0"/>
              <a:t>otherwise.</a:t>
            </a:r>
            <a:endParaRPr lang="en-US" dirty="0"/>
          </a:p>
          <a:p>
            <a:r>
              <a:rPr lang="en-GB" b="1" dirty="0" smtClean="0"/>
              <a:t>Address </a:t>
            </a:r>
            <a:r>
              <a:rPr lang="en-GB" b="1" dirty="0"/>
              <a:t>for service</a:t>
            </a:r>
            <a:endParaRPr lang="en-US" dirty="0"/>
          </a:p>
          <a:p>
            <a:r>
              <a:rPr lang="en-GB" dirty="0" smtClean="0"/>
              <a:t>Documents </a:t>
            </a:r>
            <a:r>
              <a:rPr lang="en-GB" dirty="0"/>
              <a:t>must be delivered or, if allowed, sent by electronic communication or posted to a party at any address for service within the jurisdiction given by that party.</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784251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PART 6 – SERVICE OF OTHER DOCUMENTS</a:t>
            </a:r>
            <a:endParaRPr lang="en-US" dirty="0"/>
          </a:p>
        </p:txBody>
      </p:sp>
      <p:sp>
        <p:nvSpPr>
          <p:cNvPr id="3" name="Content Placeholder 2"/>
          <p:cNvSpPr>
            <a:spLocks noGrp="1"/>
          </p:cNvSpPr>
          <p:nvPr>
            <p:ph idx="1"/>
          </p:nvPr>
        </p:nvSpPr>
        <p:spPr>
          <a:xfrm>
            <a:off x="612169" y="1714500"/>
            <a:ext cx="10515600" cy="5032375"/>
          </a:xfrm>
        </p:spPr>
        <p:txBody>
          <a:bodyPr>
            <a:normAutofit fontScale="77500" lnSpcReduction="20000"/>
          </a:bodyPr>
          <a:lstStyle/>
          <a:p>
            <a:pPr marL="0" indent="0">
              <a:buNone/>
            </a:pPr>
            <a:r>
              <a:rPr lang="en-GB" dirty="0" smtClean="0"/>
              <a:t>If no address within the jurisdiction given by a party to be served then can be served:</a:t>
            </a:r>
            <a:endParaRPr lang="en-US" dirty="0" smtClean="0"/>
          </a:p>
          <a:p>
            <a:pPr marL="0" indent="0">
              <a:buNone/>
            </a:pPr>
            <a:r>
              <a:rPr lang="en-GB" dirty="0" smtClean="0"/>
              <a:t>by </a:t>
            </a:r>
            <a:r>
              <a:rPr lang="en-GB" dirty="0"/>
              <a:t>leaving it -</a:t>
            </a:r>
            <a:endParaRPr lang="en-US" dirty="0"/>
          </a:p>
          <a:p>
            <a:pPr marL="0" indent="0">
              <a:buNone/>
            </a:pPr>
            <a:r>
              <a:rPr lang="en-GB" dirty="0" smtClean="0"/>
              <a:t>    (</a:t>
            </a:r>
            <a:r>
              <a:rPr lang="en-GB" dirty="0"/>
              <a:t>a)	in the case of a firm or partnership – either –</a:t>
            </a:r>
            <a:endParaRPr lang="en-US" dirty="0"/>
          </a:p>
          <a:p>
            <a:pPr marL="0" indent="0">
              <a:buNone/>
            </a:pPr>
            <a:r>
              <a:rPr lang="en-GB" dirty="0" smtClean="0"/>
              <a:t>              (</a:t>
            </a:r>
            <a:r>
              <a:rPr lang="en-GB" dirty="0" err="1"/>
              <a:t>i</a:t>
            </a:r>
            <a:r>
              <a:rPr lang="en-GB" dirty="0" smtClean="0"/>
              <a:t>) at </a:t>
            </a:r>
            <a:r>
              <a:rPr lang="en-GB" dirty="0"/>
              <a:t>the principal or last known address of the firm or partnership or any place </a:t>
            </a:r>
            <a:r>
              <a:rPr lang="en-GB" dirty="0" smtClean="0"/>
              <a:t>	where </a:t>
            </a:r>
            <a:r>
              <a:rPr lang="en-GB" dirty="0"/>
              <a:t>the firm or partnership carries on business and which has a real connection </a:t>
            </a:r>
            <a:r>
              <a:rPr lang="en-GB" dirty="0" smtClean="0"/>
              <a:t>	with </a:t>
            </a:r>
            <a:r>
              <a:rPr lang="en-GB" dirty="0"/>
              <a:t>the claim; or</a:t>
            </a:r>
            <a:endParaRPr lang="en-US" dirty="0"/>
          </a:p>
          <a:p>
            <a:pPr marL="0" indent="0">
              <a:buNone/>
            </a:pPr>
            <a:r>
              <a:rPr lang="en-GB" dirty="0" smtClean="0"/>
              <a:t>	(ii) the </a:t>
            </a:r>
            <a:r>
              <a:rPr lang="en-GB" dirty="0"/>
              <a:t>usual or last known place of residence of one of the partners;</a:t>
            </a:r>
            <a:endParaRPr lang="en-US" dirty="0"/>
          </a:p>
          <a:p>
            <a:pPr marL="0" indent="0">
              <a:buNone/>
            </a:pPr>
            <a:r>
              <a:rPr lang="en-GB" dirty="0"/>
              <a:t> </a:t>
            </a:r>
            <a:r>
              <a:rPr lang="en-GB" dirty="0" smtClean="0"/>
              <a:t>   (</a:t>
            </a:r>
            <a:r>
              <a:rPr lang="en-GB" dirty="0"/>
              <a:t>b</a:t>
            </a:r>
            <a:r>
              <a:rPr lang="en-GB" dirty="0" smtClean="0"/>
              <a:t>) in </a:t>
            </a:r>
            <a:r>
              <a:rPr lang="en-GB" dirty="0"/>
              <a:t>the case of an individual – that person’s usual or last known place of </a:t>
            </a:r>
            <a:r>
              <a:rPr lang="en-GB" dirty="0" smtClean="0"/>
              <a:t>	 	                	residence</a:t>
            </a:r>
            <a:r>
              <a:rPr lang="en-GB" dirty="0"/>
              <a:t>;</a:t>
            </a:r>
            <a:endParaRPr lang="en-US" dirty="0"/>
          </a:p>
          <a:p>
            <a:pPr marL="0" indent="0">
              <a:buNone/>
            </a:pPr>
            <a:r>
              <a:rPr lang="en-GB" dirty="0"/>
              <a:t> </a:t>
            </a:r>
            <a:r>
              <a:rPr lang="en-GB" dirty="0" smtClean="0"/>
              <a:t>    (</a:t>
            </a:r>
            <a:r>
              <a:rPr lang="en-GB" dirty="0"/>
              <a:t>c</a:t>
            </a:r>
            <a:r>
              <a:rPr lang="en-GB" dirty="0" smtClean="0"/>
              <a:t>) in </a:t>
            </a:r>
            <a:r>
              <a:rPr lang="en-GB" dirty="0"/>
              <a:t>the case of a proprietor of a business – that person’s –</a:t>
            </a:r>
            <a:endParaRPr lang="en-US" dirty="0"/>
          </a:p>
          <a:p>
            <a:pPr marL="0" indent="0">
              <a:buNone/>
            </a:pPr>
            <a:r>
              <a:rPr lang="en-GB" dirty="0" smtClean="0"/>
              <a:t>	(</a:t>
            </a:r>
            <a:r>
              <a:rPr lang="en-GB" dirty="0" err="1"/>
              <a:t>i</a:t>
            </a:r>
            <a:r>
              <a:rPr lang="en-GB" dirty="0" smtClean="0"/>
              <a:t>) usual </a:t>
            </a:r>
            <a:r>
              <a:rPr lang="en-GB" dirty="0"/>
              <a:t>or last known place of residence; or</a:t>
            </a:r>
            <a:endParaRPr lang="en-US" dirty="0"/>
          </a:p>
          <a:p>
            <a:pPr marL="0" indent="0">
              <a:buNone/>
            </a:pPr>
            <a:r>
              <a:rPr lang="en-GB" dirty="0" smtClean="0"/>
              <a:t>	(ii) place </a:t>
            </a:r>
            <a:r>
              <a:rPr lang="en-GB" dirty="0"/>
              <a:t>of business or last known place of business; or</a:t>
            </a:r>
            <a:endParaRPr lang="en-US" dirty="0"/>
          </a:p>
          <a:p>
            <a:pPr marL="0" indent="0">
              <a:buNone/>
            </a:pPr>
            <a:r>
              <a:rPr lang="en-GB" dirty="0" smtClean="0"/>
              <a:t>     (</a:t>
            </a:r>
            <a:r>
              <a:rPr lang="en-GB" dirty="0"/>
              <a:t>d)	</a:t>
            </a:r>
            <a:r>
              <a:rPr lang="en-GB" dirty="0" smtClean="0"/>
              <a:t>at the </a:t>
            </a:r>
            <a:r>
              <a:rPr lang="en-GB" dirty="0"/>
              <a:t>business address of any attorney who purports to act for the party in the </a:t>
            </a:r>
            <a:r>
              <a:rPr lang="en-GB" dirty="0" smtClean="0"/>
              <a:t>	proceedings</a:t>
            </a:r>
            <a:r>
              <a:rPr lang="en-GB" dirty="0"/>
              <a:t>.</a:t>
            </a:r>
            <a:endParaRPr lang="en-US" dirty="0"/>
          </a:p>
          <a:p>
            <a:r>
              <a:rPr lang="en-GB" dirty="0" smtClean="0"/>
              <a:t>The </a:t>
            </a:r>
            <a:r>
              <a:rPr lang="en-GB" dirty="0"/>
              <a:t>provisions of Part 5</a:t>
            </a:r>
            <a:r>
              <a:rPr lang="en-GB" i="1" dirty="0"/>
              <a:t> </a:t>
            </a:r>
            <a:r>
              <a:rPr lang="en-GB" dirty="0"/>
              <a:t>may be applied to such a document as if it were a claim form.</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50704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6 – DISPENSING WITH SERVICE</a:t>
            </a:r>
            <a:endParaRPr lang="en-US" b="1" dirty="0"/>
          </a:p>
        </p:txBody>
      </p:sp>
      <p:sp>
        <p:nvSpPr>
          <p:cNvPr id="3" name="Content Placeholder 2"/>
          <p:cNvSpPr>
            <a:spLocks noGrp="1"/>
          </p:cNvSpPr>
          <p:nvPr>
            <p:ph idx="1"/>
          </p:nvPr>
        </p:nvSpPr>
        <p:spPr/>
        <p:txBody>
          <a:bodyPr/>
          <a:lstStyle/>
          <a:p>
            <a:r>
              <a:rPr lang="en-US" dirty="0" smtClean="0"/>
              <a:t>Court may dispense with service if appropriate to do so on an application without notice supported by affidavit.</a:t>
            </a:r>
          </a:p>
          <a:p>
            <a:pPr marL="0" indent="0">
              <a:buNone/>
            </a:pPr>
            <a:endParaRPr lang="en-US" dirty="0" smtClean="0"/>
          </a:p>
          <a:p>
            <a:r>
              <a:rPr lang="en-US" dirty="0" smtClean="0"/>
              <a:t>Service on AG – by leaving it at that office of the AG unless enactment or rule provides otherwise.</a:t>
            </a: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3423180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679" y="1"/>
            <a:ext cx="10515600" cy="791110"/>
          </a:xfrm>
        </p:spPr>
        <p:txBody>
          <a:bodyPr/>
          <a:lstStyle/>
          <a:p>
            <a:pPr algn="ctr"/>
            <a:r>
              <a:rPr lang="en-US" b="1" dirty="0" smtClean="0"/>
              <a:t>PART 17</a:t>
            </a:r>
            <a:endParaRPr lang="en-US" b="1" dirty="0"/>
          </a:p>
        </p:txBody>
      </p:sp>
      <p:sp>
        <p:nvSpPr>
          <p:cNvPr id="3" name="Content Placeholder 2"/>
          <p:cNvSpPr>
            <a:spLocks noGrp="1"/>
          </p:cNvSpPr>
          <p:nvPr>
            <p:ph idx="1"/>
          </p:nvPr>
        </p:nvSpPr>
        <p:spPr>
          <a:xfrm>
            <a:off x="236306" y="1714500"/>
            <a:ext cx="11630346" cy="5032375"/>
          </a:xfrm>
        </p:spPr>
        <p:txBody>
          <a:bodyPr>
            <a:normAutofit lnSpcReduction="10000"/>
          </a:bodyPr>
          <a:lstStyle/>
          <a:p>
            <a:r>
              <a:rPr lang="en-GB" b="1" dirty="0" smtClean="0"/>
              <a:t>Interim remedies and relief </a:t>
            </a:r>
          </a:p>
          <a:p>
            <a:r>
              <a:rPr lang="en-GB" dirty="0" smtClean="0"/>
              <a:t>CPR 17.1 lists 18 interim remedies ( not an exhaustive list) which can be granted. Includes:</a:t>
            </a:r>
          </a:p>
          <a:p>
            <a:pPr lvl="1"/>
            <a:r>
              <a:rPr lang="en-GB" dirty="0" smtClean="0"/>
              <a:t>(</a:t>
            </a:r>
            <a:r>
              <a:rPr lang="en-GB" dirty="0" err="1" smtClean="0"/>
              <a:t>i</a:t>
            </a:r>
            <a:r>
              <a:rPr lang="en-GB" dirty="0" smtClean="0"/>
              <a:t>) an </a:t>
            </a:r>
            <a:r>
              <a:rPr lang="en-GB" dirty="0"/>
              <a:t>interim declaration</a:t>
            </a:r>
            <a:r>
              <a:rPr lang="en-GB" dirty="0" smtClean="0"/>
              <a:t>;</a:t>
            </a:r>
          </a:p>
          <a:p>
            <a:pPr lvl="1"/>
            <a:r>
              <a:rPr lang="en-GB" dirty="0" smtClean="0"/>
              <a:t>(ii) an </a:t>
            </a:r>
            <a:r>
              <a:rPr lang="en-GB" dirty="0"/>
              <a:t>interim injunction</a:t>
            </a:r>
            <a:r>
              <a:rPr lang="en-GB" dirty="0" smtClean="0"/>
              <a:t>;</a:t>
            </a:r>
          </a:p>
          <a:p>
            <a:pPr lvl="1"/>
            <a:r>
              <a:rPr lang="en-GB" dirty="0" smtClean="0"/>
              <a:t>(iii) an order </a:t>
            </a:r>
            <a:r>
              <a:rPr lang="en-GB" dirty="0"/>
              <a:t>directing a party to prepare and file accounts relating to the dispute</a:t>
            </a:r>
            <a:r>
              <a:rPr lang="en-GB" dirty="0" smtClean="0"/>
              <a:t>;</a:t>
            </a:r>
          </a:p>
          <a:p>
            <a:pPr lvl="1"/>
            <a:r>
              <a:rPr lang="en-GB" dirty="0" smtClean="0"/>
              <a:t>(iv) an </a:t>
            </a:r>
            <a:r>
              <a:rPr lang="en-GB" dirty="0"/>
              <a:t>order directing a party to provide information about the location of relevant property or assets or to provide information about relevant property or assets which are or may be the subject of an application for a freezing order</a:t>
            </a:r>
            <a:r>
              <a:rPr lang="en-GB" dirty="0" smtClean="0"/>
              <a:t>;</a:t>
            </a:r>
          </a:p>
          <a:p>
            <a:pPr lvl="1"/>
            <a:r>
              <a:rPr lang="en-GB" dirty="0" smtClean="0"/>
              <a:t>(v) a “</a:t>
            </a:r>
            <a:r>
              <a:rPr lang="en-GB" dirty="0"/>
              <a:t>freezing order</a:t>
            </a:r>
            <a:r>
              <a:rPr lang="en-GB" dirty="0" smtClean="0"/>
              <a:t>” </a:t>
            </a:r>
            <a:r>
              <a:rPr lang="en-GB" dirty="0"/>
              <a:t>restraining a party from </a:t>
            </a:r>
            <a:r>
              <a:rPr lang="en-GB" dirty="0" smtClean="0"/>
              <a:t>(a) dealing </a:t>
            </a:r>
            <a:r>
              <a:rPr lang="en-GB" dirty="0"/>
              <a:t>with any asset </a:t>
            </a:r>
            <a:r>
              <a:rPr lang="en-GB" b="1" dirty="0"/>
              <a:t>whether located within the jurisdiction or not</a:t>
            </a:r>
            <a:r>
              <a:rPr lang="en-GB" dirty="0" smtClean="0"/>
              <a:t>; or (b) removing </a:t>
            </a:r>
            <a:r>
              <a:rPr lang="en-GB" dirty="0"/>
              <a:t>from the jurisdiction assets located </a:t>
            </a:r>
            <a:r>
              <a:rPr lang="en-GB" dirty="0" smtClean="0"/>
              <a:t>there – </a:t>
            </a:r>
            <a:r>
              <a:rPr lang="en-GB" b="1" dirty="0" smtClean="0"/>
              <a:t>a ‘</a:t>
            </a:r>
            <a:r>
              <a:rPr lang="en-GB" b="1" dirty="0" err="1" smtClean="0"/>
              <a:t>Mareva</a:t>
            </a:r>
            <a:r>
              <a:rPr lang="en-GB" b="1" dirty="0" smtClean="0"/>
              <a:t> injunction</a:t>
            </a:r>
            <a:r>
              <a:rPr lang="en-GB" dirty="0" smtClean="0"/>
              <a:t>’;</a:t>
            </a:r>
          </a:p>
          <a:p>
            <a:pPr lvl="1"/>
            <a:r>
              <a:rPr lang="en-GB" sz="2400" dirty="0" smtClean="0"/>
              <a:t>(vi) </a:t>
            </a:r>
            <a:r>
              <a:rPr lang="en-GB" dirty="0" smtClean="0"/>
              <a:t>a “</a:t>
            </a:r>
            <a:r>
              <a:rPr lang="en-GB" dirty="0"/>
              <a:t>search order</a:t>
            </a:r>
            <a:r>
              <a:rPr lang="en-GB" dirty="0" smtClean="0"/>
              <a:t>” </a:t>
            </a:r>
            <a:r>
              <a:rPr lang="en-GB" dirty="0"/>
              <a:t>requiring a party to admit another party to premises for the purpose of preserving evidence, etc</a:t>
            </a:r>
            <a:r>
              <a:rPr lang="en-GB" dirty="0" smtClean="0"/>
              <a:t>. – </a:t>
            </a:r>
            <a:r>
              <a:rPr lang="en-GB" b="1" dirty="0" smtClean="0"/>
              <a:t>an ‘Anton Pillar Order</a:t>
            </a:r>
            <a:r>
              <a:rPr lang="en-GB" dirty="0" smtClean="0"/>
              <a:t>’;</a:t>
            </a:r>
            <a:endParaRPr lang="en-US" sz="2400" dirty="0"/>
          </a:p>
          <a:p>
            <a:pPr lvl="1"/>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96996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a:xfrm>
            <a:off x="308225" y="1825625"/>
            <a:ext cx="11291299" cy="4903948"/>
          </a:xfrm>
        </p:spPr>
        <p:txBody>
          <a:bodyPr>
            <a:normAutofit fontScale="92500" lnSpcReduction="20000"/>
          </a:bodyPr>
          <a:lstStyle/>
          <a:p>
            <a:r>
              <a:rPr lang="en-GB" dirty="0" smtClean="0"/>
              <a:t>Interim </a:t>
            </a:r>
            <a:r>
              <a:rPr lang="en-GB" dirty="0"/>
              <a:t>remedy </a:t>
            </a:r>
            <a:r>
              <a:rPr lang="en-GB" dirty="0" smtClean="0"/>
              <a:t>can be granted whether </a:t>
            </a:r>
            <a:r>
              <a:rPr lang="en-GB" dirty="0"/>
              <a:t>or not there has been a claim for a final remedy of that kind</a:t>
            </a:r>
            <a:r>
              <a:rPr lang="en-GB" dirty="0" smtClean="0"/>
              <a:t>. </a:t>
            </a:r>
            <a:endParaRPr lang="en-US" dirty="0"/>
          </a:p>
          <a:p>
            <a:r>
              <a:rPr lang="en-GB" dirty="0" smtClean="0"/>
              <a:t>Re. an </a:t>
            </a:r>
            <a:r>
              <a:rPr lang="en-GB" dirty="0"/>
              <a:t>interim </a:t>
            </a:r>
            <a:r>
              <a:rPr lang="en-GB" dirty="0" smtClean="0"/>
              <a:t>injunction, a </a:t>
            </a:r>
            <a:r>
              <a:rPr lang="en-GB" dirty="0"/>
              <a:t>search </a:t>
            </a:r>
            <a:r>
              <a:rPr lang="en-GB" dirty="0" smtClean="0"/>
              <a:t>order, a </a:t>
            </a:r>
            <a:r>
              <a:rPr lang="en-GB" dirty="0"/>
              <a:t>freezing </a:t>
            </a:r>
            <a:r>
              <a:rPr lang="en-GB" dirty="0" smtClean="0"/>
              <a:t>order, an </a:t>
            </a:r>
            <a:r>
              <a:rPr lang="en-GB" dirty="0"/>
              <a:t>order authorising a person to enter any land or building for the purpose of carrying out an order under rule 17.1(1)(h</a:t>
            </a:r>
            <a:r>
              <a:rPr lang="en-GB" dirty="0" smtClean="0"/>
              <a:t>), and an </a:t>
            </a:r>
            <a:r>
              <a:rPr lang="en-GB" dirty="0"/>
              <a:t>order for the detention, custody or preservation of relevant </a:t>
            </a:r>
            <a:r>
              <a:rPr lang="en-GB" dirty="0" smtClean="0"/>
              <a:t>property.</a:t>
            </a:r>
            <a:endParaRPr lang="en-US" dirty="0"/>
          </a:p>
          <a:p>
            <a:pPr marL="0" indent="0">
              <a:buNone/>
            </a:pPr>
            <a:r>
              <a:rPr lang="en-GB" dirty="0" smtClean="0"/>
              <a:t>	- </a:t>
            </a:r>
            <a:r>
              <a:rPr lang="en-GB" dirty="0"/>
              <a:t>application </a:t>
            </a:r>
            <a:r>
              <a:rPr lang="en-GB" dirty="0" smtClean="0"/>
              <a:t>on notice to be made on 3 </a:t>
            </a:r>
            <a:r>
              <a:rPr lang="en-GB" dirty="0"/>
              <a:t>days’ notice to the </a:t>
            </a:r>
            <a:r>
              <a:rPr lang="en-GB" dirty="0" smtClean="0"/>
              <a:t>respondent;</a:t>
            </a:r>
          </a:p>
          <a:p>
            <a:pPr marL="0" indent="0">
              <a:buNone/>
            </a:pPr>
            <a:r>
              <a:rPr lang="en-GB" dirty="0"/>
              <a:t>	</a:t>
            </a:r>
            <a:r>
              <a:rPr lang="en-GB" dirty="0" smtClean="0"/>
              <a:t>- application without notice. Court may make order for </a:t>
            </a:r>
            <a:r>
              <a:rPr lang="en-GB" dirty="0"/>
              <a:t>a period of not more </a:t>
            </a:r>
            <a:r>
              <a:rPr lang="en-GB" dirty="0" smtClean="0"/>
              <a:t>	  than 28 days if </a:t>
            </a:r>
            <a:r>
              <a:rPr lang="en-GB" dirty="0"/>
              <a:t>it is satisfied </a:t>
            </a:r>
            <a:r>
              <a:rPr lang="en-GB" dirty="0" smtClean="0"/>
              <a:t>that in </a:t>
            </a:r>
            <a:r>
              <a:rPr lang="en-GB" dirty="0"/>
              <a:t>a case of urgency no notice is </a:t>
            </a:r>
            <a:r>
              <a:rPr lang="en-GB" dirty="0" smtClean="0"/>
              <a:t>possible 	 	  or that to give </a:t>
            </a:r>
            <a:r>
              <a:rPr lang="en-GB" dirty="0"/>
              <a:t>notice would defeat the purpose of the application</a:t>
            </a:r>
            <a:r>
              <a:rPr lang="en-GB" dirty="0" smtClean="0"/>
              <a:t>. </a:t>
            </a:r>
            <a:endParaRPr lang="en-US" dirty="0"/>
          </a:p>
          <a:p>
            <a:r>
              <a:rPr lang="en-GB" dirty="0" smtClean="0"/>
              <a:t>On </a:t>
            </a:r>
            <a:r>
              <a:rPr lang="en-GB" dirty="0"/>
              <a:t>granting an order </a:t>
            </a:r>
            <a:r>
              <a:rPr lang="en-GB" dirty="0" smtClean="0"/>
              <a:t>without notice the </a:t>
            </a:r>
            <a:r>
              <a:rPr lang="en-GB" dirty="0"/>
              <a:t>court </a:t>
            </a:r>
            <a:r>
              <a:rPr lang="en-GB" dirty="0" smtClean="0"/>
              <a:t>must fix </a:t>
            </a:r>
            <a:r>
              <a:rPr lang="en-GB" dirty="0"/>
              <a:t>a date for further consideration of the </a:t>
            </a:r>
            <a:r>
              <a:rPr lang="en-GB" dirty="0" smtClean="0"/>
              <a:t>application and fix </a:t>
            </a:r>
            <a:r>
              <a:rPr lang="en-GB" dirty="0"/>
              <a:t>a date (which may be later than the date </a:t>
            </a:r>
            <a:r>
              <a:rPr lang="en-GB" dirty="0" smtClean="0"/>
              <a:t>for further consideration) </a:t>
            </a:r>
            <a:r>
              <a:rPr lang="en-GB" dirty="0"/>
              <a:t>on which the interim order </a:t>
            </a:r>
            <a:r>
              <a:rPr lang="en-GB" dirty="0" smtClean="0"/>
              <a:t>will </a:t>
            </a:r>
            <a:r>
              <a:rPr lang="en-GB" dirty="0"/>
              <a:t>terminate unless a further order is made on the further consideration of the application.</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626778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p:txBody>
          <a:bodyPr>
            <a:normAutofit fontScale="85000" lnSpcReduction="20000"/>
          </a:bodyPr>
          <a:lstStyle/>
          <a:p>
            <a:r>
              <a:rPr lang="en-GB" dirty="0"/>
              <a:t>When </a:t>
            </a:r>
            <a:r>
              <a:rPr lang="en-GB" dirty="0" smtClean="0"/>
              <a:t>order without Notice is made, applicant </a:t>
            </a:r>
            <a:r>
              <a:rPr lang="en-GB" dirty="0"/>
              <a:t>must, not less than 7 days before the date fixed for further consideration of the application, serve the respondent personally with -</a:t>
            </a:r>
            <a:endParaRPr lang="en-US" dirty="0"/>
          </a:p>
          <a:p>
            <a:r>
              <a:rPr lang="en-GB" dirty="0"/>
              <a:t>(a)	the application for an interim order;</a:t>
            </a:r>
            <a:endParaRPr lang="en-US" dirty="0"/>
          </a:p>
          <a:p>
            <a:r>
              <a:rPr lang="en-GB" dirty="0"/>
              <a:t>(b)	the evidence in support of the application;</a:t>
            </a:r>
            <a:endParaRPr lang="en-US" dirty="0"/>
          </a:p>
          <a:p>
            <a:r>
              <a:rPr lang="en-GB" dirty="0"/>
              <a:t>(c)      </a:t>
            </a:r>
            <a:r>
              <a:rPr lang="en-GB" dirty="0" smtClean="0"/>
              <a:t>a </a:t>
            </a:r>
            <a:r>
              <a:rPr lang="en-GB" dirty="0"/>
              <a:t>copy of the transcript of the hearing, if any, or if there is no such </a:t>
            </a:r>
            <a:r>
              <a:rPr lang="en-GB" dirty="0" smtClean="0"/>
              <a:t>	transcript a copy </a:t>
            </a:r>
            <a:r>
              <a:rPr lang="en-GB" dirty="0"/>
              <a:t>of Counsel’s note of the hearing;</a:t>
            </a:r>
            <a:endParaRPr lang="en-US" dirty="0"/>
          </a:p>
          <a:p>
            <a:r>
              <a:rPr lang="en-GB" dirty="0"/>
              <a:t>(d)     </a:t>
            </a:r>
            <a:r>
              <a:rPr lang="en-GB" dirty="0" smtClean="0"/>
              <a:t>a </a:t>
            </a:r>
            <a:r>
              <a:rPr lang="en-GB" dirty="0"/>
              <a:t>copy of any written submissions or skeleton arguments used at the </a:t>
            </a:r>
            <a:r>
              <a:rPr lang="en-GB" dirty="0" smtClean="0"/>
              <a:t>	  	hearing</a:t>
            </a:r>
            <a:r>
              <a:rPr lang="en-GB" dirty="0"/>
              <a:t>; </a:t>
            </a:r>
            <a:endParaRPr lang="en-US" dirty="0"/>
          </a:p>
          <a:p>
            <a:r>
              <a:rPr lang="en-GB" dirty="0"/>
              <a:t>(e)	any interim order made without notice; and</a:t>
            </a:r>
            <a:endParaRPr lang="en-US" dirty="0"/>
          </a:p>
          <a:p>
            <a:r>
              <a:rPr lang="en-GB" dirty="0"/>
              <a:t>(f)	notice of the date and time on which the court will further consider the </a:t>
            </a:r>
            <a:r>
              <a:rPr lang="en-GB" dirty="0" smtClean="0"/>
              <a:t>	application.</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25594683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a:xfrm>
            <a:off x="287677" y="1825625"/>
            <a:ext cx="11650894" cy="4924496"/>
          </a:xfrm>
        </p:spPr>
        <p:txBody>
          <a:bodyPr>
            <a:normAutofit fontScale="92500" lnSpcReduction="20000"/>
          </a:bodyPr>
          <a:lstStyle/>
          <a:p>
            <a:r>
              <a:rPr lang="en-GB" dirty="0" smtClean="0"/>
              <a:t>Order </a:t>
            </a:r>
            <a:r>
              <a:rPr lang="en-GB" dirty="0"/>
              <a:t>for an interim remedy may be made at any time, </a:t>
            </a:r>
            <a:r>
              <a:rPr lang="en-GB" dirty="0" smtClean="0"/>
              <a:t>including after judgment and before </a:t>
            </a:r>
            <a:r>
              <a:rPr lang="en-GB" dirty="0"/>
              <a:t>a claim has been </a:t>
            </a:r>
            <a:r>
              <a:rPr lang="en-GB" dirty="0" smtClean="0"/>
              <a:t>filed if the </a:t>
            </a:r>
            <a:r>
              <a:rPr lang="en-GB" dirty="0"/>
              <a:t>matter is </a:t>
            </a:r>
            <a:r>
              <a:rPr lang="en-GB" dirty="0" smtClean="0"/>
              <a:t>urgent or it </a:t>
            </a:r>
            <a:r>
              <a:rPr lang="en-GB" dirty="0"/>
              <a:t>is otherwise necessary to do so in the interests of </a:t>
            </a:r>
            <a:r>
              <a:rPr lang="en-GB" dirty="0" smtClean="0"/>
              <a:t>justice on an undertaking from the claimant to file and serve a claim form by a specified date.</a:t>
            </a:r>
            <a:endParaRPr lang="en-US" dirty="0" smtClean="0"/>
          </a:p>
          <a:p>
            <a:r>
              <a:rPr lang="en-GB" dirty="0" smtClean="0"/>
              <a:t>Unless </a:t>
            </a:r>
            <a:r>
              <a:rPr lang="en-GB" dirty="0"/>
              <a:t>the court otherwise orders, a defendant may not apply for any of the </a:t>
            </a:r>
            <a:r>
              <a:rPr lang="en-GB" dirty="0" smtClean="0"/>
              <a:t>interim remedy orders before </a:t>
            </a:r>
            <a:r>
              <a:rPr lang="en-GB" dirty="0"/>
              <a:t>filing an acknowledgment of </a:t>
            </a:r>
            <a:r>
              <a:rPr lang="en-GB" dirty="0" smtClean="0"/>
              <a:t>service.</a:t>
            </a:r>
            <a:endParaRPr lang="en-US" dirty="0"/>
          </a:p>
          <a:p>
            <a:r>
              <a:rPr lang="en-GB" dirty="0" smtClean="0"/>
              <a:t> Application </a:t>
            </a:r>
            <a:r>
              <a:rPr lang="en-GB" dirty="0"/>
              <a:t>for an interim remedy must be supported by </a:t>
            </a:r>
            <a:r>
              <a:rPr lang="en-GB" dirty="0" smtClean="0"/>
              <a:t>affidavit </a:t>
            </a:r>
            <a:r>
              <a:rPr lang="en-GB" dirty="0"/>
              <a:t>unless the court otherwise orders.</a:t>
            </a:r>
            <a:endParaRPr lang="en-US" dirty="0"/>
          </a:p>
          <a:p>
            <a:r>
              <a:rPr lang="en-GB" dirty="0" smtClean="0"/>
              <a:t>Where it </a:t>
            </a:r>
            <a:r>
              <a:rPr lang="en-GB" dirty="0"/>
              <a:t>is not practicable to produce evidence on affidavit then the application may be heard on the basis of </a:t>
            </a:r>
            <a:r>
              <a:rPr lang="en-GB" dirty="0" smtClean="0"/>
              <a:t>either information </a:t>
            </a:r>
            <a:r>
              <a:rPr lang="en-GB" dirty="0"/>
              <a:t>given orally to the court with an undertaking to file an affidavit within a specified date setting out the oral </a:t>
            </a:r>
            <a:r>
              <a:rPr lang="en-GB" dirty="0" smtClean="0"/>
              <a:t>information or evidence </a:t>
            </a:r>
            <a:r>
              <a:rPr lang="en-GB" dirty="0"/>
              <a:t>given by witness statement </a:t>
            </a:r>
            <a:r>
              <a:rPr lang="en-GB" dirty="0" smtClean="0"/>
              <a:t>subject to filing affidavit at a later date. </a:t>
            </a:r>
            <a:endParaRPr lang="en-US" dirty="0"/>
          </a:p>
          <a:p>
            <a:r>
              <a:rPr lang="en-GB" dirty="0" smtClean="0"/>
              <a:t>Evidence </a:t>
            </a:r>
            <a:r>
              <a:rPr lang="en-GB" dirty="0"/>
              <a:t>in support of an application made without giving notice must state the reasons why notice has not been given.</a:t>
            </a:r>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2837286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a:xfrm>
            <a:off x="195209" y="1825624"/>
            <a:ext cx="11835829" cy="5032375"/>
          </a:xfrm>
        </p:spPr>
        <p:txBody>
          <a:bodyPr>
            <a:normAutofit fontScale="92500" lnSpcReduction="20000"/>
          </a:bodyPr>
          <a:lstStyle/>
          <a:p>
            <a:r>
              <a:rPr lang="en-US" dirty="0" smtClean="0"/>
              <a:t>Special provisions relating to </a:t>
            </a:r>
            <a:r>
              <a:rPr lang="en-US" b="1" dirty="0" smtClean="0"/>
              <a:t>search orders </a:t>
            </a:r>
            <a:r>
              <a:rPr lang="en-US" dirty="0" smtClean="0"/>
              <a:t>– CPR 17.6 – 17.13.</a:t>
            </a:r>
          </a:p>
          <a:p>
            <a:r>
              <a:rPr lang="en-US" b="1" dirty="0" smtClean="0"/>
              <a:t>Highlights</a:t>
            </a:r>
            <a:r>
              <a:rPr lang="en-US" dirty="0" smtClean="0"/>
              <a:t> –  </a:t>
            </a:r>
          </a:p>
          <a:p>
            <a:pPr marL="0" indent="0">
              <a:buNone/>
            </a:pPr>
            <a:r>
              <a:rPr lang="en-US" dirty="0"/>
              <a:t>	</a:t>
            </a:r>
            <a:r>
              <a:rPr lang="en-US" dirty="0" smtClean="0"/>
              <a:t>- can be made before or after </a:t>
            </a:r>
            <a:r>
              <a:rPr lang="en-GB" dirty="0" smtClean="0"/>
              <a:t>proceedings filed;</a:t>
            </a:r>
          </a:p>
          <a:p>
            <a:pPr marL="0" indent="0">
              <a:buNone/>
            </a:pPr>
            <a:r>
              <a:rPr lang="en-GB" dirty="0"/>
              <a:t>	</a:t>
            </a:r>
            <a:r>
              <a:rPr lang="en-GB" dirty="0" smtClean="0"/>
              <a:t>- can be made to secure </a:t>
            </a:r>
            <a:r>
              <a:rPr lang="en-GB" dirty="0"/>
              <a:t>or preserve </a:t>
            </a:r>
            <a:r>
              <a:rPr lang="en-GB" dirty="0" smtClean="0"/>
              <a:t>evidence and require 		  	  	  a </a:t>
            </a:r>
            <a:r>
              <a:rPr lang="en-GB" dirty="0"/>
              <a:t>respondent to permit persons to enter premises for the </a:t>
            </a:r>
            <a:r>
              <a:rPr lang="en-GB" dirty="0" smtClean="0"/>
              <a:t>		  	  	  purpose </a:t>
            </a:r>
            <a:r>
              <a:rPr lang="en-GB" dirty="0"/>
              <a:t>of securing the preservation of evidence</a:t>
            </a:r>
            <a:r>
              <a:rPr lang="en-GB" dirty="0" smtClean="0"/>
              <a:t>.</a:t>
            </a:r>
          </a:p>
          <a:p>
            <a:pPr marL="0" indent="0">
              <a:buNone/>
            </a:pPr>
            <a:r>
              <a:rPr lang="en-GB" dirty="0"/>
              <a:t>	</a:t>
            </a:r>
            <a:r>
              <a:rPr lang="en-GB" dirty="0" smtClean="0"/>
              <a:t>- made only when applicant </a:t>
            </a:r>
            <a:r>
              <a:rPr lang="en-GB" dirty="0"/>
              <a:t>seeking the order has a strong prima facie </a:t>
            </a:r>
            <a:r>
              <a:rPr lang="en-GB" dirty="0" smtClean="0"/>
              <a:t>		  case </a:t>
            </a:r>
            <a:r>
              <a:rPr lang="en-GB" dirty="0"/>
              <a:t>on an accrued cause of </a:t>
            </a:r>
            <a:r>
              <a:rPr lang="en-GB" dirty="0" smtClean="0"/>
              <a:t>action and (</a:t>
            </a:r>
            <a:r>
              <a:rPr lang="en-GB" dirty="0" err="1" smtClean="0"/>
              <a:t>i</a:t>
            </a:r>
            <a:r>
              <a:rPr lang="en-GB" dirty="0" smtClean="0"/>
              <a:t>) the </a:t>
            </a:r>
            <a:r>
              <a:rPr lang="en-GB" dirty="0"/>
              <a:t>potential or actual loss or </a:t>
            </a:r>
            <a:r>
              <a:rPr lang="en-GB" dirty="0" smtClean="0"/>
              <a:t>		  damage </a:t>
            </a:r>
            <a:r>
              <a:rPr lang="en-GB" dirty="0"/>
              <a:t>to the applicant will be serious if the search order is not </a:t>
            </a:r>
            <a:r>
              <a:rPr lang="en-GB" dirty="0" smtClean="0"/>
              <a:t>made 		  and (ii) there </a:t>
            </a:r>
            <a:r>
              <a:rPr lang="en-GB" dirty="0"/>
              <a:t>is sufficient evidence </a:t>
            </a:r>
            <a:r>
              <a:rPr lang="en-GB" dirty="0" smtClean="0"/>
              <a:t>that the </a:t>
            </a:r>
            <a:r>
              <a:rPr lang="en-GB" dirty="0"/>
              <a:t>respondent possesses </a:t>
            </a:r>
            <a:r>
              <a:rPr lang="en-GB" dirty="0" smtClean="0"/>
              <a:t>			  relevant </a:t>
            </a:r>
            <a:r>
              <a:rPr lang="en-GB" dirty="0"/>
              <a:t>evidentiary </a:t>
            </a:r>
            <a:r>
              <a:rPr lang="en-GB" dirty="0" smtClean="0"/>
              <a:t>material and there </a:t>
            </a:r>
            <a:r>
              <a:rPr lang="en-GB" dirty="0"/>
              <a:t>is a real possibility that the </a:t>
            </a:r>
            <a:r>
              <a:rPr lang="en-GB" dirty="0" smtClean="0"/>
              <a:t>			  respondent </a:t>
            </a:r>
            <a:r>
              <a:rPr lang="en-GB" dirty="0"/>
              <a:t>might destroy such material or cause it to be unavailable for </a:t>
            </a:r>
            <a:r>
              <a:rPr lang="en-GB" dirty="0" smtClean="0"/>
              <a:t>		  use </a:t>
            </a:r>
            <a:r>
              <a:rPr lang="en-GB" dirty="0"/>
              <a:t>in evidence in a proceeding or anticipated proceeding before the </a:t>
            </a:r>
            <a:r>
              <a:rPr lang="en-GB" dirty="0" smtClean="0"/>
              <a:t>		  court</a:t>
            </a:r>
            <a:r>
              <a:rPr lang="en-GB" dirty="0"/>
              <a:t>.</a:t>
            </a:r>
            <a:endParaRPr lang="en-US" dirty="0"/>
          </a:p>
          <a:p>
            <a:pPr marL="0" indent="0">
              <a:buNone/>
            </a:pPr>
            <a:endParaRPr lang="en-US" dirty="0"/>
          </a:p>
          <a:p>
            <a:pPr marL="0" indent="0">
              <a:buNone/>
            </a:pP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3905116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a:xfrm>
            <a:off x="838200" y="1825624"/>
            <a:ext cx="10515600" cy="4379967"/>
          </a:xfrm>
        </p:spPr>
        <p:txBody>
          <a:bodyPr>
            <a:normAutofit fontScale="92500" lnSpcReduction="20000"/>
          </a:bodyPr>
          <a:lstStyle/>
          <a:p>
            <a:pPr marL="0" indent="0">
              <a:buNone/>
            </a:pPr>
            <a:r>
              <a:rPr lang="en-US" dirty="0" smtClean="0"/>
              <a:t>	- Order may permit identified persons (but not the applicant) 		   to enter specified premised to carry out search order 			   including </a:t>
            </a:r>
            <a:r>
              <a:rPr lang="en-GB" dirty="0" smtClean="0"/>
              <a:t>searching for, inspecting, or removing a listed or 			   described thing and making or obtaining a record of it or 			   information contained in it; </a:t>
            </a:r>
          </a:p>
          <a:p>
            <a:pPr marL="0" indent="0">
              <a:buNone/>
            </a:pPr>
            <a:r>
              <a:rPr lang="en-GB" dirty="0"/>
              <a:t>	</a:t>
            </a:r>
            <a:r>
              <a:rPr lang="en-GB" dirty="0" smtClean="0"/>
              <a:t>-  May allow </a:t>
            </a:r>
            <a:r>
              <a:rPr lang="en-GB" dirty="0"/>
              <a:t>other named or described persons, including </a:t>
            </a:r>
            <a:r>
              <a:rPr lang="en-GB" dirty="0" smtClean="0"/>
              <a:t>			   computer specialists not </a:t>
            </a:r>
            <a:r>
              <a:rPr lang="en-GB" dirty="0"/>
              <a:t>associated with either the applicant </a:t>
            </a:r>
            <a:r>
              <a:rPr lang="en-GB" dirty="0" smtClean="0"/>
              <a:t>		   or </a:t>
            </a:r>
            <a:r>
              <a:rPr lang="en-GB" dirty="0"/>
              <a:t>the respondent, to take and retain </a:t>
            </a:r>
            <a:r>
              <a:rPr lang="en-GB" dirty="0" smtClean="0"/>
              <a:t>in their </a:t>
            </a:r>
            <a:r>
              <a:rPr lang="en-GB" dirty="0"/>
              <a:t>custody, or </a:t>
            </a:r>
            <a:r>
              <a:rPr lang="en-GB" dirty="0" smtClean="0"/>
              <a:t>			   copy</a:t>
            </a:r>
            <a:r>
              <a:rPr lang="en-GB" dirty="0"/>
              <a:t>, any described thing or information; and</a:t>
            </a:r>
            <a:endParaRPr lang="en-US" dirty="0"/>
          </a:p>
          <a:p>
            <a:pPr marL="0" indent="0">
              <a:buNone/>
            </a:pPr>
            <a:r>
              <a:rPr lang="en-GB" dirty="0" smtClean="0"/>
              <a:t>	-  May provide that no information </a:t>
            </a:r>
            <a:r>
              <a:rPr lang="en-GB" dirty="0"/>
              <a:t>about the </a:t>
            </a:r>
            <a:r>
              <a:rPr lang="en-GB" dirty="0" smtClean="0"/>
              <a:t>order to be 			   disclosed for </a:t>
            </a:r>
            <a:r>
              <a:rPr lang="en-GB" dirty="0"/>
              <a:t>up to </a:t>
            </a:r>
            <a:r>
              <a:rPr lang="en-GB" dirty="0" smtClean="0"/>
              <a:t>3 working </a:t>
            </a:r>
            <a:r>
              <a:rPr lang="en-GB" dirty="0"/>
              <a:t>days after the date on which the </a:t>
            </a:r>
            <a:r>
              <a:rPr lang="en-GB" dirty="0" smtClean="0"/>
              <a:t>		   order </a:t>
            </a:r>
            <a:r>
              <a:rPr lang="en-GB" dirty="0"/>
              <a:t>was served, except for the </a:t>
            </a:r>
            <a:r>
              <a:rPr lang="en-GB" dirty="0" smtClean="0"/>
              <a:t>purposes </a:t>
            </a:r>
            <a:r>
              <a:rPr lang="en-GB" dirty="0"/>
              <a:t>of obtaining legal </a:t>
            </a:r>
            <a:r>
              <a:rPr lang="en-GB" dirty="0" smtClean="0"/>
              <a:t>		  advice </a:t>
            </a:r>
            <a:r>
              <a:rPr lang="en-GB" dirty="0"/>
              <a:t>or legal </a:t>
            </a:r>
            <a:r>
              <a:rPr lang="en-GB" dirty="0" smtClean="0"/>
              <a:t>representation.</a:t>
            </a:r>
          </a:p>
          <a:p>
            <a:pPr marL="0" indent="0">
              <a:buNone/>
            </a:pPr>
            <a:r>
              <a:rPr lang="en-GB" dirty="0"/>
              <a:t>	</a:t>
            </a:r>
            <a:r>
              <a:rPr lang="en-GB" dirty="0" smtClean="0"/>
              <a:t>-  Order must require undertakings from the applicant.</a:t>
            </a:r>
          </a:p>
          <a:p>
            <a:pPr marL="0" indent="0">
              <a:buNone/>
            </a:pPr>
            <a:endParaRPr lang="en-US" dirty="0"/>
          </a:p>
          <a:p>
            <a:pPr marL="0" indent="0">
              <a:buNone/>
            </a:pP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990597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a:xfrm>
            <a:off x="215757" y="1825624"/>
            <a:ext cx="11835829" cy="5032376"/>
          </a:xfrm>
        </p:spPr>
        <p:txBody>
          <a:bodyPr>
            <a:normAutofit fontScale="85000" lnSpcReduction="20000"/>
          </a:bodyPr>
          <a:lstStyle/>
          <a:p>
            <a:pPr marL="0" indent="0">
              <a:buNone/>
            </a:pPr>
            <a:r>
              <a:rPr lang="en-GB" dirty="0" smtClean="0"/>
              <a:t>	- Court </a:t>
            </a:r>
            <a:r>
              <a:rPr lang="en-GB" dirty="0"/>
              <a:t>must appoint one or more </a:t>
            </a:r>
            <a:r>
              <a:rPr lang="en-GB" dirty="0" smtClean="0"/>
              <a:t>independent attorneys to supervise the execution </a:t>
            </a:r>
            <a:r>
              <a:rPr lang="en-GB" dirty="0"/>
              <a:t>of </a:t>
            </a:r>
            <a:r>
              <a:rPr lang="en-GB" dirty="0" smtClean="0"/>
              <a:t>	   the </a:t>
            </a:r>
            <a:r>
              <a:rPr lang="en-GB" dirty="0"/>
              <a:t>order, and to do whatever </a:t>
            </a:r>
            <a:r>
              <a:rPr lang="en-GB" dirty="0" smtClean="0"/>
              <a:t>things in </a:t>
            </a:r>
            <a:r>
              <a:rPr lang="en-GB" dirty="0"/>
              <a:t>relation to the order </a:t>
            </a:r>
            <a:r>
              <a:rPr lang="en-GB" dirty="0" smtClean="0"/>
              <a:t>the </a:t>
            </a:r>
            <a:r>
              <a:rPr lang="en-GB" dirty="0"/>
              <a:t>court considers </a:t>
            </a:r>
            <a:r>
              <a:rPr lang="en-GB" dirty="0" smtClean="0"/>
              <a:t>	   appropriate.</a:t>
            </a:r>
          </a:p>
          <a:p>
            <a:r>
              <a:rPr lang="en-US" dirty="0" smtClean="0"/>
              <a:t>Special provisions relating to </a:t>
            </a:r>
            <a:r>
              <a:rPr lang="en-US" b="1" dirty="0" smtClean="0"/>
              <a:t>interim payments</a:t>
            </a:r>
            <a:r>
              <a:rPr lang="en-US" dirty="0" smtClean="0"/>
              <a:t> – CPR 17.14 – 17.17.</a:t>
            </a:r>
          </a:p>
          <a:p>
            <a:r>
              <a:rPr lang="en-US" b="1" dirty="0" smtClean="0"/>
              <a:t>Highlights</a:t>
            </a:r>
            <a:r>
              <a:rPr lang="en-US" dirty="0" smtClean="0"/>
              <a:t> – </a:t>
            </a:r>
          </a:p>
          <a:p>
            <a:pPr marL="0" indent="0">
              <a:buNone/>
            </a:pPr>
            <a:r>
              <a:rPr lang="en-US" dirty="0"/>
              <a:t>	</a:t>
            </a:r>
            <a:r>
              <a:rPr lang="en-US" dirty="0" smtClean="0"/>
              <a:t>	- Cannot apply </a:t>
            </a:r>
            <a:r>
              <a:rPr lang="en-GB" dirty="0" smtClean="0"/>
              <a:t>before </a:t>
            </a:r>
            <a:r>
              <a:rPr lang="en-GB" dirty="0"/>
              <a:t>the end of the period for entering an acknowledgment of </a:t>
            </a:r>
            <a:r>
              <a:rPr lang="en-GB" dirty="0" smtClean="0"/>
              <a:t>		  service </a:t>
            </a:r>
            <a:r>
              <a:rPr lang="en-GB" dirty="0"/>
              <a:t>applicable to the defendant against whom the application is </a:t>
            </a:r>
            <a:r>
              <a:rPr lang="en-GB" dirty="0" smtClean="0"/>
              <a:t>made.</a:t>
            </a:r>
          </a:p>
          <a:p>
            <a:pPr marL="0" indent="0">
              <a:buNone/>
            </a:pPr>
            <a:r>
              <a:rPr lang="en-GB" dirty="0"/>
              <a:t>	</a:t>
            </a:r>
            <a:r>
              <a:rPr lang="en-GB" dirty="0" smtClean="0"/>
              <a:t>	- Can make </a:t>
            </a:r>
            <a:r>
              <a:rPr lang="en-GB" dirty="0"/>
              <a:t>more than one application for an order for an interim </a:t>
            </a:r>
            <a:r>
              <a:rPr lang="en-GB" dirty="0" smtClean="0"/>
              <a:t>payment.</a:t>
            </a:r>
          </a:p>
          <a:p>
            <a:pPr marL="0" indent="0">
              <a:buNone/>
            </a:pPr>
            <a:r>
              <a:rPr lang="en-GB" dirty="0"/>
              <a:t>	</a:t>
            </a:r>
            <a:r>
              <a:rPr lang="en-GB" dirty="0" smtClean="0"/>
              <a:t>	- Notice of application must be served </a:t>
            </a:r>
            <a:r>
              <a:rPr lang="en-GB" dirty="0"/>
              <a:t>at least 14 days before the </a:t>
            </a:r>
            <a:r>
              <a:rPr lang="en-GB" dirty="0" smtClean="0"/>
              <a:t>hearing and 		  supported </a:t>
            </a:r>
            <a:r>
              <a:rPr lang="en-GB" dirty="0"/>
              <a:t>by </a:t>
            </a:r>
            <a:r>
              <a:rPr lang="en-GB" dirty="0" smtClean="0"/>
              <a:t>affidavit.</a:t>
            </a:r>
          </a:p>
          <a:p>
            <a:pPr marL="0" indent="0">
              <a:buNone/>
            </a:pPr>
            <a:r>
              <a:rPr lang="en-GB" dirty="0"/>
              <a:t>	</a:t>
            </a:r>
            <a:r>
              <a:rPr lang="en-GB" dirty="0" smtClean="0"/>
              <a:t>	- Must exhibit to the affidavit any </a:t>
            </a:r>
            <a:r>
              <a:rPr lang="en-GB" dirty="0"/>
              <a:t>documentary evidence relied on by the </a:t>
            </a:r>
            <a:r>
              <a:rPr lang="en-GB" dirty="0" smtClean="0"/>
              <a:t>			  claimant.</a:t>
            </a:r>
          </a:p>
          <a:p>
            <a:pPr marL="0" indent="0">
              <a:buNone/>
            </a:pPr>
            <a:r>
              <a:rPr lang="en-GB" dirty="0"/>
              <a:t>	</a:t>
            </a:r>
            <a:r>
              <a:rPr lang="en-GB" dirty="0" smtClean="0"/>
              <a:t>	- state </a:t>
            </a:r>
            <a:r>
              <a:rPr lang="en-GB" dirty="0"/>
              <a:t>the claimant’s assessment of the amount of damages or other monetary </a:t>
            </a:r>
            <a:r>
              <a:rPr lang="en-GB" dirty="0" smtClean="0"/>
              <a:t>		  judgment </a:t>
            </a:r>
            <a:r>
              <a:rPr lang="en-GB" dirty="0"/>
              <a:t>that are likely to be </a:t>
            </a:r>
            <a:r>
              <a:rPr lang="en-GB" dirty="0" smtClean="0"/>
              <a:t>awarded.</a:t>
            </a:r>
          </a:p>
          <a:p>
            <a:pPr marL="0" indent="0">
              <a:buNone/>
            </a:pPr>
            <a:r>
              <a:rPr lang="en-GB" dirty="0"/>
              <a:t>	</a:t>
            </a:r>
            <a:r>
              <a:rPr lang="en-GB" dirty="0" smtClean="0"/>
              <a:t>	</a:t>
            </a:r>
            <a:endParaRPr lang="en-US" dirty="0"/>
          </a:p>
          <a:p>
            <a:pPr marL="0" indent="0">
              <a:buNone/>
            </a:pPr>
            <a:endParaRPr lang="en-US" dirty="0" smtClean="0"/>
          </a:p>
          <a:p>
            <a:pPr marL="0" indent="0">
              <a:buNone/>
            </a:pPr>
            <a:endParaRPr lang="en-GB" dirty="0" smtClean="0"/>
          </a:p>
          <a:p>
            <a:pPr marL="0" indent="0">
              <a:buNone/>
            </a:pPr>
            <a:endParaRPr lang="en-US" dirty="0"/>
          </a:p>
          <a:p>
            <a:endParaRPr lang="en-US" b="1"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2944597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APPLICATION OF CPR</a:t>
            </a:r>
            <a:endParaRPr lang="en-US" b="1" dirty="0"/>
          </a:p>
        </p:txBody>
      </p:sp>
      <p:sp>
        <p:nvSpPr>
          <p:cNvPr id="3" name="Content Placeholder 2"/>
          <p:cNvSpPr>
            <a:spLocks noGrp="1"/>
          </p:cNvSpPr>
          <p:nvPr>
            <p:ph idx="1"/>
          </p:nvPr>
        </p:nvSpPr>
        <p:spPr>
          <a:xfrm>
            <a:off x="838200" y="1825624"/>
            <a:ext cx="10515600" cy="5032375"/>
          </a:xfrm>
        </p:spPr>
        <p:txBody>
          <a:bodyPr>
            <a:normAutofit/>
          </a:bodyPr>
          <a:lstStyle/>
          <a:p>
            <a:r>
              <a:rPr lang="en-GB" dirty="0" smtClean="0"/>
              <a:t>Apply to all civil proceedings in the S/C except:</a:t>
            </a:r>
            <a:endParaRPr lang="en-US" dirty="0" smtClean="0"/>
          </a:p>
          <a:p>
            <a:r>
              <a:rPr lang="en-US" dirty="0" smtClean="0"/>
              <a:t>(a)	bankruptcy and insolvency proceedings (including winding up of companies); </a:t>
            </a:r>
          </a:p>
          <a:p>
            <a:r>
              <a:rPr lang="en-US" dirty="0" smtClean="0"/>
              <a:t>(b)	family proceedings except proceedings under the Child Protection Act;</a:t>
            </a:r>
          </a:p>
          <a:p>
            <a:r>
              <a:rPr lang="en-US" dirty="0" smtClean="0"/>
              <a:t>(c)	non-contentious probate proceedings; and</a:t>
            </a:r>
          </a:p>
          <a:p>
            <a:r>
              <a:rPr lang="en-US" dirty="0" smtClean="0"/>
              <a:t>(d)	any other proceedings in the  Court instituted under any enactment, in so far as rules made under that enactment regulate those proceedings; and</a:t>
            </a:r>
          </a:p>
          <a:p>
            <a:pPr marL="0" indent="0">
              <a:buNone/>
            </a:pPr>
            <a:endParaRPr lang="en-US" dirty="0" smtClean="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3458325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17</a:t>
            </a:r>
            <a:endParaRPr lang="en-US" b="1" dirty="0"/>
          </a:p>
        </p:txBody>
      </p:sp>
      <p:sp>
        <p:nvSpPr>
          <p:cNvPr id="3" name="Content Placeholder 2"/>
          <p:cNvSpPr>
            <a:spLocks noGrp="1"/>
          </p:cNvSpPr>
          <p:nvPr>
            <p:ph idx="1"/>
          </p:nvPr>
        </p:nvSpPr>
        <p:spPr>
          <a:xfrm>
            <a:off x="838200" y="1825624"/>
            <a:ext cx="10515600" cy="5032375"/>
          </a:xfrm>
        </p:spPr>
        <p:txBody>
          <a:bodyPr>
            <a:normAutofit fontScale="92500"/>
          </a:bodyPr>
          <a:lstStyle/>
          <a:p>
            <a:pPr marL="0" indent="0">
              <a:buNone/>
            </a:pPr>
            <a:r>
              <a:rPr lang="en-US" dirty="0" smtClean="0"/>
              <a:t>	- Affidavit by </a:t>
            </a:r>
            <a:r>
              <a:rPr lang="en-GB" dirty="0" smtClean="0"/>
              <a:t>respondent or by </a:t>
            </a:r>
            <a:r>
              <a:rPr lang="en-GB" dirty="0"/>
              <a:t>the claimant </a:t>
            </a:r>
            <a:r>
              <a:rPr lang="en-GB" dirty="0" smtClean="0"/>
              <a:t>in reply must be filed and</a:t>
            </a:r>
            <a:r>
              <a:rPr lang="en-GB" dirty="0"/>
              <a:t>	</a:t>
            </a:r>
            <a:r>
              <a:rPr lang="en-GB" dirty="0" smtClean="0"/>
              <a:t>  served on </a:t>
            </a:r>
            <a:r>
              <a:rPr lang="en-GB" dirty="0"/>
              <a:t>every other party to the </a:t>
            </a:r>
            <a:r>
              <a:rPr lang="en-GB" dirty="0" smtClean="0"/>
              <a:t>application at </a:t>
            </a:r>
            <a:r>
              <a:rPr lang="en-GB" dirty="0"/>
              <a:t>least 7 </a:t>
            </a:r>
            <a:r>
              <a:rPr lang="en-GB" dirty="0" smtClean="0"/>
              <a:t>days </a:t>
            </a:r>
            <a:r>
              <a:rPr lang="en-GB" dirty="0"/>
              <a:t>before </a:t>
            </a:r>
            <a:r>
              <a:rPr lang="en-GB" dirty="0" smtClean="0"/>
              <a:t>	  the </a:t>
            </a:r>
            <a:r>
              <a:rPr lang="en-GB" dirty="0"/>
              <a:t>hearing of the application</a:t>
            </a:r>
            <a:r>
              <a:rPr lang="en-GB" dirty="0" smtClean="0"/>
              <a:t>.</a:t>
            </a:r>
          </a:p>
          <a:p>
            <a:pPr marL="0" indent="0">
              <a:buNone/>
            </a:pPr>
            <a:r>
              <a:rPr lang="en-US" dirty="0" smtClean="0"/>
              <a:t>	-  O</a:t>
            </a:r>
            <a:r>
              <a:rPr lang="en-GB" dirty="0" err="1" smtClean="0"/>
              <a:t>rder</a:t>
            </a:r>
            <a:r>
              <a:rPr lang="en-GB" dirty="0" smtClean="0"/>
              <a:t> may provide for interim </a:t>
            </a:r>
            <a:r>
              <a:rPr lang="en-GB" dirty="0"/>
              <a:t>payment to be made in one sum </a:t>
            </a:r>
            <a:r>
              <a:rPr lang="en-GB" dirty="0" smtClean="0"/>
              <a:t>	    	    or </a:t>
            </a:r>
            <a:r>
              <a:rPr lang="en-GB" dirty="0"/>
              <a:t>by instalments</a:t>
            </a:r>
            <a:r>
              <a:rPr lang="en-GB" dirty="0" smtClean="0"/>
              <a:t>.</a:t>
            </a:r>
          </a:p>
          <a:p>
            <a:pPr marL="0" indent="0">
              <a:buNone/>
            </a:pPr>
            <a:r>
              <a:rPr lang="en-GB" dirty="0"/>
              <a:t>	</a:t>
            </a:r>
            <a:r>
              <a:rPr lang="en-GB" dirty="0" smtClean="0"/>
              <a:t>- Order only made if conditions in CPR 17.15 are satisfied.</a:t>
            </a:r>
          </a:p>
          <a:p>
            <a:pPr marL="0" indent="0">
              <a:buNone/>
            </a:pPr>
            <a:r>
              <a:rPr lang="en-GB" dirty="0"/>
              <a:t>	</a:t>
            </a:r>
            <a:r>
              <a:rPr lang="en-GB" dirty="0" smtClean="0"/>
              <a:t>- Order not to be for more </a:t>
            </a:r>
            <a:r>
              <a:rPr lang="en-GB" dirty="0"/>
              <a:t>than a reasonable proportion of the </a:t>
            </a:r>
            <a:r>
              <a:rPr lang="en-GB" dirty="0" smtClean="0"/>
              <a:t>	  	   likely </a:t>
            </a:r>
            <a:r>
              <a:rPr lang="en-GB" dirty="0"/>
              <a:t>amount of the final </a:t>
            </a:r>
            <a:r>
              <a:rPr lang="en-GB" dirty="0" smtClean="0"/>
              <a:t>judgment after considering 	  	  	   contributory </a:t>
            </a:r>
            <a:r>
              <a:rPr lang="en-GB" dirty="0"/>
              <a:t>negligence (where applicable</a:t>
            </a:r>
            <a:r>
              <a:rPr lang="en-GB" dirty="0" smtClean="0"/>
              <a:t>) and any </a:t>
            </a:r>
            <a:r>
              <a:rPr lang="en-GB" dirty="0"/>
              <a:t>relevant </a:t>
            </a:r>
            <a:r>
              <a:rPr lang="en-GB" dirty="0" smtClean="0"/>
              <a:t>	  	   set-off </a:t>
            </a:r>
            <a:r>
              <a:rPr lang="en-GB" dirty="0"/>
              <a:t>or counterclaim</a:t>
            </a:r>
            <a:r>
              <a:rPr lang="en-GB" dirty="0" smtClean="0"/>
              <a:t>.</a:t>
            </a:r>
          </a:p>
          <a:p>
            <a:pPr marL="0" indent="0">
              <a:buNone/>
            </a:pPr>
            <a:r>
              <a:rPr lang="en-GB" dirty="0"/>
              <a:t>	</a:t>
            </a:r>
            <a:r>
              <a:rPr lang="en-GB" dirty="0" smtClean="0"/>
              <a:t>- On application for interim payment, court can exercise </a:t>
            </a:r>
            <a:r>
              <a:rPr lang="en-GB" dirty="0"/>
              <a:t>any of its case </a:t>
            </a:r>
            <a:r>
              <a:rPr lang="en-GB" dirty="0" smtClean="0"/>
              <a:t>	   management </a:t>
            </a:r>
            <a:r>
              <a:rPr lang="en-GB" dirty="0"/>
              <a:t>powers </a:t>
            </a:r>
            <a:r>
              <a:rPr lang="en-GB" dirty="0" smtClean="0"/>
              <a:t>including giving directions </a:t>
            </a:r>
            <a:r>
              <a:rPr lang="en-GB" dirty="0"/>
              <a:t>for an early </a:t>
            </a:r>
            <a:r>
              <a:rPr lang="en-GB" dirty="0" smtClean="0"/>
              <a:t>trial.</a:t>
            </a: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516740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905" y="0"/>
            <a:ext cx="8822634" cy="1208598"/>
          </a:xfrm>
        </p:spPr>
        <p:txBody>
          <a:bodyPr>
            <a:normAutofit/>
          </a:bodyPr>
          <a:lstStyle/>
          <a:p>
            <a:pPr algn="ctr"/>
            <a:r>
              <a:rPr lang="en-US" b="1" dirty="0" smtClean="0"/>
              <a:t>APPLICATION OF CPR</a:t>
            </a:r>
            <a:endParaRPr lang="en-US" b="1" dirty="0"/>
          </a:p>
        </p:txBody>
      </p:sp>
      <p:sp>
        <p:nvSpPr>
          <p:cNvPr id="3" name="Content Placeholder 2"/>
          <p:cNvSpPr>
            <a:spLocks noGrp="1"/>
          </p:cNvSpPr>
          <p:nvPr>
            <p:ph idx="1"/>
          </p:nvPr>
        </p:nvSpPr>
        <p:spPr>
          <a:xfrm>
            <a:off x="0" y="1852654"/>
            <a:ext cx="12017071" cy="5947575"/>
          </a:xfrm>
        </p:spPr>
        <p:txBody>
          <a:bodyPr>
            <a:normAutofit/>
          </a:bodyPr>
          <a:lstStyle/>
          <a:p>
            <a:r>
              <a:rPr lang="en-GB" dirty="0" smtClean="0"/>
              <a:t>(e)  proceedings started </a:t>
            </a:r>
            <a:r>
              <a:rPr lang="en-GB" dirty="0"/>
              <a:t>before </a:t>
            </a:r>
            <a:r>
              <a:rPr lang="en-GB" dirty="0" smtClean="0"/>
              <a:t>the new Rules </a:t>
            </a:r>
            <a:r>
              <a:rPr lang="en-GB" dirty="0" smtClean="0"/>
              <a:t>come into effect where a </a:t>
            </a:r>
            <a:r>
              <a:rPr lang="en-GB" dirty="0"/>
              <a:t>trial date </a:t>
            </a:r>
            <a:r>
              <a:rPr lang="en-GB" dirty="0" smtClean="0"/>
              <a:t>is fixed </a:t>
            </a:r>
            <a:r>
              <a:rPr lang="en-GB" dirty="0"/>
              <a:t>unless that date is adjourned. </a:t>
            </a:r>
            <a:r>
              <a:rPr lang="en-GB" dirty="0" smtClean="0"/>
              <a:t>In such proceedings, an </a:t>
            </a:r>
            <a:r>
              <a:rPr lang="en-GB" dirty="0"/>
              <a:t>application to adjourn a trial date is to be treated as a pre-trial review and </a:t>
            </a:r>
            <a:r>
              <a:rPr lang="en-GB" dirty="0" smtClean="0"/>
              <a:t>the new Rules </a:t>
            </a:r>
            <a:r>
              <a:rPr lang="en-GB" dirty="0"/>
              <a:t>apply from the date that such application is heard. </a:t>
            </a:r>
            <a:endParaRPr lang="en-US" dirty="0"/>
          </a:p>
          <a:p>
            <a:r>
              <a:rPr lang="en-GB" dirty="0" smtClean="0"/>
              <a:t>Where </a:t>
            </a:r>
            <a:r>
              <a:rPr lang="en-GB" dirty="0"/>
              <a:t>a trial date has not been fixed in proceedings that </a:t>
            </a:r>
            <a:r>
              <a:rPr lang="en-GB" dirty="0" smtClean="0"/>
              <a:t>were started before </a:t>
            </a:r>
            <a:r>
              <a:rPr lang="en-GB" dirty="0"/>
              <a:t>the </a:t>
            </a:r>
            <a:r>
              <a:rPr lang="en-GB" dirty="0" smtClean="0"/>
              <a:t>new Rules </a:t>
            </a:r>
            <a:r>
              <a:rPr lang="en-GB" dirty="0" smtClean="0"/>
              <a:t>come into effect —</a:t>
            </a:r>
            <a:endParaRPr lang="en-US" dirty="0"/>
          </a:p>
          <a:p>
            <a:r>
              <a:rPr lang="en-GB" dirty="0" smtClean="0"/>
              <a:t>(</a:t>
            </a:r>
            <a:r>
              <a:rPr lang="en-GB" dirty="0" err="1" smtClean="0"/>
              <a:t>i</a:t>
            </a:r>
            <a:r>
              <a:rPr lang="en-GB" dirty="0" smtClean="0"/>
              <a:t>)</a:t>
            </a:r>
            <a:r>
              <a:rPr lang="en-GB" dirty="0"/>
              <a:t>	the Claimant must </a:t>
            </a:r>
            <a:r>
              <a:rPr lang="en-GB" dirty="0" smtClean="0"/>
              <a:t>obtain a date for </a:t>
            </a:r>
            <a:r>
              <a:rPr lang="en-GB" dirty="0"/>
              <a:t>a case management conference under Part 27 after a defence has been filed and give all parties at least 28 days’ notice of the conference; and </a:t>
            </a:r>
            <a:endParaRPr lang="en-US" dirty="0"/>
          </a:p>
          <a:p>
            <a:r>
              <a:rPr lang="en-GB" dirty="0" smtClean="0"/>
              <a:t>(ii)</a:t>
            </a:r>
            <a:r>
              <a:rPr lang="en-GB" dirty="0"/>
              <a:t>	</a:t>
            </a:r>
            <a:r>
              <a:rPr lang="en-GB" dirty="0" smtClean="0"/>
              <a:t>the new Rules </a:t>
            </a:r>
            <a:r>
              <a:rPr lang="en-GB" dirty="0"/>
              <a:t>apply from the date of the case management conference given under paragraph </a:t>
            </a:r>
            <a:r>
              <a:rPr lang="en-GB" dirty="0" smtClean="0"/>
              <a:t>(</a:t>
            </a:r>
            <a:r>
              <a:rPr lang="en-GB" dirty="0" err="1" smtClean="0"/>
              <a:t>i</a:t>
            </a:r>
            <a:r>
              <a:rPr lang="en-GB" dirty="0" smtClean="0"/>
              <a:t>). </a:t>
            </a:r>
            <a:endParaRPr lang="en-US" dirty="0"/>
          </a:p>
          <a:p>
            <a:endParaRPr lang="en-US" dirty="0"/>
          </a:p>
        </p:txBody>
      </p:sp>
      <p:pic>
        <p:nvPicPr>
          <p:cNvPr id="4" name="Picture 3" descr="download (5).jpeg"/>
          <p:cNvPicPr/>
          <p:nvPr/>
        </p:nvPicPr>
        <p:blipFill>
          <a:blip r:embed="rId2"/>
          <a:stretch>
            <a:fillRect/>
          </a:stretch>
        </p:blipFill>
        <p:spPr>
          <a:xfrm>
            <a:off x="90051" y="0"/>
            <a:ext cx="1714500" cy="1714500"/>
          </a:xfrm>
          <a:prstGeom prst="rect">
            <a:avLst/>
          </a:prstGeom>
        </p:spPr>
      </p:pic>
    </p:spTree>
    <p:extLst>
      <p:ext uri="{BB962C8B-B14F-4D97-AF65-F5344CB8AC3E}">
        <p14:creationId xmlns:p14="http://schemas.microsoft.com/office/powerpoint/2010/main" val="1120586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3000">
              <a:srgbClr val="FFFFFF"/>
            </a:gs>
            <a:gs pos="0">
              <a:schemeClr val="accent3">
                <a:lumMod val="0"/>
                <a:lumOff val="100000"/>
              </a:schemeClr>
            </a:gs>
            <a:gs pos="13000">
              <a:schemeClr val="accent3">
                <a:lumMod val="0"/>
                <a:lumOff val="100000"/>
              </a:schemeClr>
            </a:gs>
            <a:gs pos="98000">
              <a:schemeClr val="accent3">
                <a:lumMod val="10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73.4</a:t>
            </a:r>
            <a:endParaRPr lang="en-US" b="1" dirty="0"/>
          </a:p>
        </p:txBody>
      </p:sp>
      <p:sp>
        <p:nvSpPr>
          <p:cNvPr id="3" name="Content Placeholder 2"/>
          <p:cNvSpPr>
            <a:spLocks noGrp="1"/>
          </p:cNvSpPr>
          <p:nvPr>
            <p:ph idx="1"/>
          </p:nvPr>
        </p:nvSpPr>
        <p:spPr/>
        <p:txBody>
          <a:bodyPr/>
          <a:lstStyle/>
          <a:p>
            <a:r>
              <a:rPr lang="en-GB" dirty="0" smtClean="0"/>
              <a:t>Where in proceedings commenced before the Rules come into effect the court has to exercise its discretion, it may take into account the principles set out in these Rules and, in particular Parts 1 (the Overriding Objective) and Part 25 (Objective of Case Management).</a:t>
            </a:r>
            <a:endParaRPr lang="en-US" dirty="0" smtClean="0"/>
          </a:p>
          <a:p>
            <a:endParaRPr lang="en-US" dirty="0"/>
          </a:p>
        </p:txBody>
      </p:sp>
      <p:pic>
        <p:nvPicPr>
          <p:cNvPr id="4" name="Picture 3" descr="download (5).jpeg"/>
          <p:cNvPicPr/>
          <p:nvPr/>
        </p:nvPicPr>
        <p:blipFill>
          <a:blip r:embed="rId2"/>
          <a:stretch>
            <a:fillRect/>
          </a:stretch>
        </p:blipFill>
        <p:spPr>
          <a:xfrm>
            <a:off x="0" y="43657"/>
            <a:ext cx="1714500" cy="1714500"/>
          </a:xfrm>
          <a:prstGeom prst="rect">
            <a:avLst/>
          </a:prstGeom>
        </p:spPr>
      </p:pic>
    </p:spTree>
    <p:extLst>
      <p:ext uri="{BB962C8B-B14F-4D97-AF65-F5344CB8AC3E}">
        <p14:creationId xmlns:p14="http://schemas.microsoft.com/office/powerpoint/2010/main" val="1638610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119" y="-23384"/>
            <a:ext cx="7095613" cy="1325563"/>
          </a:xfrm>
        </p:spPr>
        <p:txBody>
          <a:bodyPr/>
          <a:lstStyle/>
          <a:p>
            <a:pPr algn="ctr"/>
            <a:r>
              <a:rPr lang="en-US" b="1" dirty="0" smtClean="0"/>
              <a:t>               TERMINOLOGY</a:t>
            </a:r>
            <a:endParaRPr lang="en-US" b="1" dirty="0"/>
          </a:p>
        </p:txBody>
      </p:sp>
      <p:sp>
        <p:nvSpPr>
          <p:cNvPr id="3" name="Text Placeholder 2"/>
          <p:cNvSpPr>
            <a:spLocks noGrp="1"/>
          </p:cNvSpPr>
          <p:nvPr>
            <p:ph type="body" idx="1"/>
          </p:nvPr>
        </p:nvSpPr>
        <p:spPr>
          <a:xfrm>
            <a:off x="450867" y="1302179"/>
            <a:ext cx="5157787" cy="823912"/>
          </a:xfrm>
        </p:spPr>
        <p:txBody>
          <a:bodyPr/>
          <a:lstStyle/>
          <a:p>
            <a:r>
              <a:rPr lang="en-US" dirty="0" smtClean="0"/>
              <a:t>Existing Rules</a:t>
            </a:r>
            <a:endParaRPr lang="en-US" dirty="0"/>
          </a:p>
        </p:txBody>
      </p:sp>
      <p:sp>
        <p:nvSpPr>
          <p:cNvPr id="4" name="Content Placeholder 3"/>
          <p:cNvSpPr>
            <a:spLocks noGrp="1"/>
          </p:cNvSpPr>
          <p:nvPr>
            <p:ph sz="half" idx="2"/>
          </p:nvPr>
        </p:nvSpPr>
        <p:spPr>
          <a:xfrm>
            <a:off x="450867" y="2004646"/>
            <a:ext cx="5157787" cy="4293290"/>
          </a:xfrm>
        </p:spPr>
        <p:txBody>
          <a:bodyPr>
            <a:normAutofit fontScale="85000" lnSpcReduction="20000"/>
          </a:bodyPr>
          <a:lstStyle/>
          <a:p>
            <a:endParaRPr lang="en-US" dirty="0" smtClean="0"/>
          </a:p>
          <a:p>
            <a:r>
              <a:rPr lang="en-US" dirty="0" smtClean="0"/>
              <a:t>Pleadings;</a:t>
            </a:r>
          </a:p>
          <a:p>
            <a:endParaRPr lang="en-US" dirty="0"/>
          </a:p>
          <a:p>
            <a:endParaRPr lang="en-US" dirty="0" smtClean="0"/>
          </a:p>
          <a:p>
            <a:r>
              <a:rPr lang="en-US" dirty="0" smtClean="0"/>
              <a:t>Plaintiff; </a:t>
            </a:r>
          </a:p>
          <a:p>
            <a:r>
              <a:rPr lang="en-US" dirty="0" smtClean="0"/>
              <a:t>Writ;</a:t>
            </a:r>
          </a:p>
          <a:p>
            <a:r>
              <a:rPr lang="en-US" dirty="0" smtClean="0"/>
              <a:t>Originating Summons;</a:t>
            </a:r>
          </a:p>
          <a:p>
            <a:r>
              <a:rPr lang="en-US" dirty="0" smtClean="0"/>
              <a:t>Further &amp; Better Particulars / Interrogatories;</a:t>
            </a:r>
          </a:p>
          <a:p>
            <a:r>
              <a:rPr lang="en-US" dirty="0" smtClean="0"/>
              <a:t>Memorandum </a:t>
            </a:r>
            <a:r>
              <a:rPr lang="en-US" dirty="0" smtClean="0"/>
              <a:t>of Appearance;</a:t>
            </a:r>
          </a:p>
          <a:p>
            <a:r>
              <a:rPr lang="en-US" dirty="0" smtClean="0"/>
              <a:t>Ex </a:t>
            </a:r>
            <a:r>
              <a:rPr lang="en-US" dirty="0" smtClean="0"/>
              <a:t>Parte</a:t>
            </a:r>
          </a:p>
          <a:p>
            <a:endParaRPr lang="en-US" dirty="0" smtClean="0"/>
          </a:p>
          <a:p>
            <a:endParaRPr lang="en-US" b="1" dirty="0" smtClean="0"/>
          </a:p>
          <a:p>
            <a:endParaRPr lang="en-US" dirty="0"/>
          </a:p>
        </p:txBody>
      </p:sp>
      <p:sp>
        <p:nvSpPr>
          <p:cNvPr id="5" name="Text Placeholder 4"/>
          <p:cNvSpPr>
            <a:spLocks noGrp="1"/>
          </p:cNvSpPr>
          <p:nvPr>
            <p:ph type="body" sz="quarter" idx="3"/>
          </p:nvPr>
        </p:nvSpPr>
        <p:spPr>
          <a:xfrm>
            <a:off x="5904707" y="1328190"/>
            <a:ext cx="5183188" cy="823912"/>
          </a:xfrm>
        </p:spPr>
        <p:txBody>
          <a:bodyPr/>
          <a:lstStyle/>
          <a:p>
            <a:r>
              <a:rPr lang="en-US" dirty="0" smtClean="0"/>
              <a:t>New CPR</a:t>
            </a:r>
            <a:endParaRPr lang="en-US" dirty="0"/>
          </a:p>
        </p:txBody>
      </p:sp>
      <p:sp>
        <p:nvSpPr>
          <p:cNvPr id="6" name="Content Placeholder 5"/>
          <p:cNvSpPr>
            <a:spLocks noGrp="1"/>
          </p:cNvSpPr>
          <p:nvPr>
            <p:ph sz="quarter" idx="4"/>
          </p:nvPr>
        </p:nvSpPr>
        <p:spPr>
          <a:xfrm>
            <a:off x="5608654" y="2287188"/>
            <a:ext cx="6040438" cy="4443861"/>
          </a:xfrm>
        </p:spPr>
        <p:txBody>
          <a:bodyPr>
            <a:normAutofit fontScale="85000" lnSpcReduction="20000"/>
          </a:bodyPr>
          <a:lstStyle/>
          <a:p>
            <a:r>
              <a:rPr lang="en-US" dirty="0" smtClean="0"/>
              <a:t>Statement of case – claim form, statement of claim, </a:t>
            </a:r>
            <a:r>
              <a:rPr lang="en-US" dirty="0" err="1" smtClean="0"/>
              <a:t>defence</a:t>
            </a:r>
            <a:r>
              <a:rPr lang="en-US" dirty="0" smtClean="0"/>
              <a:t>, counterclaim, additional claim form or </a:t>
            </a:r>
            <a:r>
              <a:rPr lang="en-US" dirty="0" err="1" smtClean="0"/>
              <a:t>defence</a:t>
            </a:r>
            <a:r>
              <a:rPr lang="en-US" dirty="0" smtClean="0"/>
              <a:t> or a reply and further information under Part 34 </a:t>
            </a:r>
          </a:p>
          <a:p>
            <a:r>
              <a:rPr lang="en-US" dirty="0" smtClean="0"/>
              <a:t>Claimant;</a:t>
            </a:r>
          </a:p>
          <a:p>
            <a:r>
              <a:rPr lang="en-US" dirty="0" smtClean="0"/>
              <a:t>Claim Form: Fixed Date Claim Form or Standard Claim Form.</a:t>
            </a:r>
          </a:p>
          <a:p>
            <a:r>
              <a:rPr lang="en-US" dirty="0" smtClean="0"/>
              <a:t>Originating Application;</a:t>
            </a:r>
          </a:p>
          <a:p>
            <a:r>
              <a:rPr lang="en-US" dirty="0" smtClean="0"/>
              <a:t>Further Information;</a:t>
            </a:r>
          </a:p>
          <a:p>
            <a:endParaRPr lang="en-US" dirty="0" smtClean="0"/>
          </a:p>
          <a:p>
            <a:r>
              <a:rPr lang="en-US" dirty="0" smtClean="0"/>
              <a:t>Acknowledgment </a:t>
            </a:r>
            <a:r>
              <a:rPr lang="en-US" dirty="0" smtClean="0"/>
              <a:t>of Service;</a:t>
            </a:r>
          </a:p>
          <a:p>
            <a:r>
              <a:rPr lang="en-US" dirty="0" smtClean="0"/>
              <a:t>Without notice</a:t>
            </a:r>
            <a:endParaRPr lang="en-US" dirty="0"/>
          </a:p>
        </p:txBody>
      </p:sp>
      <p:pic>
        <p:nvPicPr>
          <p:cNvPr id="7" name="Picture 6" descr="download (5).jpeg"/>
          <p:cNvPicPr/>
          <p:nvPr/>
        </p:nvPicPr>
        <p:blipFill>
          <a:blip r:embed="rId2"/>
          <a:stretch>
            <a:fillRect/>
          </a:stretch>
        </p:blipFill>
        <p:spPr>
          <a:xfrm>
            <a:off x="154814" y="80184"/>
            <a:ext cx="1714500" cy="1714500"/>
          </a:xfrm>
          <a:prstGeom prst="rect">
            <a:avLst/>
          </a:prstGeom>
        </p:spPr>
      </p:pic>
    </p:spTree>
    <p:extLst>
      <p:ext uri="{BB962C8B-B14F-4D97-AF65-F5344CB8AC3E}">
        <p14:creationId xmlns:p14="http://schemas.microsoft.com/office/powerpoint/2010/main" val="4285691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464826" cy="906449"/>
          </a:xfrm>
        </p:spPr>
        <p:txBody>
          <a:bodyPr/>
          <a:lstStyle/>
          <a:p>
            <a:pPr algn="ctr"/>
            <a:r>
              <a:rPr lang="en-US" b="1" dirty="0" smtClean="0"/>
              <a:t>PARTS 2 - 3</a:t>
            </a:r>
            <a:endParaRPr lang="en-US" b="1" dirty="0"/>
          </a:p>
        </p:txBody>
      </p:sp>
      <p:sp>
        <p:nvSpPr>
          <p:cNvPr id="3" name="Content Placeholder 2"/>
          <p:cNvSpPr>
            <a:spLocks noGrp="1"/>
          </p:cNvSpPr>
          <p:nvPr>
            <p:ph idx="1"/>
          </p:nvPr>
        </p:nvSpPr>
        <p:spPr>
          <a:xfrm>
            <a:off x="838200" y="1714500"/>
            <a:ext cx="10932622" cy="5044109"/>
          </a:xfrm>
        </p:spPr>
        <p:txBody>
          <a:bodyPr>
            <a:normAutofit fontScale="92500" lnSpcReduction="20000"/>
          </a:bodyPr>
          <a:lstStyle/>
          <a:p>
            <a:pPr marL="0" indent="0">
              <a:buNone/>
            </a:pPr>
            <a:r>
              <a:rPr lang="en-US" b="1" dirty="0" smtClean="0"/>
              <a:t>Masters</a:t>
            </a:r>
            <a:r>
              <a:rPr lang="en-US" dirty="0" smtClean="0"/>
              <a:t> – CPR 2.4 (1) &amp; (3).</a:t>
            </a:r>
          </a:p>
          <a:p>
            <a:pPr marL="0" indent="0">
              <a:buNone/>
            </a:pPr>
            <a:r>
              <a:rPr lang="en-US" b="1" dirty="0" smtClean="0"/>
              <a:t>Remote court hearings </a:t>
            </a:r>
            <a:r>
              <a:rPr lang="en-US" dirty="0" smtClean="0"/>
              <a:t>– audio, video &amp; paper hearings – CPR 2.6 (3)</a:t>
            </a:r>
          </a:p>
          <a:p>
            <a:pPr marL="0" indent="0">
              <a:buNone/>
            </a:pPr>
            <a:r>
              <a:rPr lang="en-US" dirty="0" smtClean="0"/>
              <a:t>&amp; (4)</a:t>
            </a:r>
          </a:p>
          <a:p>
            <a:pPr marL="0" indent="0">
              <a:buNone/>
            </a:pPr>
            <a:r>
              <a:rPr lang="en-US" b="1" dirty="0" smtClean="0"/>
              <a:t>Computation of time </a:t>
            </a:r>
            <a:r>
              <a:rPr lang="en-US" dirty="0" smtClean="0"/>
              <a:t>– Part 3</a:t>
            </a:r>
          </a:p>
          <a:p>
            <a:pPr marL="0" indent="0">
              <a:buNone/>
            </a:pPr>
            <a:r>
              <a:rPr lang="en-US" b="1" dirty="0" smtClean="0"/>
              <a:t>Electronic filing </a:t>
            </a:r>
            <a:r>
              <a:rPr lang="en-US" dirty="0" smtClean="0"/>
              <a:t>– CPR 3.3 (2) &amp; CPR 3.4</a:t>
            </a:r>
          </a:p>
          <a:p>
            <a:pPr marL="0" indent="0">
              <a:buNone/>
            </a:pPr>
            <a:r>
              <a:rPr lang="en-US" b="1" dirty="0" smtClean="0"/>
              <a:t>Electronic seal </a:t>
            </a:r>
            <a:r>
              <a:rPr lang="en-US" dirty="0" smtClean="0"/>
              <a:t>– CPR 3.5(2) (b) </a:t>
            </a:r>
          </a:p>
          <a:p>
            <a:pPr marL="0" indent="0">
              <a:buNone/>
            </a:pPr>
            <a:r>
              <a:rPr lang="en-US" b="1" dirty="0" smtClean="0"/>
              <a:t>Address for service </a:t>
            </a:r>
            <a:r>
              <a:rPr lang="en-US" dirty="0" smtClean="0"/>
              <a:t>– 3.7(2). Statement of case must contain an address for service. If an attorney, the name of the person who is dealing with the matter, telephone number and email address.</a:t>
            </a:r>
          </a:p>
          <a:p>
            <a:pPr marL="0" indent="0">
              <a:buNone/>
            </a:pPr>
            <a:r>
              <a:rPr lang="en-US" b="1" dirty="0" smtClean="0"/>
              <a:t>Statement of truth </a:t>
            </a:r>
            <a:r>
              <a:rPr lang="en-US" dirty="0" smtClean="0"/>
              <a:t>– CPR 3.8. Every statement of case to be verified by a statement of truth by the party personally unless it is impracticable to do so. In that case, it must be given by the attorney. Failure to give a statement of truth may lead to the statement of case being struck out.</a:t>
            </a:r>
          </a:p>
          <a:p>
            <a:pPr marL="0" indent="0">
              <a:buNone/>
            </a:pPr>
            <a:endParaRPr lang="en-US" dirty="0" smtClean="0"/>
          </a:p>
          <a:p>
            <a:endParaRPr lang="en-US" dirty="0" smtClean="0"/>
          </a:p>
          <a:p>
            <a:endParaRPr lang="en-US" dirty="0"/>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4097541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722"/>
            <a:ext cx="10515600" cy="1325563"/>
          </a:xfrm>
        </p:spPr>
        <p:txBody>
          <a:bodyPr/>
          <a:lstStyle/>
          <a:p>
            <a:pPr algn="ctr"/>
            <a:r>
              <a:rPr lang="en-US" b="1" dirty="0" smtClean="0"/>
              <a:t>PARTS 4 - 5</a:t>
            </a:r>
            <a:endParaRPr lang="en-US" b="1" dirty="0"/>
          </a:p>
        </p:txBody>
      </p:sp>
      <p:sp>
        <p:nvSpPr>
          <p:cNvPr id="3" name="Content Placeholder 2"/>
          <p:cNvSpPr>
            <a:spLocks noGrp="1"/>
          </p:cNvSpPr>
          <p:nvPr>
            <p:ph idx="1"/>
          </p:nvPr>
        </p:nvSpPr>
        <p:spPr>
          <a:xfrm>
            <a:off x="285964" y="1714500"/>
            <a:ext cx="11620072" cy="5032375"/>
          </a:xfrm>
        </p:spPr>
        <p:txBody>
          <a:bodyPr>
            <a:normAutofit fontScale="85000" lnSpcReduction="20000"/>
          </a:bodyPr>
          <a:lstStyle/>
          <a:p>
            <a:r>
              <a:rPr lang="en-US" b="1" dirty="0" smtClean="0"/>
              <a:t>CPR 4.2 &amp; 4.5 </a:t>
            </a:r>
            <a:r>
              <a:rPr lang="en-US" dirty="0" smtClean="0"/>
              <a:t>– Practice Directions and Practice Guides. Must be followed unless there is good reason for not doing so. Subject to </a:t>
            </a:r>
            <a:r>
              <a:rPr lang="en-US" dirty="0" smtClean="0"/>
              <a:t>costs </a:t>
            </a:r>
            <a:r>
              <a:rPr lang="en-US" dirty="0" smtClean="0"/>
              <a:t>order and case management order if fail to follow without good reason.</a:t>
            </a:r>
          </a:p>
          <a:p>
            <a:r>
              <a:rPr lang="en-US" b="1" dirty="0" smtClean="0"/>
              <a:t>Service of Claim form within the jurisdiction:</a:t>
            </a:r>
          </a:p>
          <a:p>
            <a:r>
              <a:rPr lang="en-US" b="1" dirty="0" smtClean="0"/>
              <a:t>CPR 5.1 </a:t>
            </a:r>
            <a:r>
              <a:rPr lang="en-US" dirty="0" smtClean="0"/>
              <a:t>– general rule is personal service of claim form. Service by email governed by Practice Direction. CPR 5.1(2).</a:t>
            </a:r>
          </a:p>
          <a:p>
            <a:r>
              <a:rPr lang="en-US" b="1" dirty="0" smtClean="0"/>
              <a:t>CPR 5.2 </a:t>
            </a:r>
            <a:r>
              <a:rPr lang="en-US" dirty="0" smtClean="0"/>
              <a:t>– general rule is that claim form must be served with statement of claim unless the court gives permission to serve it separately or the claim form </a:t>
            </a:r>
            <a:r>
              <a:rPr lang="en-GB" dirty="0" smtClean="0"/>
              <a:t>includes all the following information:</a:t>
            </a:r>
            <a:endParaRPr lang="en-US" dirty="0" smtClean="0"/>
          </a:p>
          <a:p>
            <a:pPr indent="0">
              <a:lnSpc>
                <a:spcPct val="115000"/>
              </a:lnSpc>
              <a:spcBef>
                <a:spcPts val="600"/>
              </a:spcBef>
              <a:buNone/>
            </a:pPr>
            <a:r>
              <a:rPr lang="en-GB" dirty="0" smtClean="0">
                <a:effectLst/>
                <a:ea typeface="Calibri" panose="020F0502020204030204" pitchFamily="34" charset="0"/>
                <a:cs typeface="Times New Roman" panose="02020603050405020304" pitchFamily="18" charset="0"/>
              </a:rPr>
              <a:t>a)	a short description of the nature of the claim;</a:t>
            </a:r>
            <a:endParaRPr lang="en-US" dirty="0" smtClean="0">
              <a:effectLst/>
              <a:ea typeface="Calibri" panose="020F0502020204030204" pitchFamily="34" charset="0"/>
              <a:cs typeface="Times New Roman" panose="02020603050405020304" pitchFamily="18" charset="0"/>
            </a:endParaRPr>
          </a:p>
          <a:p>
            <a:pPr indent="0">
              <a:lnSpc>
                <a:spcPct val="115000"/>
              </a:lnSpc>
              <a:spcBef>
                <a:spcPts val="600"/>
              </a:spcBef>
              <a:buNone/>
            </a:pPr>
            <a:r>
              <a:rPr lang="en-GB" dirty="0" smtClean="0">
                <a:effectLst/>
                <a:ea typeface="Calibri" panose="020F0502020204030204" pitchFamily="34" charset="0"/>
                <a:cs typeface="Times New Roman" panose="02020603050405020304" pitchFamily="18" charset="0"/>
              </a:rPr>
              <a:t>b)	any remedy that the claimant seeks; </a:t>
            </a:r>
            <a:endParaRPr lang="en-US" dirty="0" smtClean="0">
              <a:effectLst/>
              <a:ea typeface="Calibri" panose="020F0502020204030204" pitchFamily="34" charset="0"/>
              <a:cs typeface="Times New Roman" panose="02020603050405020304" pitchFamily="18" charset="0"/>
            </a:endParaRPr>
          </a:p>
          <a:p>
            <a:pPr indent="0">
              <a:lnSpc>
                <a:spcPct val="115000"/>
              </a:lnSpc>
              <a:spcBef>
                <a:spcPts val="600"/>
              </a:spcBef>
              <a:buNone/>
            </a:pPr>
            <a:r>
              <a:rPr lang="en-GB" dirty="0" smtClean="0">
                <a:effectLst/>
                <a:ea typeface="Calibri" panose="020F0502020204030204" pitchFamily="34" charset="0"/>
                <a:cs typeface="Times New Roman" panose="02020603050405020304" pitchFamily="18" charset="0"/>
              </a:rPr>
              <a:t>c)	an address for service;</a:t>
            </a:r>
          </a:p>
          <a:p>
            <a:pPr indent="0">
              <a:lnSpc>
                <a:spcPct val="115000"/>
              </a:lnSpc>
              <a:spcBef>
                <a:spcPts val="600"/>
              </a:spcBef>
              <a:buNone/>
            </a:pPr>
            <a:r>
              <a:rPr lang="en-GB" dirty="0" smtClean="0">
                <a:cs typeface="Times New Roman" panose="02020603050405020304" pitchFamily="18" charset="0"/>
              </a:rPr>
              <a:t>d)</a:t>
            </a:r>
            <a:r>
              <a:rPr lang="en-US" dirty="0" smtClean="0"/>
              <a:t>     relevant details of claims, if any, of aggravated damages/exemplary damages, interest 	and, if applicable, the representative capacity of the claimant;</a:t>
            </a:r>
          </a:p>
          <a:p>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1424654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5</a:t>
            </a:r>
            <a:endParaRPr lang="en-US" dirty="0"/>
          </a:p>
        </p:txBody>
      </p:sp>
      <p:sp>
        <p:nvSpPr>
          <p:cNvPr id="3" name="Content Placeholder 2"/>
          <p:cNvSpPr>
            <a:spLocks noGrp="1"/>
          </p:cNvSpPr>
          <p:nvPr>
            <p:ph idx="1"/>
          </p:nvPr>
        </p:nvSpPr>
        <p:spPr/>
        <p:txBody>
          <a:bodyPr/>
          <a:lstStyle/>
          <a:p>
            <a:pPr marL="0" indent="0">
              <a:buNone/>
            </a:pPr>
            <a:r>
              <a:rPr lang="en-US" dirty="0" smtClean="0"/>
              <a:t> e) a statement of truth;</a:t>
            </a:r>
          </a:p>
          <a:p>
            <a:pPr marL="0" indent="0">
              <a:buNone/>
            </a:pPr>
            <a:r>
              <a:rPr lang="en-US" dirty="0" smtClean="0"/>
              <a:t> f) a statement of all the relevant facts on which the claimant                                                                       relies;</a:t>
            </a:r>
          </a:p>
          <a:p>
            <a:pPr marL="0" indent="0">
              <a:buNone/>
            </a:pPr>
            <a:r>
              <a:rPr lang="en-US" dirty="0" smtClean="0"/>
              <a:t> g) identifies any document known to the claimant which the claimant considers to be necessary to his or her case. </a:t>
            </a:r>
          </a:p>
          <a:p>
            <a:pPr marL="0" indent="0">
              <a:buNone/>
            </a:pPr>
            <a:r>
              <a:rPr lang="en-US" dirty="0"/>
              <a:t> </a:t>
            </a:r>
            <a:r>
              <a:rPr lang="en-US" dirty="0" smtClean="0"/>
              <a:t>h) if the claimant seeks recovery of any property, the claimant’s estimate of the value of that property; and </a:t>
            </a:r>
          </a:p>
          <a:p>
            <a:pPr marL="0" indent="0">
              <a:buNone/>
            </a:pPr>
            <a:r>
              <a:rPr lang="en-US" dirty="0"/>
              <a:t> </a:t>
            </a:r>
            <a:r>
              <a:rPr lang="en-US" dirty="0" err="1" smtClean="0"/>
              <a:t>i</a:t>
            </a:r>
            <a:r>
              <a:rPr lang="en-US" dirty="0" smtClean="0"/>
              <a:t>) if it is a PI case, the details required under Part 8.9. </a:t>
            </a:r>
          </a:p>
          <a:p>
            <a:pPr marL="0" indent="0">
              <a:buNone/>
            </a:pPr>
            <a:endParaRPr lang="en-US" dirty="0" smtClean="0"/>
          </a:p>
          <a:p>
            <a:pPr marL="0" indent="0">
              <a:buNone/>
            </a:pPr>
            <a:endParaRPr lang="en-US" dirty="0"/>
          </a:p>
        </p:txBody>
      </p:sp>
      <p:pic>
        <p:nvPicPr>
          <p:cNvPr id="4" name="Picture 3" descr="download (5).jpeg"/>
          <p:cNvPicPr/>
          <p:nvPr/>
        </p:nvPicPr>
        <p:blipFill>
          <a:blip r:embed="rId2"/>
          <a:stretch>
            <a:fillRect/>
          </a:stretch>
        </p:blipFill>
        <p:spPr>
          <a:xfrm>
            <a:off x="0" y="0"/>
            <a:ext cx="1714500" cy="1714500"/>
          </a:xfrm>
          <a:prstGeom prst="rect">
            <a:avLst/>
          </a:prstGeom>
        </p:spPr>
      </p:pic>
    </p:spTree>
    <p:extLst>
      <p:ext uri="{BB962C8B-B14F-4D97-AF65-F5344CB8AC3E}">
        <p14:creationId xmlns:p14="http://schemas.microsoft.com/office/powerpoint/2010/main" val="2805699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59083</TotalTime>
  <Words>1982</Words>
  <Application>Microsoft Office PowerPoint</Application>
  <PresentationFormat>Widescreen</PresentationFormat>
  <Paragraphs>227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CIVIL PROCEDURE RULES OF THE SUPREME COURT OF THE BAHAMAS, 2022.</vt:lpstr>
      <vt:lpstr>The Woolf Reforms</vt:lpstr>
      <vt:lpstr>APPLICATION OF CPR</vt:lpstr>
      <vt:lpstr>APPLICATION OF CPR</vt:lpstr>
      <vt:lpstr>PART 73.4</vt:lpstr>
      <vt:lpstr>               TERMINOLOGY</vt:lpstr>
      <vt:lpstr>PARTS 2 - 3</vt:lpstr>
      <vt:lpstr>PARTS 4 - 5</vt:lpstr>
      <vt:lpstr>PART 5</vt:lpstr>
      <vt:lpstr>PART 5</vt:lpstr>
      <vt:lpstr>PART 5</vt:lpstr>
      <vt:lpstr>PART 5</vt:lpstr>
      <vt:lpstr>PART 5</vt:lpstr>
      <vt:lpstr>PART 5</vt:lpstr>
      <vt:lpstr>PART 5</vt:lpstr>
      <vt:lpstr>PART 5 – SUBSTITUTUED SERVICE</vt:lpstr>
      <vt:lpstr>PART 5 – SUBSTITUTUED SERVICE</vt:lpstr>
      <vt:lpstr>PART 5</vt:lpstr>
      <vt:lpstr>PART 5</vt:lpstr>
      <vt:lpstr>      PART 6 – SERVICE OF OTHER DOCUMENTS</vt:lpstr>
      <vt:lpstr>      PART 6 – SERVICE OF OTHER DOCUMENTS</vt:lpstr>
      <vt:lpstr>PART 6 – DISPENSING WITH SERVICE</vt:lpstr>
      <vt:lpstr>PART 17</vt:lpstr>
      <vt:lpstr>PART 17</vt:lpstr>
      <vt:lpstr>PART 17</vt:lpstr>
      <vt:lpstr>PART 17</vt:lpstr>
      <vt:lpstr>PART 17</vt:lpstr>
      <vt:lpstr>PART 17</vt:lpstr>
      <vt:lpstr>PART 17</vt:lpstr>
      <vt:lpstr>PART 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PROCEDURE RULES OF THE SUPREME COURT OF THE BAHAMAS, 2022.</dc:title>
  <dc:creator>User</dc:creator>
  <cp:lastModifiedBy>User</cp:lastModifiedBy>
  <cp:revision>91</cp:revision>
  <dcterms:created xsi:type="dcterms:W3CDTF">2022-03-08T16:00:03Z</dcterms:created>
  <dcterms:modified xsi:type="dcterms:W3CDTF">2022-04-24T13:44:44Z</dcterms:modified>
</cp:coreProperties>
</file>