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98" r:id="rId4"/>
    <p:sldId id="257" r:id="rId5"/>
    <p:sldId id="259" r:id="rId6"/>
    <p:sldId id="260" r:id="rId7"/>
    <p:sldId id="261" r:id="rId8"/>
    <p:sldId id="262" r:id="rId9"/>
    <p:sldId id="263" r:id="rId10"/>
    <p:sldId id="264" r:id="rId11"/>
    <p:sldId id="265" r:id="rId12"/>
    <p:sldId id="267" r:id="rId13"/>
    <p:sldId id="319" r:id="rId14"/>
    <p:sldId id="268" r:id="rId15"/>
    <p:sldId id="270" r:id="rId16"/>
    <p:sldId id="271" r:id="rId17"/>
    <p:sldId id="272" r:id="rId18"/>
    <p:sldId id="320" r:id="rId19"/>
    <p:sldId id="322" r:id="rId20"/>
    <p:sldId id="299" r:id="rId21"/>
    <p:sldId id="300" r:id="rId22"/>
    <p:sldId id="301" r:id="rId23"/>
    <p:sldId id="302" r:id="rId24"/>
    <p:sldId id="303" r:id="rId25"/>
    <p:sldId id="304" r:id="rId26"/>
    <p:sldId id="308" r:id="rId27"/>
    <p:sldId id="307" r:id="rId28"/>
    <p:sldId id="314" r:id="rId29"/>
    <p:sldId id="313" r:id="rId30"/>
    <p:sldId id="306" r:id="rId31"/>
    <p:sldId id="305" r:id="rId32"/>
    <p:sldId id="310" r:id="rId33"/>
    <p:sldId id="312" r:id="rId34"/>
    <p:sldId id="315" r:id="rId35"/>
    <p:sldId id="316" r:id="rId36"/>
    <p:sldId id="317" r:id="rId37"/>
    <p:sldId id="297" r:id="rId38"/>
    <p:sldId id="290" r:id="rId39"/>
    <p:sldId id="325" r:id="rId40"/>
    <p:sldId id="274" r:id="rId41"/>
    <p:sldId id="266" r:id="rId42"/>
    <p:sldId id="275" r:id="rId43"/>
    <p:sldId id="326" r:id="rId44"/>
    <p:sldId id="327" r:id="rId45"/>
    <p:sldId id="328" r:id="rId46"/>
    <p:sldId id="324" r:id="rId47"/>
    <p:sldId id="283" r:id="rId48"/>
    <p:sldId id="331" r:id="rId49"/>
    <p:sldId id="281" r:id="rId50"/>
    <p:sldId id="286" r:id="rId51"/>
    <p:sldId id="294" r:id="rId52"/>
    <p:sldId id="295" r:id="rId53"/>
    <p:sldId id="296" r:id="rId54"/>
    <p:sldId id="279" r:id="rId5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66A2"/>
    <a:srgbClr val="0289DB"/>
    <a:srgbClr val="FB8452"/>
    <a:srgbClr val="FA75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94660"/>
  </p:normalViewPr>
  <p:slideViewPr>
    <p:cSldViewPr snapToGrid="0">
      <p:cViewPr varScale="1">
        <p:scale>
          <a:sx n="61" d="100"/>
          <a:sy n="61" d="100"/>
        </p:scale>
        <p:origin x="892" y="52"/>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8.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diagrams/_rels/data9.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diagrams/_rels/drawing8.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diagrams/_rels/drawing9.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F6E5E4FA-9FC5-4411-A740-DD2A687C523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9B2F1AB4-75DF-4BF0-B245-A742BC2ABFCF}">
      <dgm:prSet custT="1"/>
      <dgm:spPr/>
      <dgm:t>
        <a:bodyPr/>
        <a:lstStyle/>
        <a:p>
          <a:r>
            <a:rPr lang="en-US" sz="2000" b="1" dirty="0"/>
            <a:t>I, .................................................. do swear that I will well and truly serve Her Majesty Queen Elizabeth the Second, Her Heirs and Successors, in the office of ................................... and will do right to all manner of people after the laws and usages of The Bahamas without fear or favour, affection or ill will. So help me God.</a:t>
          </a:r>
        </a:p>
      </dgm:t>
    </dgm:pt>
    <dgm:pt modelId="{46BA9AEC-B92A-49F3-83DE-09B24224A2D7}" type="parTrans" cxnId="{DC5D0D8C-3610-4775-B9DD-E7B96532367C}">
      <dgm:prSet/>
      <dgm:spPr/>
      <dgm:t>
        <a:bodyPr/>
        <a:lstStyle/>
        <a:p>
          <a:endParaRPr lang="en-US"/>
        </a:p>
      </dgm:t>
    </dgm:pt>
    <dgm:pt modelId="{DB579DC0-0C2D-4619-A740-0E9DD88CAA5F}" type="sibTrans" cxnId="{DC5D0D8C-3610-4775-B9DD-E7B96532367C}">
      <dgm:prSet/>
      <dgm:spPr/>
      <dgm:t>
        <a:bodyPr/>
        <a:lstStyle/>
        <a:p>
          <a:endParaRPr lang="en-US"/>
        </a:p>
      </dgm:t>
    </dgm:pt>
    <dgm:pt modelId="{CF934F57-D206-452C-84D2-A0EC170F1D2A}">
      <dgm:prSet custT="1"/>
      <dgm:spPr/>
      <dgm:t>
        <a:bodyPr/>
        <a:lstStyle/>
        <a:p>
          <a:r>
            <a:rPr lang="en-US" sz="1600" dirty="0"/>
            <a:t>Official Oaths Act, Ch 31 – 1, Section 5, First Schedule (4), Laws of Bahamas</a:t>
          </a:r>
        </a:p>
      </dgm:t>
    </dgm:pt>
    <dgm:pt modelId="{CE7911AB-B825-4EA3-B7E5-C0BE493F558C}" type="parTrans" cxnId="{469BBCDD-A20D-4C15-86F8-83B7400643D8}">
      <dgm:prSet/>
      <dgm:spPr/>
      <dgm:t>
        <a:bodyPr/>
        <a:lstStyle/>
        <a:p>
          <a:endParaRPr lang="en-US"/>
        </a:p>
      </dgm:t>
    </dgm:pt>
    <dgm:pt modelId="{5BCEC1C5-B076-43F1-B9A8-0A878460FB69}" type="sibTrans" cxnId="{469BBCDD-A20D-4C15-86F8-83B7400643D8}">
      <dgm:prSet/>
      <dgm:spPr/>
      <dgm:t>
        <a:bodyPr/>
        <a:lstStyle/>
        <a:p>
          <a:endParaRPr lang="en-US"/>
        </a:p>
      </dgm:t>
    </dgm:pt>
    <dgm:pt modelId="{E050B7A5-4FAC-4C72-9A6B-F079739E98B8}" type="pres">
      <dgm:prSet presAssocID="{F6E5E4FA-9FC5-4411-A740-DD2A687C523D}" presName="linear" presStyleCnt="0">
        <dgm:presLayoutVars>
          <dgm:animLvl val="lvl"/>
          <dgm:resizeHandles val="exact"/>
        </dgm:presLayoutVars>
      </dgm:prSet>
      <dgm:spPr/>
    </dgm:pt>
    <dgm:pt modelId="{16F9E24F-AD38-4E4B-8D70-18AA8A575C86}" type="pres">
      <dgm:prSet presAssocID="{9B2F1AB4-75DF-4BF0-B245-A742BC2ABFCF}" presName="parentText" presStyleLbl="node1" presStyleIdx="0" presStyleCnt="2" custScaleY="177580">
        <dgm:presLayoutVars>
          <dgm:chMax val="0"/>
          <dgm:bulletEnabled val="1"/>
        </dgm:presLayoutVars>
      </dgm:prSet>
      <dgm:spPr/>
    </dgm:pt>
    <dgm:pt modelId="{0688CA74-3F2C-4521-82F5-3A23B50BE564}" type="pres">
      <dgm:prSet presAssocID="{DB579DC0-0C2D-4619-A740-0E9DD88CAA5F}" presName="spacer" presStyleCnt="0"/>
      <dgm:spPr/>
    </dgm:pt>
    <dgm:pt modelId="{7B394325-F589-4E89-9ABC-DC1702E0487C}" type="pres">
      <dgm:prSet presAssocID="{CF934F57-D206-452C-84D2-A0EC170F1D2A}" presName="parentText" presStyleLbl="node1" presStyleIdx="1" presStyleCnt="2" custScaleY="63526" custLinFactNeighborX="117" custLinFactNeighborY="18260">
        <dgm:presLayoutVars>
          <dgm:chMax val="0"/>
          <dgm:bulletEnabled val="1"/>
        </dgm:presLayoutVars>
      </dgm:prSet>
      <dgm:spPr/>
    </dgm:pt>
  </dgm:ptLst>
  <dgm:cxnLst>
    <dgm:cxn modelId="{0259C70D-53AA-4777-A498-7377A45D3436}" type="presOf" srcId="{F6E5E4FA-9FC5-4411-A740-DD2A687C523D}" destId="{E050B7A5-4FAC-4C72-9A6B-F079739E98B8}" srcOrd="0" destOrd="0" presId="urn:microsoft.com/office/officeart/2005/8/layout/vList2"/>
    <dgm:cxn modelId="{A500FE22-EC44-4DAF-AC72-7F865DA8B0F6}" type="presOf" srcId="{CF934F57-D206-452C-84D2-A0EC170F1D2A}" destId="{7B394325-F589-4E89-9ABC-DC1702E0487C}" srcOrd="0" destOrd="0" presId="urn:microsoft.com/office/officeart/2005/8/layout/vList2"/>
    <dgm:cxn modelId="{884C995A-53F5-47C0-80A1-49573145187F}" type="presOf" srcId="{9B2F1AB4-75DF-4BF0-B245-A742BC2ABFCF}" destId="{16F9E24F-AD38-4E4B-8D70-18AA8A575C86}" srcOrd="0" destOrd="0" presId="urn:microsoft.com/office/officeart/2005/8/layout/vList2"/>
    <dgm:cxn modelId="{DC5D0D8C-3610-4775-B9DD-E7B96532367C}" srcId="{F6E5E4FA-9FC5-4411-A740-DD2A687C523D}" destId="{9B2F1AB4-75DF-4BF0-B245-A742BC2ABFCF}" srcOrd="0" destOrd="0" parTransId="{46BA9AEC-B92A-49F3-83DE-09B24224A2D7}" sibTransId="{DB579DC0-0C2D-4619-A740-0E9DD88CAA5F}"/>
    <dgm:cxn modelId="{469BBCDD-A20D-4C15-86F8-83B7400643D8}" srcId="{F6E5E4FA-9FC5-4411-A740-DD2A687C523D}" destId="{CF934F57-D206-452C-84D2-A0EC170F1D2A}" srcOrd="1" destOrd="0" parTransId="{CE7911AB-B825-4EA3-B7E5-C0BE493F558C}" sibTransId="{5BCEC1C5-B076-43F1-B9A8-0A878460FB69}"/>
    <dgm:cxn modelId="{54531E14-6296-426D-B87F-ED24CD236CA8}" type="presParOf" srcId="{E050B7A5-4FAC-4C72-9A6B-F079739E98B8}" destId="{16F9E24F-AD38-4E4B-8D70-18AA8A575C86}" srcOrd="0" destOrd="0" presId="urn:microsoft.com/office/officeart/2005/8/layout/vList2"/>
    <dgm:cxn modelId="{674FDDD9-C3B5-4D41-99F9-DC7620491222}" type="presParOf" srcId="{E050B7A5-4FAC-4C72-9A6B-F079739E98B8}" destId="{0688CA74-3F2C-4521-82F5-3A23B50BE564}" srcOrd="1" destOrd="0" presId="urn:microsoft.com/office/officeart/2005/8/layout/vList2"/>
    <dgm:cxn modelId="{A7E8209E-6B54-4F11-BCD1-4E719D2522CA}" type="presParOf" srcId="{E050B7A5-4FAC-4C72-9A6B-F079739E98B8}" destId="{7B394325-F589-4E89-9ABC-DC1702E0487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4AD1015-F1A3-475C-977B-C2F59B80131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DB3B897-098E-4853-8728-CA285F6F6CA3}">
      <dgm:prSet custT="1"/>
      <dgm:spPr/>
      <dgm:t>
        <a:bodyPr/>
        <a:lstStyle/>
        <a:p>
          <a:r>
            <a:rPr lang="en-US" sz="1800" dirty="0"/>
            <a:t>CPR 8.7:CPR 10.5: CPR 28.4 – Parties must clarify and narrow issues in their pleadings by stating, admitting or denying relevant facts,  and identifying or annexing necessary supporting documents.</a:t>
          </a:r>
        </a:p>
        <a:p>
          <a:endParaRPr lang="en-US" sz="1800" dirty="0"/>
        </a:p>
      </dgm:t>
    </dgm:pt>
    <dgm:pt modelId="{966B88EF-01BB-4722-A5DF-D408EA81699E}" type="parTrans" cxnId="{AAB670D3-CD2E-4B92-98B6-34909B3EBB35}">
      <dgm:prSet/>
      <dgm:spPr/>
      <dgm:t>
        <a:bodyPr/>
        <a:lstStyle/>
        <a:p>
          <a:endParaRPr lang="en-US"/>
        </a:p>
      </dgm:t>
    </dgm:pt>
    <dgm:pt modelId="{7EF5B27D-2516-499C-9F2F-419ADFBE6631}" type="sibTrans" cxnId="{AAB670D3-CD2E-4B92-98B6-34909B3EBB35}">
      <dgm:prSet/>
      <dgm:spPr/>
      <dgm:t>
        <a:bodyPr/>
        <a:lstStyle/>
        <a:p>
          <a:endParaRPr lang="en-US"/>
        </a:p>
      </dgm:t>
    </dgm:pt>
    <dgm:pt modelId="{A905390A-AF1B-4C13-8D1E-373344C6A950}">
      <dgm:prSet/>
      <dgm:spPr/>
      <dgm:t>
        <a:bodyPr/>
        <a:lstStyle/>
        <a:p>
          <a:endParaRPr lang="en-US" dirty="0"/>
        </a:p>
      </dgm:t>
    </dgm:pt>
    <dgm:pt modelId="{40AED9DD-11D2-4CC1-A152-95E46862E217}" type="parTrans" cxnId="{3A9E1C85-03B7-4319-A873-5F641AB5D90B}">
      <dgm:prSet/>
      <dgm:spPr/>
      <dgm:t>
        <a:bodyPr/>
        <a:lstStyle/>
        <a:p>
          <a:endParaRPr lang="en-US"/>
        </a:p>
      </dgm:t>
    </dgm:pt>
    <dgm:pt modelId="{1596CF66-AFF7-4947-8E97-AC37F54B272F}" type="sibTrans" cxnId="{3A9E1C85-03B7-4319-A873-5F641AB5D90B}">
      <dgm:prSet/>
      <dgm:spPr/>
      <dgm:t>
        <a:bodyPr/>
        <a:lstStyle/>
        <a:p>
          <a:endParaRPr lang="en-US"/>
        </a:p>
      </dgm:t>
    </dgm:pt>
    <dgm:pt modelId="{65C1A46C-46A4-4F81-B121-D9A734B3CC66}">
      <dgm:prSet custT="1"/>
      <dgm:spPr/>
      <dgm:t>
        <a:bodyPr/>
        <a:lstStyle/>
        <a:p>
          <a:r>
            <a:rPr lang="en-US" sz="1800" dirty="0"/>
            <a:t>CPR 26.2(1):Court has power to strike out pleadings that are prolixity and irrelevant on own initiative </a:t>
          </a:r>
          <a:r>
            <a:rPr lang="en-US" sz="1800"/>
            <a:t>or        CPR </a:t>
          </a:r>
          <a:r>
            <a:rPr lang="en-US" sz="1800" dirty="0"/>
            <a:t>26.3(1)which do not have value in developing the case  </a:t>
          </a:r>
        </a:p>
      </dgm:t>
    </dgm:pt>
    <dgm:pt modelId="{7BFCE082-7C92-4B87-B415-780A7D155F98}" type="parTrans" cxnId="{E2DA9675-5F35-4588-9663-0E4AC8901E05}">
      <dgm:prSet/>
      <dgm:spPr/>
      <dgm:t>
        <a:bodyPr/>
        <a:lstStyle/>
        <a:p>
          <a:endParaRPr lang="en-US"/>
        </a:p>
      </dgm:t>
    </dgm:pt>
    <dgm:pt modelId="{0502128A-9CA0-4EE7-AEF8-4FFE98CB5D34}" type="sibTrans" cxnId="{E2DA9675-5F35-4588-9663-0E4AC8901E05}">
      <dgm:prSet/>
      <dgm:spPr/>
      <dgm:t>
        <a:bodyPr/>
        <a:lstStyle/>
        <a:p>
          <a:endParaRPr lang="en-US"/>
        </a:p>
      </dgm:t>
    </dgm:pt>
    <dgm:pt modelId="{711AEBD0-0183-4DC8-B357-F002C56F800C}">
      <dgm:prSet custT="1"/>
      <dgm:spPr/>
      <dgm:t>
        <a:bodyPr/>
        <a:lstStyle/>
        <a:p>
          <a:r>
            <a:rPr lang="en-US" sz="1800" dirty="0"/>
            <a:t>CPR 28.4: Parties have duty to make standard disclosure                                                                                        CPR </a:t>
          </a:r>
          <a:r>
            <a:rPr lang="en-US" sz="1800" dirty="0" err="1"/>
            <a:t>CPR</a:t>
          </a:r>
          <a:r>
            <a:rPr lang="en-US" sz="1800" dirty="0"/>
            <a:t> 28.5 and.6  Court has power to compel specific disclosure .:</a:t>
          </a:r>
          <a:endParaRPr lang="en-US" sz="500" dirty="0"/>
        </a:p>
      </dgm:t>
    </dgm:pt>
    <dgm:pt modelId="{FD36A836-535C-45A6-9CB1-0615B31147F4}" type="parTrans" cxnId="{94D08ABD-1D5F-441C-AC39-4BDA1D0EC596}">
      <dgm:prSet/>
      <dgm:spPr/>
      <dgm:t>
        <a:bodyPr/>
        <a:lstStyle/>
        <a:p>
          <a:endParaRPr lang="en-US"/>
        </a:p>
      </dgm:t>
    </dgm:pt>
    <dgm:pt modelId="{C9DA3B78-38FE-464F-A6E2-8ED55F7C0061}" type="sibTrans" cxnId="{94D08ABD-1D5F-441C-AC39-4BDA1D0EC596}">
      <dgm:prSet/>
      <dgm:spPr/>
      <dgm:t>
        <a:bodyPr/>
        <a:lstStyle/>
        <a:p>
          <a:endParaRPr lang="en-US"/>
        </a:p>
      </dgm:t>
    </dgm:pt>
    <dgm:pt modelId="{1C0306DD-1B7B-4596-8490-E39BF6C9F9EC}">
      <dgm:prSet custT="1"/>
      <dgm:spPr/>
      <dgm:t>
        <a:bodyPr/>
        <a:lstStyle/>
        <a:p>
          <a:r>
            <a:rPr lang="en-US" sz="2000" dirty="0"/>
            <a:t>CPR 1.3 – court may take into account parties failure to help in applying the overriding objective. CPR 71.5(3) and (4) in deciding costs order court may take conduct of party into account</a:t>
          </a:r>
        </a:p>
      </dgm:t>
    </dgm:pt>
    <dgm:pt modelId="{50A2290D-0CEC-429C-90FD-C8262F985EA2}" type="parTrans" cxnId="{40C1F109-EC28-468F-8909-8E8A935565E0}">
      <dgm:prSet/>
      <dgm:spPr/>
      <dgm:t>
        <a:bodyPr/>
        <a:lstStyle/>
        <a:p>
          <a:endParaRPr lang="en-US"/>
        </a:p>
      </dgm:t>
    </dgm:pt>
    <dgm:pt modelId="{0429B077-42F0-457F-B9BC-5D779928088E}" type="sibTrans" cxnId="{40C1F109-EC28-468F-8909-8E8A935565E0}">
      <dgm:prSet/>
      <dgm:spPr/>
      <dgm:t>
        <a:bodyPr/>
        <a:lstStyle/>
        <a:p>
          <a:endParaRPr lang="en-US"/>
        </a:p>
      </dgm:t>
    </dgm:pt>
    <dgm:pt modelId="{CC0A142D-8608-4D77-AE26-492EF166C54C}" type="pres">
      <dgm:prSet presAssocID="{54AD1015-F1A3-475C-977B-C2F59B80131B}" presName="linear" presStyleCnt="0">
        <dgm:presLayoutVars>
          <dgm:animLvl val="lvl"/>
          <dgm:resizeHandles val="exact"/>
        </dgm:presLayoutVars>
      </dgm:prSet>
      <dgm:spPr/>
    </dgm:pt>
    <dgm:pt modelId="{3604923E-A532-4EA7-B2C6-8739A19BD8B8}" type="pres">
      <dgm:prSet presAssocID="{1C0306DD-1B7B-4596-8490-E39BF6C9F9EC}" presName="parentText" presStyleLbl="node1" presStyleIdx="0" presStyleCnt="4" custScaleY="173118" custLinFactY="-125924" custLinFactNeighborX="-901" custLinFactNeighborY="-200000">
        <dgm:presLayoutVars>
          <dgm:chMax val="0"/>
          <dgm:bulletEnabled val="1"/>
        </dgm:presLayoutVars>
      </dgm:prSet>
      <dgm:spPr/>
    </dgm:pt>
    <dgm:pt modelId="{A769363A-6193-4E4C-8B5B-709A45A0EC25}" type="pres">
      <dgm:prSet presAssocID="{0429B077-42F0-457F-B9BC-5D779928088E}" presName="spacer" presStyleCnt="0"/>
      <dgm:spPr/>
    </dgm:pt>
    <dgm:pt modelId="{E23C17C9-C5A2-40DE-8867-F263BA5C55E4}" type="pres">
      <dgm:prSet presAssocID="{6DB3B897-098E-4853-8728-CA285F6F6CA3}" presName="parentText" presStyleLbl="node1" presStyleIdx="1" presStyleCnt="4" custScaleY="169184" custLinFactY="-76831" custLinFactNeighborX="-601" custLinFactNeighborY="-100000">
        <dgm:presLayoutVars>
          <dgm:chMax val="0"/>
          <dgm:bulletEnabled val="1"/>
        </dgm:presLayoutVars>
      </dgm:prSet>
      <dgm:spPr/>
    </dgm:pt>
    <dgm:pt modelId="{60D09707-0913-4F8B-8F28-08F1468628D2}" type="pres">
      <dgm:prSet presAssocID="{6DB3B897-098E-4853-8728-CA285F6F6CA3}" presName="childText" presStyleLbl="revTx" presStyleIdx="0" presStyleCnt="1">
        <dgm:presLayoutVars>
          <dgm:bulletEnabled val="1"/>
        </dgm:presLayoutVars>
      </dgm:prSet>
      <dgm:spPr/>
    </dgm:pt>
    <dgm:pt modelId="{D4CAC3A2-4A64-4AA7-B809-070DE342AD63}" type="pres">
      <dgm:prSet presAssocID="{65C1A46C-46A4-4F81-B121-D9A734B3CC66}" presName="parentText" presStyleLbl="node1" presStyleIdx="2" presStyleCnt="4" custScaleX="102987" custLinFactY="-43817" custLinFactNeighborX="-309" custLinFactNeighborY="-100000">
        <dgm:presLayoutVars>
          <dgm:chMax val="0"/>
          <dgm:bulletEnabled val="1"/>
        </dgm:presLayoutVars>
      </dgm:prSet>
      <dgm:spPr/>
    </dgm:pt>
    <dgm:pt modelId="{6BE0209E-2D43-4CDD-B912-D69DF217051A}" type="pres">
      <dgm:prSet presAssocID="{0502128A-9CA0-4EE7-AEF8-4FFE98CB5D34}" presName="spacer" presStyleCnt="0"/>
      <dgm:spPr/>
    </dgm:pt>
    <dgm:pt modelId="{7407C825-A5E2-4D56-AC1D-DC0F692593F1}" type="pres">
      <dgm:prSet presAssocID="{711AEBD0-0183-4DC8-B357-F002C56F800C}" presName="parentText" presStyleLbl="node1" presStyleIdx="3" presStyleCnt="4" custLinFactY="6507" custLinFactNeighborY="100000">
        <dgm:presLayoutVars>
          <dgm:chMax val="0"/>
          <dgm:bulletEnabled val="1"/>
        </dgm:presLayoutVars>
      </dgm:prSet>
      <dgm:spPr/>
    </dgm:pt>
  </dgm:ptLst>
  <dgm:cxnLst>
    <dgm:cxn modelId="{40C1F109-EC28-468F-8909-8E8A935565E0}" srcId="{54AD1015-F1A3-475C-977B-C2F59B80131B}" destId="{1C0306DD-1B7B-4596-8490-E39BF6C9F9EC}" srcOrd="0" destOrd="0" parTransId="{50A2290D-0CEC-429C-90FD-C8262F985EA2}" sibTransId="{0429B077-42F0-457F-B9BC-5D779928088E}"/>
    <dgm:cxn modelId="{17C82D1B-0B36-4109-B171-727EB7D95429}" type="presOf" srcId="{711AEBD0-0183-4DC8-B357-F002C56F800C}" destId="{7407C825-A5E2-4D56-AC1D-DC0F692593F1}" srcOrd="0" destOrd="0" presId="urn:microsoft.com/office/officeart/2005/8/layout/vList2"/>
    <dgm:cxn modelId="{D7B95923-52D8-4682-84C7-EE1265C24BC8}" type="presOf" srcId="{54AD1015-F1A3-475C-977B-C2F59B80131B}" destId="{CC0A142D-8608-4D77-AE26-492EF166C54C}" srcOrd="0" destOrd="0" presId="urn:microsoft.com/office/officeart/2005/8/layout/vList2"/>
    <dgm:cxn modelId="{E2DA9675-5F35-4588-9663-0E4AC8901E05}" srcId="{54AD1015-F1A3-475C-977B-C2F59B80131B}" destId="{65C1A46C-46A4-4F81-B121-D9A734B3CC66}" srcOrd="2" destOrd="0" parTransId="{7BFCE082-7C92-4B87-B415-780A7D155F98}" sibTransId="{0502128A-9CA0-4EE7-AEF8-4FFE98CB5D34}"/>
    <dgm:cxn modelId="{3A9E1C85-03B7-4319-A873-5F641AB5D90B}" srcId="{6DB3B897-098E-4853-8728-CA285F6F6CA3}" destId="{A905390A-AF1B-4C13-8D1E-373344C6A950}" srcOrd="0" destOrd="0" parTransId="{40AED9DD-11D2-4CC1-A152-95E46862E217}" sibTransId="{1596CF66-AFF7-4947-8E97-AC37F54B272F}"/>
    <dgm:cxn modelId="{EC952791-BA27-497C-A07E-44B08AC4D44B}" type="presOf" srcId="{A905390A-AF1B-4C13-8D1E-373344C6A950}" destId="{60D09707-0913-4F8B-8F28-08F1468628D2}" srcOrd="0" destOrd="0" presId="urn:microsoft.com/office/officeart/2005/8/layout/vList2"/>
    <dgm:cxn modelId="{94D08ABD-1D5F-441C-AC39-4BDA1D0EC596}" srcId="{54AD1015-F1A3-475C-977B-C2F59B80131B}" destId="{711AEBD0-0183-4DC8-B357-F002C56F800C}" srcOrd="3" destOrd="0" parTransId="{FD36A836-535C-45A6-9CB1-0615B31147F4}" sibTransId="{C9DA3B78-38FE-464F-A6E2-8ED55F7C0061}"/>
    <dgm:cxn modelId="{AAB670D3-CD2E-4B92-98B6-34909B3EBB35}" srcId="{54AD1015-F1A3-475C-977B-C2F59B80131B}" destId="{6DB3B897-098E-4853-8728-CA285F6F6CA3}" srcOrd="1" destOrd="0" parTransId="{966B88EF-01BB-4722-A5DF-D408EA81699E}" sibTransId="{7EF5B27D-2516-499C-9F2F-419ADFBE6631}"/>
    <dgm:cxn modelId="{88FA98E7-4F13-4730-B1D2-90FCD2282E5B}" type="presOf" srcId="{6DB3B897-098E-4853-8728-CA285F6F6CA3}" destId="{E23C17C9-C5A2-40DE-8867-F263BA5C55E4}" srcOrd="0" destOrd="0" presId="urn:microsoft.com/office/officeart/2005/8/layout/vList2"/>
    <dgm:cxn modelId="{5395F8ED-98CC-412B-A1B6-1FD422C47559}" type="presOf" srcId="{65C1A46C-46A4-4F81-B121-D9A734B3CC66}" destId="{D4CAC3A2-4A64-4AA7-B809-070DE342AD63}" srcOrd="0" destOrd="0" presId="urn:microsoft.com/office/officeart/2005/8/layout/vList2"/>
    <dgm:cxn modelId="{16F99AF8-8F09-4696-BC39-F578282451B1}" type="presOf" srcId="{1C0306DD-1B7B-4596-8490-E39BF6C9F9EC}" destId="{3604923E-A532-4EA7-B2C6-8739A19BD8B8}" srcOrd="0" destOrd="0" presId="urn:microsoft.com/office/officeart/2005/8/layout/vList2"/>
    <dgm:cxn modelId="{8BD5364F-AB9F-4311-A78C-B56EC315FAAF}" type="presParOf" srcId="{CC0A142D-8608-4D77-AE26-492EF166C54C}" destId="{3604923E-A532-4EA7-B2C6-8739A19BD8B8}" srcOrd="0" destOrd="0" presId="urn:microsoft.com/office/officeart/2005/8/layout/vList2"/>
    <dgm:cxn modelId="{1960E0D3-8DD1-4CF6-8A12-466035C9D56A}" type="presParOf" srcId="{CC0A142D-8608-4D77-AE26-492EF166C54C}" destId="{A769363A-6193-4E4C-8B5B-709A45A0EC25}" srcOrd="1" destOrd="0" presId="urn:microsoft.com/office/officeart/2005/8/layout/vList2"/>
    <dgm:cxn modelId="{3E53E0BD-204B-4AE8-8DF5-11D35F3348C8}" type="presParOf" srcId="{CC0A142D-8608-4D77-AE26-492EF166C54C}" destId="{E23C17C9-C5A2-40DE-8867-F263BA5C55E4}" srcOrd="2" destOrd="0" presId="urn:microsoft.com/office/officeart/2005/8/layout/vList2"/>
    <dgm:cxn modelId="{2D4B1947-FC61-4482-8FDB-A80DAFC93B41}" type="presParOf" srcId="{CC0A142D-8608-4D77-AE26-492EF166C54C}" destId="{60D09707-0913-4F8B-8F28-08F1468628D2}" srcOrd="3" destOrd="0" presId="urn:microsoft.com/office/officeart/2005/8/layout/vList2"/>
    <dgm:cxn modelId="{6249B594-32E3-4CBF-AD1C-F67460CFBBC8}" type="presParOf" srcId="{CC0A142D-8608-4D77-AE26-492EF166C54C}" destId="{D4CAC3A2-4A64-4AA7-B809-070DE342AD63}" srcOrd="4" destOrd="0" presId="urn:microsoft.com/office/officeart/2005/8/layout/vList2"/>
    <dgm:cxn modelId="{CB0B7326-3BCB-4B13-BC01-780F2DA78201}" type="presParOf" srcId="{CC0A142D-8608-4D77-AE26-492EF166C54C}" destId="{6BE0209E-2D43-4CDD-B912-D69DF217051A}" srcOrd="5" destOrd="0" presId="urn:microsoft.com/office/officeart/2005/8/layout/vList2"/>
    <dgm:cxn modelId="{C4982753-6B2B-46DE-B0DC-CFB51DD19A00}" type="presParOf" srcId="{CC0A142D-8608-4D77-AE26-492EF166C54C}" destId="{7407C825-A5E2-4D56-AC1D-DC0F692593F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9D57BB5-F699-468E-90A5-C7867B0575D4}" type="doc">
      <dgm:prSet loTypeId="urn:microsoft.com/office/officeart/2005/8/layout/vList2" loCatId="list" qsTypeId="urn:microsoft.com/office/officeart/2005/8/quickstyle/simple5" qsCatId="simple" csTypeId="urn:microsoft.com/office/officeart/2005/8/colors/accent3_2" csCatId="accent3" phldr="1"/>
      <dgm:spPr/>
      <dgm:t>
        <a:bodyPr/>
        <a:lstStyle/>
        <a:p>
          <a:endParaRPr lang="en-US"/>
        </a:p>
      </dgm:t>
    </dgm:pt>
    <dgm:pt modelId="{FBA65D54-0655-4833-8727-8C29B1AD9325}">
      <dgm:prSet/>
      <dgm:spPr/>
      <dgm:t>
        <a:bodyPr/>
        <a:lstStyle/>
        <a:p>
          <a:r>
            <a:rPr lang="en-US" b="1" dirty="0"/>
            <a:t>(4)Parties to file agreed Statement of (narrowed)  issues or separate statements if agreement not reached:</a:t>
          </a:r>
        </a:p>
      </dgm:t>
    </dgm:pt>
    <dgm:pt modelId="{7F47D7F8-6CC3-4CA8-A582-6AFC217E81C8}" type="parTrans" cxnId="{660BC352-A957-46B8-883A-A991D6A474D9}">
      <dgm:prSet/>
      <dgm:spPr/>
      <dgm:t>
        <a:bodyPr/>
        <a:lstStyle/>
        <a:p>
          <a:endParaRPr lang="en-US"/>
        </a:p>
      </dgm:t>
    </dgm:pt>
    <dgm:pt modelId="{79F38C9C-73F4-4291-BE5C-CB1F448F27D4}" type="sibTrans" cxnId="{660BC352-A957-46B8-883A-A991D6A474D9}">
      <dgm:prSet/>
      <dgm:spPr/>
      <dgm:t>
        <a:bodyPr/>
        <a:lstStyle/>
        <a:p>
          <a:endParaRPr lang="en-US"/>
        </a:p>
      </dgm:t>
    </dgm:pt>
    <dgm:pt modelId="{C040F479-4F84-472C-997C-34CBD01E3F20}">
      <dgm:prSet/>
      <dgm:spPr/>
      <dgm:t>
        <a:bodyPr/>
        <a:lstStyle/>
        <a:p>
          <a:r>
            <a:rPr lang="en-US" b="1" dirty="0"/>
            <a:t>(1) Parties to file agreed statement of admissions or separate statements if no agreement reached </a:t>
          </a:r>
        </a:p>
      </dgm:t>
    </dgm:pt>
    <dgm:pt modelId="{9E1D3459-6991-4AE2-AED9-4232122CB1F6}" type="parTrans" cxnId="{E058A78A-5819-4EB8-9245-581177B0486F}">
      <dgm:prSet/>
      <dgm:spPr/>
      <dgm:t>
        <a:bodyPr/>
        <a:lstStyle/>
        <a:p>
          <a:endParaRPr lang="en-US"/>
        </a:p>
      </dgm:t>
    </dgm:pt>
    <dgm:pt modelId="{344208F4-EAC4-4DB6-974E-0097865276C7}" type="sibTrans" cxnId="{E058A78A-5819-4EB8-9245-581177B0486F}">
      <dgm:prSet/>
      <dgm:spPr/>
      <dgm:t>
        <a:bodyPr/>
        <a:lstStyle/>
        <a:p>
          <a:endParaRPr lang="en-US"/>
        </a:p>
      </dgm:t>
    </dgm:pt>
    <dgm:pt modelId="{087CEF2B-0C57-4780-B76F-F49AA19AC19B}">
      <dgm:prSet/>
      <dgm:spPr/>
      <dgm:t>
        <a:bodyPr/>
        <a:lstStyle/>
        <a:p>
          <a:r>
            <a:rPr lang="en-US" b="1" dirty="0"/>
            <a:t>(5) Parties to file agreed notice of any issue(s) which if determined could resolve the whole or substantial part of dispute, or separate notices if no agreement reached</a:t>
          </a:r>
        </a:p>
      </dgm:t>
    </dgm:pt>
    <dgm:pt modelId="{3E4C113D-0693-41A6-836B-8D99106B624D}" type="parTrans" cxnId="{B8CC74F5-EA4C-4BE4-9409-EE6CB46A1AC9}">
      <dgm:prSet/>
      <dgm:spPr/>
      <dgm:t>
        <a:bodyPr/>
        <a:lstStyle/>
        <a:p>
          <a:endParaRPr lang="en-US"/>
        </a:p>
      </dgm:t>
    </dgm:pt>
    <dgm:pt modelId="{B3398045-EAE6-47BC-94F9-C247243A3DE4}" type="sibTrans" cxnId="{B8CC74F5-EA4C-4BE4-9409-EE6CB46A1AC9}">
      <dgm:prSet/>
      <dgm:spPr/>
      <dgm:t>
        <a:bodyPr/>
        <a:lstStyle/>
        <a:p>
          <a:endParaRPr lang="en-US"/>
        </a:p>
      </dgm:t>
    </dgm:pt>
    <dgm:pt modelId="{F49E240D-89EA-45C7-AABA-56B0B6591128}">
      <dgm:prSet/>
      <dgm:spPr/>
      <dgm:t>
        <a:bodyPr/>
        <a:lstStyle/>
        <a:p>
          <a:r>
            <a:rPr lang="en-US" b="1" dirty="0"/>
            <a:t>(2) Parties to file agreed statement showing facts agreed and those remaining  in issue , if any, or separate statements if no agreement reached</a:t>
          </a:r>
        </a:p>
      </dgm:t>
    </dgm:pt>
    <dgm:pt modelId="{EB241FF5-A5E6-42F7-926E-70251A931111}" type="parTrans" cxnId="{A5BD77C2-54F2-45AE-A28A-2A4F04D34D31}">
      <dgm:prSet/>
      <dgm:spPr/>
      <dgm:t>
        <a:bodyPr/>
        <a:lstStyle/>
        <a:p>
          <a:endParaRPr lang="en-US"/>
        </a:p>
      </dgm:t>
    </dgm:pt>
    <dgm:pt modelId="{8A6A3B7F-98E1-4445-8BB4-ED4321DB410C}" type="sibTrans" cxnId="{A5BD77C2-54F2-45AE-A28A-2A4F04D34D31}">
      <dgm:prSet/>
      <dgm:spPr/>
      <dgm:t>
        <a:bodyPr/>
        <a:lstStyle/>
        <a:p>
          <a:endParaRPr lang="en-US"/>
        </a:p>
      </dgm:t>
    </dgm:pt>
    <dgm:pt modelId="{EFE792C0-86A2-40B7-B7B9-7880E053E3FA}">
      <dgm:prSet/>
      <dgm:spPr/>
      <dgm:t>
        <a:bodyPr/>
        <a:lstStyle/>
        <a:p>
          <a:r>
            <a:rPr lang="en-US" b="1" dirty="0"/>
            <a:t>(3) Parties to file agreed statement of legal principles on which trial is conducted or separate statements if agreement not reached.</a:t>
          </a:r>
        </a:p>
      </dgm:t>
    </dgm:pt>
    <dgm:pt modelId="{B20A0AC2-77F4-4CA8-B9F3-3C0954168972}" type="parTrans" cxnId="{2D62DC01-784E-4402-BEAC-C4DA6B463DBD}">
      <dgm:prSet/>
      <dgm:spPr/>
      <dgm:t>
        <a:bodyPr/>
        <a:lstStyle/>
        <a:p>
          <a:endParaRPr lang="en-US"/>
        </a:p>
      </dgm:t>
    </dgm:pt>
    <dgm:pt modelId="{D02686B7-783C-4BA6-9854-BE7FBE7AF7C3}" type="sibTrans" cxnId="{2D62DC01-784E-4402-BEAC-C4DA6B463DBD}">
      <dgm:prSet/>
      <dgm:spPr/>
      <dgm:t>
        <a:bodyPr/>
        <a:lstStyle/>
        <a:p>
          <a:endParaRPr lang="en-US"/>
        </a:p>
      </dgm:t>
    </dgm:pt>
    <dgm:pt modelId="{D979836F-66B6-4576-86D9-311A1140C830}">
      <dgm:prSet/>
      <dgm:spPr/>
      <dgm:t>
        <a:bodyPr/>
        <a:lstStyle/>
        <a:p>
          <a:r>
            <a:rPr lang="en-US" b="1" dirty="0"/>
            <a:t>(6) In appropriate case: Parties to file submissions  on whether judgment can be entered on the pleadings, to be adjudicated with or without oral hearing, as the case may be</a:t>
          </a:r>
        </a:p>
      </dgm:t>
    </dgm:pt>
    <dgm:pt modelId="{E0F20641-4EBA-4880-9FB7-2700834F2144}" type="parTrans" cxnId="{D07078E5-8E2C-4386-AA83-D8582F861325}">
      <dgm:prSet/>
      <dgm:spPr/>
      <dgm:t>
        <a:bodyPr/>
        <a:lstStyle/>
        <a:p>
          <a:endParaRPr lang="en-US"/>
        </a:p>
      </dgm:t>
    </dgm:pt>
    <dgm:pt modelId="{B1B9DE5D-6498-4309-81C1-F6DF00B67226}" type="sibTrans" cxnId="{D07078E5-8E2C-4386-AA83-D8582F861325}">
      <dgm:prSet/>
      <dgm:spPr/>
      <dgm:t>
        <a:bodyPr/>
        <a:lstStyle/>
        <a:p>
          <a:endParaRPr lang="en-US"/>
        </a:p>
      </dgm:t>
    </dgm:pt>
    <dgm:pt modelId="{D4CFFA7C-9800-4058-B083-A65E535381DB}">
      <dgm:prSet/>
      <dgm:spPr/>
      <dgm:t>
        <a:bodyPr/>
        <a:lstStyle/>
        <a:p>
          <a:endParaRPr lang="en-US" b="1" dirty="0"/>
        </a:p>
      </dgm:t>
    </dgm:pt>
    <dgm:pt modelId="{A5536375-F1B9-49CE-BBE6-BE404AA65091}" type="parTrans" cxnId="{59AD002A-66D5-4CB2-87C8-3F3FA2C4A8E4}">
      <dgm:prSet/>
      <dgm:spPr/>
      <dgm:t>
        <a:bodyPr/>
        <a:lstStyle/>
        <a:p>
          <a:endParaRPr lang="en-US"/>
        </a:p>
      </dgm:t>
    </dgm:pt>
    <dgm:pt modelId="{5071B086-80D0-45B0-834F-834CC282784E}" type="sibTrans" cxnId="{59AD002A-66D5-4CB2-87C8-3F3FA2C4A8E4}">
      <dgm:prSet/>
      <dgm:spPr/>
      <dgm:t>
        <a:bodyPr/>
        <a:lstStyle/>
        <a:p>
          <a:endParaRPr lang="en-US"/>
        </a:p>
      </dgm:t>
    </dgm:pt>
    <dgm:pt modelId="{BBB3502B-1077-4294-B34D-341FF9170095}" type="pres">
      <dgm:prSet presAssocID="{49D57BB5-F699-468E-90A5-C7867B0575D4}" presName="linear" presStyleCnt="0">
        <dgm:presLayoutVars>
          <dgm:animLvl val="lvl"/>
          <dgm:resizeHandles val="exact"/>
        </dgm:presLayoutVars>
      </dgm:prSet>
      <dgm:spPr/>
    </dgm:pt>
    <dgm:pt modelId="{12941B97-578F-48BB-A4B2-8D87CF12B097}" type="pres">
      <dgm:prSet presAssocID="{FBA65D54-0655-4833-8727-8C29B1AD9325}" presName="parentText" presStyleLbl="node1" presStyleIdx="0" presStyleCnt="7">
        <dgm:presLayoutVars>
          <dgm:chMax val="0"/>
          <dgm:bulletEnabled val="1"/>
        </dgm:presLayoutVars>
      </dgm:prSet>
      <dgm:spPr/>
    </dgm:pt>
    <dgm:pt modelId="{09E7C3F8-ECF4-47F3-9F31-06A1DE3CC1C6}" type="pres">
      <dgm:prSet presAssocID="{79F38C9C-73F4-4291-BE5C-CB1F448F27D4}" presName="spacer" presStyleCnt="0"/>
      <dgm:spPr/>
    </dgm:pt>
    <dgm:pt modelId="{4F4DD6C5-B633-45EA-9F97-6C4F62A0645F}" type="pres">
      <dgm:prSet presAssocID="{C040F479-4F84-472C-997C-34CBD01E3F20}" presName="parentText" presStyleLbl="node1" presStyleIdx="1" presStyleCnt="7">
        <dgm:presLayoutVars>
          <dgm:chMax val="0"/>
          <dgm:bulletEnabled val="1"/>
        </dgm:presLayoutVars>
      </dgm:prSet>
      <dgm:spPr/>
    </dgm:pt>
    <dgm:pt modelId="{5185E179-DF34-43D3-BA34-E6683BECBB66}" type="pres">
      <dgm:prSet presAssocID="{344208F4-EAC4-4DB6-974E-0097865276C7}" presName="spacer" presStyleCnt="0"/>
      <dgm:spPr/>
    </dgm:pt>
    <dgm:pt modelId="{AF9B5880-598F-4BA0-97B4-DD5A61B263CE}" type="pres">
      <dgm:prSet presAssocID="{087CEF2B-0C57-4780-B76F-F49AA19AC19B}" presName="parentText" presStyleLbl="node1" presStyleIdx="2" presStyleCnt="7">
        <dgm:presLayoutVars>
          <dgm:chMax val="0"/>
          <dgm:bulletEnabled val="1"/>
        </dgm:presLayoutVars>
      </dgm:prSet>
      <dgm:spPr/>
    </dgm:pt>
    <dgm:pt modelId="{951EDB7F-92FF-4AF5-9D9B-AC22F93123E3}" type="pres">
      <dgm:prSet presAssocID="{B3398045-EAE6-47BC-94F9-C247243A3DE4}" presName="spacer" presStyleCnt="0"/>
      <dgm:spPr/>
    </dgm:pt>
    <dgm:pt modelId="{E6BE0234-C954-49E4-B83E-5C05057BADE6}" type="pres">
      <dgm:prSet presAssocID="{F49E240D-89EA-45C7-AABA-56B0B6591128}" presName="parentText" presStyleLbl="node1" presStyleIdx="3" presStyleCnt="7">
        <dgm:presLayoutVars>
          <dgm:chMax val="0"/>
          <dgm:bulletEnabled val="1"/>
        </dgm:presLayoutVars>
      </dgm:prSet>
      <dgm:spPr/>
    </dgm:pt>
    <dgm:pt modelId="{DAB4AB1D-A319-4B24-98A1-7CB0917C198D}" type="pres">
      <dgm:prSet presAssocID="{8A6A3B7F-98E1-4445-8BB4-ED4321DB410C}" presName="spacer" presStyleCnt="0"/>
      <dgm:spPr/>
    </dgm:pt>
    <dgm:pt modelId="{2F7C9726-A66D-46C7-B1D7-BE3FC4FBEF60}" type="pres">
      <dgm:prSet presAssocID="{EFE792C0-86A2-40B7-B7B9-7880E053E3FA}" presName="parentText" presStyleLbl="node1" presStyleIdx="4" presStyleCnt="7">
        <dgm:presLayoutVars>
          <dgm:chMax val="0"/>
          <dgm:bulletEnabled val="1"/>
        </dgm:presLayoutVars>
      </dgm:prSet>
      <dgm:spPr/>
    </dgm:pt>
    <dgm:pt modelId="{E95F3CC8-5E75-4EF1-9681-FCBD7B176548}" type="pres">
      <dgm:prSet presAssocID="{D02686B7-783C-4BA6-9854-BE7FBE7AF7C3}" presName="spacer" presStyleCnt="0"/>
      <dgm:spPr/>
    </dgm:pt>
    <dgm:pt modelId="{66BBBD21-B9C5-411F-AB07-30957CF838DA}" type="pres">
      <dgm:prSet presAssocID="{D979836F-66B6-4576-86D9-311A1140C830}" presName="parentText" presStyleLbl="node1" presStyleIdx="5" presStyleCnt="7" custLinFactNeighborY="-32969">
        <dgm:presLayoutVars>
          <dgm:chMax val="0"/>
          <dgm:bulletEnabled val="1"/>
        </dgm:presLayoutVars>
      </dgm:prSet>
      <dgm:spPr/>
    </dgm:pt>
    <dgm:pt modelId="{8F1BEFFE-99A3-4EEF-A58F-3E7BB0891C9E}" type="pres">
      <dgm:prSet presAssocID="{B1B9DE5D-6498-4309-81C1-F6DF00B67226}" presName="spacer" presStyleCnt="0"/>
      <dgm:spPr/>
    </dgm:pt>
    <dgm:pt modelId="{3BC15389-AA6E-4E73-9D72-DFC77F6DBC95}" type="pres">
      <dgm:prSet presAssocID="{D4CFFA7C-9800-4058-B083-A65E535381DB}" presName="parentText" presStyleLbl="node1" presStyleIdx="6" presStyleCnt="7" custLinFactNeighborY="-49454">
        <dgm:presLayoutVars>
          <dgm:chMax val="0"/>
          <dgm:bulletEnabled val="1"/>
        </dgm:presLayoutVars>
      </dgm:prSet>
      <dgm:spPr/>
    </dgm:pt>
  </dgm:ptLst>
  <dgm:cxnLst>
    <dgm:cxn modelId="{2D62DC01-784E-4402-BEAC-C4DA6B463DBD}" srcId="{49D57BB5-F699-468E-90A5-C7867B0575D4}" destId="{EFE792C0-86A2-40B7-B7B9-7880E053E3FA}" srcOrd="4" destOrd="0" parTransId="{B20A0AC2-77F4-4CA8-B9F3-3C0954168972}" sibTransId="{D02686B7-783C-4BA6-9854-BE7FBE7AF7C3}"/>
    <dgm:cxn modelId="{59AD002A-66D5-4CB2-87C8-3F3FA2C4A8E4}" srcId="{49D57BB5-F699-468E-90A5-C7867B0575D4}" destId="{D4CFFA7C-9800-4058-B083-A65E535381DB}" srcOrd="6" destOrd="0" parTransId="{A5536375-F1B9-49CE-BBE6-BE404AA65091}" sibTransId="{5071B086-80D0-45B0-834F-834CC282784E}"/>
    <dgm:cxn modelId="{7FA4932F-B975-4235-83BC-61639FEAC0F1}" type="presOf" srcId="{C040F479-4F84-472C-997C-34CBD01E3F20}" destId="{4F4DD6C5-B633-45EA-9F97-6C4F62A0645F}" srcOrd="0" destOrd="0" presId="urn:microsoft.com/office/officeart/2005/8/layout/vList2"/>
    <dgm:cxn modelId="{660BC352-A957-46B8-883A-A991D6A474D9}" srcId="{49D57BB5-F699-468E-90A5-C7867B0575D4}" destId="{FBA65D54-0655-4833-8727-8C29B1AD9325}" srcOrd="0" destOrd="0" parTransId="{7F47D7F8-6CC3-4CA8-A582-6AFC217E81C8}" sibTransId="{79F38C9C-73F4-4291-BE5C-CB1F448F27D4}"/>
    <dgm:cxn modelId="{9FF68C75-8888-4555-86A0-A9CEC385391C}" type="presOf" srcId="{D4CFFA7C-9800-4058-B083-A65E535381DB}" destId="{3BC15389-AA6E-4E73-9D72-DFC77F6DBC95}" srcOrd="0" destOrd="0" presId="urn:microsoft.com/office/officeart/2005/8/layout/vList2"/>
    <dgm:cxn modelId="{DC354880-9946-420F-B3F7-85561137F7C5}" type="presOf" srcId="{49D57BB5-F699-468E-90A5-C7867B0575D4}" destId="{BBB3502B-1077-4294-B34D-341FF9170095}" srcOrd="0" destOrd="0" presId="urn:microsoft.com/office/officeart/2005/8/layout/vList2"/>
    <dgm:cxn modelId="{207D598A-5A78-4B2A-9EEF-807D5BD510B8}" type="presOf" srcId="{F49E240D-89EA-45C7-AABA-56B0B6591128}" destId="{E6BE0234-C954-49E4-B83E-5C05057BADE6}" srcOrd="0" destOrd="0" presId="urn:microsoft.com/office/officeart/2005/8/layout/vList2"/>
    <dgm:cxn modelId="{E058A78A-5819-4EB8-9245-581177B0486F}" srcId="{49D57BB5-F699-468E-90A5-C7867B0575D4}" destId="{C040F479-4F84-472C-997C-34CBD01E3F20}" srcOrd="1" destOrd="0" parTransId="{9E1D3459-6991-4AE2-AED9-4232122CB1F6}" sibTransId="{344208F4-EAC4-4DB6-974E-0097865276C7}"/>
    <dgm:cxn modelId="{F3631AA8-D425-4963-B8DF-C6E98DA52A05}" type="presOf" srcId="{EFE792C0-86A2-40B7-B7B9-7880E053E3FA}" destId="{2F7C9726-A66D-46C7-B1D7-BE3FC4FBEF60}" srcOrd="0" destOrd="0" presId="urn:microsoft.com/office/officeart/2005/8/layout/vList2"/>
    <dgm:cxn modelId="{EC09CFB5-0D1A-4E1B-9579-5BCF7C00EED3}" type="presOf" srcId="{087CEF2B-0C57-4780-B76F-F49AA19AC19B}" destId="{AF9B5880-598F-4BA0-97B4-DD5A61B263CE}" srcOrd="0" destOrd="0" presId="urn:microsoft.com/office/officeart/2005/8/layout/vList2"/>
    <dgm:cxn modelId="{A5BD77C2-54F2-45AE-A28A-2A4F04D34D31}" srcId="{49D57BB5-F699-468E-90A5-C7867B0575D4}" destId="{F49E240D-89EA-45C7-AABA-56B0B6591128}" srcOrd="3" destOrd="0" parTransId="{EB241FF5-A5E6-42F7-926E-70251A931111}" sibTransId="{8A6A3B7F-98E1-4445-8BB4-ED4321DB410C}"/>
    <dgm:cxn modelId="{632E13C3-8E7A-4418-AFC1-F40C3E511AC1}" type="presOf" srcId="{D979836F-66B6-4576-86D9-311A1140C830}" destId="{66BBBD21-B9C5-411F-AB07-30957CF838DA}" srcOrd="0" destOrd="0" presId="urn:microsoft.com/office/officeart/2005/8/layout/vList2"/>
    <dgm:cxn modelId="{D07078E5-8E2C-4386-AA83-D8582F861325}" srcId="{49D57BB5-F699-468E-90A5-C7867B0575D4}" destId="{D979836F-66B6-4576-86D9-311A1140C830}" srcOrd="5" destOrd="0" parTransId="{E0F20641-4EBA-4880-9FB7-2700834F2144}" sibTransId="{B1B9DE5D-6498-4309-81C1-F6DF00B67226}"/>
    <dgm:cxn modelId="{B8CC74F5-EA4C-4BE4-9409-EE6CB46A1AC9}" srcId="{49D57BB5-F699-468E-90A5-C7867B0575D4}" destId="{087CEF2B-0C57-4780-B76F-F49AA19AC19B}" srcOrd="2" destOrd="0" parTransId="{3E4C113D-0693-41A6-836B-8D99106B624D}" sibTransId="{B3398045-EAE6-47BC-94F9-C247243A3DE4}"/>
    <dgm:cxn modelId="{777835F6-9608-4440-AF62-7E0B61592F78}" type="presOf" srcId="{FBA65D54-0655-4833-8727-8C29B1AD9325}" destId="{12941B97-578F-48BB-A4B2-8D87CF12B097}" srcOrd="0" destOrd="0" presId="urn:microsoft.com/office/officeart/2005/8/layout/vList2"/>
    <dgm:cxn modelId="{9AD64302-D443-41F0-A8B0-320370A3DE81}" type="presParOf" srcId="{BBB3502B-1077-4294-B34D-341FF9170095}" destId="{12941B97-578F-48BB-A4B2-8D87CF12B097}" srcOrd="0" destOrd="0" presId="urn:microsoft.com/office/officeart/2005/8/layout/vList2"/>
    <dgm:cxn modelId="{B65C1BA2-924E-4B07-BC55-6F4422D48DC0}" type="presParOf" srcId="{BBB3502B-1077-4294-B34D-341FF9170095}" destId="{09E7C3F8-ECF4-47F3-9F31-06A1DE3CC1C6}" srcOrd="1" destOrd="0" presId="urn:microsoft.com/office/officeart/2005/8/layout/vList2"/>
    <dgm:cxn modelId="{43A1CCD2-0ADF-4878-BEB4-451CE9C4AB54}" type="presParOf" srcId="{BBB3502B-1077-4294-B34D-341FF9170095}" destId="{4F4DD6C5-B633-45EA-9F97-6C4F62A0645F}" srcOrd="2" destOrd="0" presId="urn:microsoft.com/office/officeart/2005/8/layout/vList2"/>
    <dgm:cxn modelId="{118A6229-BF1A-49B4-A9D9-22A9529BE2F9}" type="presParOf" srcId="{BBB3502B-1077-4294-B34D-341FF9170095}" destId="{5185E179-DF34-43D3-BA34-E6683BECBB66}" srcOrd="3" destOrd="0" presId="urn:microsoft.com/office/officeart/2005/8/layout/vList2"/>
    <dgm:cxn modelId="{13947641-BC26-49D6-ABCC-8CD9770C1ED6}" type="presParOf" srcId="{BBB3502B-1077-4294-B34D-341FF9170095}" destId="{AF9B5880-598F-4BA0-97B4-DD5A61B263CE}" srcOrd="4" destOrd="0" presId="urn:microsoft.com/office/officeart/2005/8/layout/vList2"/>
    <dgm:cxn modelId="{A6A45855-BA74-4DB4-869E-3AF33B0FF750}" type="presParOf" srcId="{BBB3502B-1077-4294-B34D-341FF9170095}" destId="{951EDB7F-92FF-4AF5-9D9B-AC22F93123E3}" srcOrd="5" destOrd="0" presId="urn:microsoft.com/office/officeart/2005/8/layout/vList2"/>
    <dgm:cxn modelId="{FEA47A60-CC0A-4751-B8DB-C4F5BEF5BC77}" type="presParOf" srcId="{BBB3502B-1077-4294-B34D-341FF9170095}" destId="{E6BE0234-C954-49E4-B83E-5C05057BADE6}" srcOrd="6" destOrd="0" presId="urn:microsoft.com/office/officeart/2005/8/layout/vList2"/>
    <dgm:cxn modelId="{BFD7439E-CDDE-4C2B-ADB6-E4A1391A850B}" type="presParOf" srcId="{BBB3502B-1077-4294-B34D-341FF9170095}" destId="{DAB4AB1D-A319-4B24-98A1-7CB0917C198D}" srcOrd="7" destOrd="0" presId="urn:microsoft.com/office/officeart/2005/8/layout/vList2"/>
    <dgm:cxn modelId="{8740E7FE-CFB0-4894-BF01-815AFE2691C3}" type="presParOf" srcId="{BBB3502B-1077-4294-B34D-341FF9170095}" destId="{2F7C9726-A66D-46C7-B1D7-BE3FC4FBEF60}" srcOrd="8" destOrd="0" presId="urn:microsoft.com/office/officeart/2005/8/layout/vList2"/>
    <dgm:cxn modelId="{F65168F3-B748-462C-A4F3-D4FD58A4355E}" type="presParOf" srcId="{BBB3502B-1077-4294-B34D-341FF9170095}" destId="{E95F3CC8-5E75-4EF1-9681-FCBD7B176548}" srcOrd="9" destOrd="0" presId="urn:microsoft.com/office/officeart/2005/8/layout/vList2"/>
    <dgm:cxn modelId="{EA5E2B65-7943-474E-8B97-F025F7C60CE2}" type="presParOf" srcId="{BBB3502B-1077-4294-B34D-341FF9170095}" destId="{66BBBD21-B9C5-411F-AB07-30957CF838DA}" srcOrd="10" destOrd="0" presId="urn:microsoft.com/office/officeart/2005/8/layout/vList2"/>
    <dgm:cxn modelId="{35DB01F3-6EC8-4CED-8AE0-D1A350BD7AB8}" type="presParOf" srcId="{BBB3502B-1077-4294-B34D-341FF9170095}" destId="{8F1BEFFE-99A3-4EEF-A58F-3E7BB0891C9E}" srcOrd="11" destOrd="0" presId="urn:microsoft.com/office/officeart/2005/8/layout/vList2"/>
    <dgm:cxn modelId="{4FD364D2-DDEF-422A-A3EE-F61D66119B34}" type="presParOf" srcId="{BBB3502B-1077-4294-B34D-341FF9170095}" destId="{3BC15389-AA6E-4E73-9D72-DFC77F6DBC95}"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6EAE4C-5510-409C-8A99-A08C1273C7E2}"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n-US"/>
        </a:p>
      </dgm:t>
    </dgm:pt>
    <dgm:pt modelId="{D8A4D91F-8424-4035-9C8C-F377766FB213}">
      <dgm:prSet custT="1"/>
      <dgm:spPr>
        <a:solidFill>
          <a:schemeClr val="accent1"/>
        </a:solidFill>
      </dgm:spPr>
      <dgm:t>
        <a:bodyPr/>
        <a:lstStyle/>
        <a:p>
          <a:r>
            <a:rPr lang="en-GB" sz="4000" b="1" dirty="0"/>
            <a:t>WHY ADR</a:t>
          </a:r>
          <a:endParaRPr lang="en-US" sz="4000" dirty="0"/>
        </a:p>
      </dgm:t>
    </dgm:pt>
    <dgm:pt modelId="{AEEA1874-8242-4F8D-AE60-DF1864F892A7}" type="parTrans" cxnId="{9D1932A8-8378-4A27-8CED-FB92EA010CBF}">
      <dgm:prSet/>
      <dgm:spPr/>
      <dgm:t>
        <a:bodyPr/>
        <a:lstStyle/>
        <a:p>
          <a:endParaRPr lang="en-US"/>
        </a:p>
      </dgm:t>
    </dgm:pt>
    <dgm:pt modelId="{C0B95EA2-5393-45D9-B224-F38BE6901EBD}" type="sibTrans" cxnId="{9D1932A8-8378-4A27-8CED-FB92EA010CBF}">
      <dgm:prSet/>
      <dgm:spPr/>
      <dgm:t>
        <a:bodyPr/>
        <a:lstStyle/>
        <a:p>
          <a:endParaRPr lang="en-US"/>
        </a:p>
      </dgm:t>
    </dgm:pt>
    <dgm:pt modelId="{767AD795-5E27-4247-9AD3-4128786390D0}">
      <dgm:prSet/>
      <dgm:spPr/>
      <dgm:t>
        <a:bodyPr/>
        <a:lstStyle/>
        <a:p>
          <a:r>
            <a:rPr lang="en-GB" dirty="0"/>
            <a:t>Some cases are better resolved via some form of ADR;</a:t>
          </a:r>
          <a:endParaRPr lang="en-US" dirty="0"/>
        </a:p>
      </dgm:t>
    </dgm:pt>
    <dgm:pt modelId="{A95E12DB-D5E8-4347-8739-B386B1EDE41E}" type="parTrans" cxnId="{94F1ADAC-6B6A-42BC-8FB8-A6B12131AE37}">
      <dgm:prSet/>
      <dgm:spPr/>
      <dgm:t>
        <a:bodyPr/>
        <a:lstStyle/>
        <a:p>
          <a:endParaRPr lang="en-US"/>
        </a:p>
      </dgm:t>
    </dgm:pt>
    <dgm:pt modelId="{1DC7E59E-28B5-40D2-9420-F48D8AC98286}" type="sibTrans" cxnId="{94F1ADAC-6B6A-42BC-8FB8-A6B12131AE37}">
      <dgm:prSet/>
      <dgm:spPr/>
      <dgm:t>
        <a:bodyPr/>
        <a:lstStyle/>
        <a:p>
          <a:endParaRPr lang="en-US"/>
        </a:p>
      </dgm:t>
    </dgm:pt>
    <dgm:pt modelId="{FBB5EF77-A7B1-41B6-9D5F-8CA9B857E808}">
      <dgm:prSet/>
      <dgm:spPr/>
      <dgm:t>
        <a:bodyPr/>
        <a:lstStyle/>
        <a:p>
          <a:endParaRPr lang="en-US" dirty="0"/>
        </a:p>
      </dgm:t>
    </dgm:pt>
    <dgm:pt modelId="{3F621B32-9826-4242-9073-B219A63EAB9E}" type="parTrans" cxnId="{BA23E163-B8E0-4219-BC0E-8334F90722FB}">
      <dgm:prSet/>
      <dgm:spPr/>
      <dgm:t>
        <a:bodyPr/>
        <a:lstStyle/>
        <a:p>
          <a:endParaRPr lang="en-US"/>
        </a:p>
      </dgm:t>
    </dgm:pt>
    <dgm:pt modelId="{B0C0F2FD-3404-4253-B8FF-FD5198B8EDA3}" type="sibTrans" cxnId="{BA23E163-B8E0-4219-BC0E-8334F90722FB}">
      <dgm:prSet/>
      <dgm:spPr/>
      <dgm:t>
        <a:bodyPr/>
        <a:lstStyle/>
        <a:p>
          <a:endParaRPr lang="en-US"/>
        </a:p>
      </dgm:t>
    </dgm:pt>
    <dgm:pt modelId="{679E1352-7BCE-4646-A25B-E3743CF52FF1}">
      <dgm:prSet/>
      <dgm:spPr/>
      <dgm:t>
        <a:bodyPr/>
        <a:lstStyle/>
        <a:p>
          <a:r>
            <a:rPr lang="en-GB" dirty="0"/>
            <a:t>Some litigants merely want to be heard</a:t>
          </a:r>
          <a:endParaRPr lang="en-US" dirty="0"/>
        </a:p>
      </dgm:t>
    </dgm:pt>
    <dgm:pt modelId="{AC10E24A-CB65-47ED-B3A8-9235D2359616}" type="parTrans" cxnId="{3093736D-C545-47AE-803E-56A7EEF898C4}">
      <dgm:prSet/>
      <dgm:spPr/>
      <dgm:t>
        <a:bodyPr/>
        <a:lstStyle/>
        <a:p>
          <a:endParaRPr lang="en-GB"/>
        </a:p>
      </dgm:t>
    </dgm:pt>
    <dgm:pt modelId="{49126BD9-D912-4778-BA99-BEF8EC27C937}" type="sibTrans" cxnId="{3093736D-C545-47AE-803E-56A7EEF898C4}">
      <dgm:prSet/>
      <dgm:spPr/>
      <dgm:t>
        <a:bodyPr/>
        <a:lstStyle/>
        <a:p>
          <a:endParaRPr lang="en-GB"/>
        </a:p>
      </dgm:t>
    </dgm:pt>
    <dgm:pt modelId="{BC6BC844-EAEB-4AFD-8F1A-CAF13E51CD22}">
      <dgm:prSet/>
      <dgm:spPr/>
      <dgm:t>
        <a:bodyPr/>
        <a:lstStyle/>
        <a:p>
          <a:endParaRPr lang="en-US" dirty="0"/>
        </a:p>
      </dgm:t>
    </dgm:pt>
    <dgm:pt modelId="{7B21D08F-8FE4-410F-8CDB-4CD03BACB3AA}" type="parTrans" cxnId="{DD106553-BD82-4881-A8F6-B83623897014}">
      <dgm:prSet/>
      <dgm:spPr/>
      <dgm:t>
        <a:bodyPr/>
        <a:lstStyle/>
        <a:p>
          <a:endParaRPr lang="LID4096"/>
        </a:p>
      </dgm:t>
    </dgm:pt>
    <dgm:pt modelId="{B393C4C9-6632-41A2-AD5E-861F7C0FC9FE}" type="sibTrans" cxnId="{DD106553-BD82-4881-A8F6-B83623897014}">
      <dgm:prSet/>
      <dgm:spPr/>
      <dgm:t>
        <a:bodyPr/>
        <a:lstStyle/>
        <a:p>
          <a:endParaRPr lang="LID4096"/>
        </a:p>
      </dgm:t>
    </dgm:pt>
    <dgm:pt modelId="{FD6AE050-F50A-4DAD-B23E-0CD9366F8C45}">
      <dgm:prSet/>
      <dgm:spPr/>
      <dgm:t>
        <a:bodyPr/>
        <a:lstStyle/>
        <a:p>
          <a:endParaRPr lang="en-US" dirty="0"/>
        </a:p>
      </dgm:t>
    </dgm:pt>
    <dgm:pt modelId="{EE9BA049-67EE-4DD3-B48B-C7DD455D7F7B}" type="parTrans" cxnId="{510D836C-6FC9-4B6F-A022-F7B4456EB07B}">
      <dgm:prSet/>
      <dgm:spPr/>
    </dgm:pt>
    <dgm:pt modelId="{761C0B6F-4965-468A-802C-3E1CB1C31012}" type="sibTrans" cxnId="{510D836C-6FC9-4B6F-A022-F7B4456EB07B}">
      <dgm:prSet/>
      <dgm:spPr/>
    </dgm:pt>
    <dgm:pt modelId="{D2B4D71F-04D7-456A-85B4-119AB7B147C7}" type="pres">
      <dgm:prSet presAssocID="{796EAE4C-5510-409C-8A99-A08C1273C7E2}" presName="linear" presStyleCnt="0">
        <dgm:presLayoutVars>
          <dgm:animLvl val="lvl"/>
          <dgm:resizeHandles val="exact"/>
        </dgm:presLayoutVars>
      </dgm:prSet>
      <dgm:spPr/>
    </dgm:pt>
    <dgm:pt modelId="{83337A32-E31C-4D35-80A5-6191E59C5501}" type="pres">
      <dgm:prSet presAssocID="{D8A4D91F-8424-4035-9C8C-F377766FB213}" presName="parentText" presStyleLbl="node1" presStyleIdx="0" presStyleCnt="1">
        <dgm:presLayoutVars>
          <dgm:chMax val="0"/>
          <dgm:bulletEnabled val="1"/>
        </dgm:presLayoutVars>
      </dgm:prSet>
      <dgm:spPr/>
    </dgm:pt>
    <dgm:pt modelId="{F98B5654-4883-41FF-AB15-C0C23B235952}" type="pres">
      <dgm:prSet presAssocID="{D8A4D91F-8424-4035-9C8C-F377766FB213}" presName="childText" presStyleLbl="revTx" presStyleIdx="0" presStyleCnt="1">
        <dgm:presLayoutVars>
          <dgm:bulletEnabled val="1"/>
        </dgm:presLayoutVars>
      </dgm:prSet>
      <dgm:spPr/>
    </dgm:pt>
  </dgm:ptLst>
  <dgm:cxnLst>
    <dgm:cxn modelId="{AF85D501-D8D6-4497-8D22-AAC87F1E06A0}" type="presOf" srcId="{679E1352-7BCE-4646-A25B-E3743CF52FF1}" destId="{F98B5654-4883-41FF-AB15-C0C23B235952}" srcOrd="0" destOrd="3" presId="urn:microsoft.com/office/officeart/2005/8/layout/vList2"/>
    <dgm:cxn modelId="{56763403-D187-48CB-BECD-54447D81234E}" type="presOf" srcId="{767AD795-5E27-4247-9AD3-4128786390D0}" destId="{F98B5654-4883-41FF-AB15-C0C23B235952}" srcOrd="0" destOrd="1" presId="urn:microsoft.com/office/officeart/2005/8/layout/vList2"/>
    <dgm:cxn modelId="{4741121E-78DE-4E48-A0A1-69F8A88364F4}" type="presOf" srcId="{BC6BC844-EAEB-4AFD-8F1A-CAF13E51CD22}" destId="{F98B5654-4883-41FF-AB15-C0C23B235952}" srcOrd="0" destOrd="0" presId="urn:microsoft.com/office/officeart/2005/8/layout/vList2"/>
    <dgm:cxn modelId="{E141025C-CA55-493D-8D85-483EE1AE3E3A}" type="presOf" srcId="{FBB5EF77-A7B1-41B6-9D5F-8CA9B857E808}" destId="{F98B5654-4883-41FF-AB15-C0C23B235952}" srcOrd="0" destOrd="4" presId="urn:microsoft.com/office/officeart/2005/8/layout/vList2"/>
    <dgm:cxn modelId="{0C965A5D-A227-4B60-AC6C-2F14B5DA1525}" type="presOf" srcId="{FD6AE050-F50A-4DAD-B23E-0CD9366F8C45}" destId="{F98B5654-4883-41FF-AB15-C0C23B235952}" srcOrd="0" destOrd="2" presId="urn:microsoft.com/office/officeart/2005/8/layout/vList2"/>
    <dgm:cxn modelId="{BA23E163-B8E0-4219-BC0E-8334F90722FB}" srcId="{D8A4D91F-8424-4035-9C8C-F377766FB213}" destId="{FBB5EF77-A7B1-41B6-9D5F-8CA9B857E808}" srcOrd="4" destOrd="0" parTransId="{3F621B32-9826-4242-9073-B219A63EAB9E}" sibTransId="{B0C0F2FD-3404-4253-B8FF-FD5198B8EDA3}"/>
    <dgm:cxn modelId="{B6BAA966-7744-4BE7-9668-9040D3E22266}" type="presOf" srcId="{796EAE4C-5510-409C-8A99-A08C1273C7E2}" destId="{D2B4D71F-04D7-456A-85B4-119AB7B147C7}" srcOrd="0" destOrd="0" presId="urn:microsoft.com/office/officeart/2005/8/layout/vList2"/>
    <dgm:cxn modelId="{510D836C-6FC9-4B6F-A022-F7B4456EB07B}" srcId="{D8A4D91F-8424-4035-9C8C-F377766FB213}" destId="{FD6AE050-F50A-4DAD-B23E-0CD9366F8C45}" srcOrd="2" destOrd="0" parTransId="{EE9BA049-67EE-4DD3-B48B-C7DD455D7F7B}" sibTransId="{761C0B6F-4965-468A-802C-3E1CB1C31012}"/>
    <dgm:cxn modelId="{3093736D-C545-47AE-803E-56A7EEF898C4}" srcId="{D8A4D91F-8424-4035-9C8C-F377766FB213}" destId="{679E1352-7BCE-4646-A25B-E3743CF52FF1}" srcOrd="3" destOrd="0" parTransId="{AC10E24A-CB65-47ED-B3A8-9235D2359616}" sibTransId="{49126BD9-D912-4778-BA99-BEF8EC27C937}"/>
    <dgm:cxn modelId="{DD106553-BD82-4881-A8F6-B83623897014}" srcId="{D8A4D91F-8424-4035-9C8C-F377766FB213}" destId="{BC6BC844-EAEB-4AFD-8F1A-CAF13E51CD22}" srcOrd="0" destOrd="0" parTransId="{7B21D08F-8FE4-410F-8CDB-4CD03BACB3AA}" sibTransId="{B393C4C9-6632-41A2-AD5E-861F7C0FC9FE}"/>
    <dgm:cxn modelId="{707470A0-6E71-423B-A205-64E4C734FAB2}" type="presOf" srcId="{D8A4D91F-8424-4035-9C8C-F377766FB213}" destId="{83337A32-E31C-4D35-80A5-6191E59C5501}" srcOrd="0" destOrd="0" presId="urn:microsoft.com/office/officeart/2005/8/layout/vList2"/>
    <dgm:cxn modelId="{9D1932A8-8378-4A27-8CED-FB92EA010CBF}" srcId="{796EAE4C-5510-409C-8A99-A08C1273C7E2}" destId="{D8A4D91F-8424-4035-9C8C-F377766FB213}" srcOrd="0" destOrd="0" parTransId="{AEEA1874-8242-4F8D-AE60-DF1864F892A7}" sibTransId="{C0B95EA2-5393-45D9-B224-F38BE6901EBD}"/>
    <dgm:cxn modelId="{94F1ADAC-6B6A-42BC-8FB8-A6B12131AE37}" srcId="{D8A4D91F-8424-4035-9C8C-F377766FB213}" destId="{767AD795-5E27-4247-9AD3-4128786390D0}" srcOrd="1" destOrd="0" parTransId="{A95E12DB-D5E8-4347-8739-B386B1EDE41E}" sibTransId="{1DC7E59E-28B5-40D2-9420-F48D8AC98286}"/>
    <dgm:cxn modelId="{EC0B6D71-6573-45BA-86EA-2DF6726C1670}" type="presParOf" srcId="{D2B4D71F-04D7-456A-85B4-119AB7B147C7}" destId="{83337A32-E31C-4D35-80A5-6191E59C5501}" srcOrd="0" destOrd="0" presId="urn:microsoft.com/office/officeart/2005/8/layout/vList2"/>
    <dgm:cxn modelId="{A34C3938-A245-4743-96C9-24ADF2886CBD}" type="presParOf" srcId="{D2B4D71F-04D7-456A-85B4-119AB7B147C7}" destId="{F98B5654-4883-41FF-AB15-C0C23B23595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6EAE4C-5510-409C-8A99-A08C1273C7E2}" type="doc">
      <dgm:prSet loTypeId="urn:microsoft.com/office/officeart/2005/8/layout/vList2" loCatId="list" qsTypeId="urn:microsoft.com/office/officeart/2005/8/quickstyle/simple2" qsCatId="simple" csTypeId="urn:microsoft.com/office/officeart/2005/8/colors/accent3_2" csCatId="accent3" phldr="1"/>
      <dgm:spPr/>
      <dgm:t>
        <a:bodyPr/>
        <a:lstStyle/>
        <a:p>
          <a:endParaRPr lang="en-US"/>
        </a:p>
      </dgm:t>
    </dgm:pt>
    <dgm:pt modelId="{E3DE2DE7-73E6-48A9-9BCC-BA7A33E46491}">
      <dgm:prSet custT="1"/>
      <dgm:spPr/>
      <dgm:t>
        <a:bodyPr/>
        <a:lstStyle/>
        <a:p>
          <a:pPr algn="ctr"/>
          <a:r>
            <a:rPr lang="en-US" sz="4000" b="1" dirty="0"/>
            <a:t>The</a:t>
          </a:r>
          <a:r>
            <a:rPr lang="en-US" sz="4000" b="1" baseline="0" dirty="0"/>
            <a:t> Authority for ADR</a:t>
          </a:r>
          <a:endParaRPr lang="en-US" sz="4000" b="1" dirty="0"/>
        </a:p>
      </dgm:t>
    </dgm:pt>
    <dgm:pt modelId="{E86F1A14-73CA-414F-96BC-2F19443D6855}" type="parTrans" cxnId="{C3BDE5BA-DF4C-4276-990C-E64DA19B6602}">
      <dgm:prSet/>
      <dgm:spPr/>
      <dgm:t>
        <a:bodyPr/>
        <a:lstStyle/>
        <a:p>
          <a:endParaRPr lang="en-GB"/>
        </a:p>
      </dgm:t>
    </dgm:pt>
    <dgm:pt modelId="{B098F4DA-2DB7-4AEC-8EA8-AB8E0528F833}" type="sibTrans" cxnId="{C3BDE5BA-DF4C-4276-990C-E64DA19B6602}">
      <dgm:prSet/>
      <dgm:spPr/>
      <dgm:t>
        <a:bodyPr/>
        <a:lstStyle/>
        <a:p>
          <a:endParaRPr lang="en-GB"/>
        </a:p>
      </dgm:t>
    </dgm:pt>
    <dgm:pt modelId="{A168414C-2311-4D85-967F-670475A1B1D0}">
      <dgm:prSet custT="1"/>
      <dgm:spPr/>
      <dgm:t>
        <a:bodyPr/>
        <a:lstStyle/>
        <a:p>
          <a:pPr algn="l">
            <a:buFontTx/>
            <a:buNone/>
          </a:pPr>
          <a:r>
            <a:rPr lang="en-GB" sz="2000" dirty="0"/>
            <a:t>The legislative authority for appropriate dispute resolution is grounded in Part 25.1(</a:t>
          </a:r>
          <a:r>
            <a:rPr lang="en-GB" sz="2000" dirty="0" err="1"/>
            <a:t>i</a:t>
          </a:r>
          <a:r>
            <a:rPr lang="en-GB" sz="2000" dirty="0"/>
            <a:t>). </a:t>
          </a:r>
          <a:endParaRPr lang="en-US" sz="2000" dirty="0"/>
        </a:p>
      </dgm:t>
    </dgm:pt>
    <dgm:pt modelId="{6716D569-B86F-440B-B2C9-1E67A2F00F0B}" type="parTrans" cxnId="{6087F10E-8324-40FA-B113-AF11D76B729A}">
      <dgm:prSet/>
      <dgm:spPr/>
      <dgm:t>
        <a:bodyPr/>
        <a:lstStyle/>
        <a:p>
          <a:endParaRPr lang="en-GB"/>
        </a:p>
      </dgm:t>
    </dgm:pt>
    <dgm:pt modelId="{DDAF329C-8A9C-4ACF-941D-4D0191DE0BF5}" type="sibTrans" cxnId="{6087F10E-8324-40FA-B113-AF11D76B729A}">
      <dgm:prSet/>
      <dgm:spPr/>
      <dgm:t>
        <a:bodyPr/>
        <a:lstStyle/>
        <a:p>
          <a:endParaRPr lang="en-GB"/>
        </a:p>
      </dgm:t>
    </dgm:pt>
    <dgm:pt modelId="{28A1B4D3-9E6B-425E-BCB6-AEE9D4967555}">
      <dgm:prSet custT="1"/>
      <dgm:spPr/>
      <dgm:t>
        <a:bodyPr/>
        <a:lstStyle/>
        <a:p>
          <a:pPr algn="l"/>
          <a:endParaRPr lang="en-US" sz="2000" dirty="0"/>
        </a:p>
      </dgm:t>
    </dgm:pt>
    <dgm:pt modelId="{695A52E3-38A4-41F6-85D6-8A9BD7E571DD}" type="parTrans" cxnId="{A9E5F662-5324-4527-8060-0353363A734F}">
      <dgm:prSet/>
      <dgm:spPr/>
      <dgm:t>
        <a:bodyPr/>
        <a:lstStyle/>
        <a:p>
          <a:endParaRPr lang="LID4096"/>
        </a:p>
      </dgm:t>
    </dgm:pt>
    <dgm:pt modelId="{F5C637BB-8BB1-4F1C-84D6-35FFA05A8B94}" type="sibTrans" cxnId="{A9E5F662-5324-4527-8060-0353363A734F}">
      <dgm:prSet/>
      <dgm:spPr/>
      <dgm:t>
        <a:bodyPr/>
        <a:lstStyle/>
        <a:p>
          <a:endParaRPr lang="LID4096"/>
        </a:p>
      </dgm:t>
    </dgm:pt>
    <dgm:pt modelId="{2ADC1400-BB58-444C-9FCA-E4D24FE29B6E}">
      <dgm:prSet custT="1"/>
      <dgm:spPr/>
      <dgm:t>
        <a:bodyPr/>
        <a:lstStyle/>
        <a:p>
          <a:pPr algn="l"/>
          <a:r>
            <a:rPr lang="en-GB" sz="2000" b="1" i="1" dirty="0"/>
            <a:t>encouraging</a:t>
          </a:r>
          <a:r>
            <a:rPr lang="en-GB" sz="2000" dirty="0"/>
            <a:t> the parties to use any appropriate form of ADR procedure including, in particular, mediation, if the court considers it appropriate; and</a:t>
          </a:r>
          <a:endParaRPr lang="en-US" sz="2000" dirty="0"/>
        </a:p>
      </dgm:t>
    </dgm:pt>
    <dgm:pt modelId="{3583A218-925C-433C-B0CB-FD5A2CDA555C}" type="parTrans" cxnId="{C1B39E55-CF91-4F3E-BCCB-FEE0AE9CE736}">
      <dgm:prSet/>
      <dgm:spPr/>
      <dgm:t>
        <a:bodyPr/>
        <a:lstStyle/>
        <a:p>
          <a:endParaRPr lang="LID4096"/>
        </a:p>
      </dgm:t>
    </dgm:pt>
    <dgm:pt modelId="{B9CB48DF-578F-4F55-9FF4-6344E5E94D06}" type="sibTrans" cxnId="{C1B39E55-CF91-4F3E-BCCB-FEE0AE9CE736}">
      <dgm:prSet/>
      <dgm:spPr/>
      <dgm:t>
        <a:bodyPr/>
        <a:lstStyle/>
        <a:p>
          <a:endParaRPr lang="LID4096"/>
        </a:p>
      </dgm:t>
    </dgm:pt>
    <dgm:pt modelId="{07279F00-A629-4372-9444-C4887E87CE49}">
      <dgm:prSet custT="1"/>
      <dgm:spPr/>
      <dgm:t>
        <a:bodyPr/>
        <a:lstStyle/>
        <a:p>
          <a:pPr algn="l"/>
          <a:r>
            <a:rPr lang="en-GB" sz="2000" dirty="0"/>
            <a:t> </a:t>
          </a:r>
          <a:r>
            <a:rPr lang="en-GB" sz="2000" b="1" i="1" dirty="0"/>
            <a:t>facilitating</a:t>
          </a:r>
          <a:r>
            <a:rPr lang="en-GB" sz="2000" dirty="0"/>
            <a:t> the use of such procedures.</a:t>
          </a:r>
          <a:endParaRPr lang="en-US" sz="2000" dirty="0"/>
        </a:p>
      </dgm:t>
    </dgm:pt>
    <dgm:pt modelId="{568D871E-AF9D-4E16-84B1-51FE4111BB6C}" type="parTrans" cxnId="{CB746289-FB9A-4A9B-A333-0274DC392301}">
      <dgm:prSet/>
      <dgm:spPr/>
      <dgm:t>
        <a:bodyPr/>
        <a:lstStyle/>
        <a:p>
          <a:endParaRPr lang="LID4096"/>
        </a:p>
      </dgm:t>
    </dgm:pt>
    <dgm:pt modelId="{5F15FEC7-C34B-41CB-A80C-7C03CAEF482D}" type="sibTrans" cxnId="{CB746289-FB9A-4A9B-A333-0274DC392301}">
      <dgm:prSet/>
      <dgm:spPr/>
      <dgm:t>
        <a:bodyPr/>
        <a:lstStyle/>
        <a:p>
          <a:endParaRPr lang="LID4096"/>
        </a:p>
      </dgm:t>
    </dgm:pt>
    <dgm:pt modelId="{14D6478D-179E-4D78-850A-F6882C0498FD}">
      <dgm:prSet custT="1"/>
      <dgm:spPr/>
      <dgm:t>
        <a:bodyPr/>
        <a:lstStyle/>
        <a:p>
          <a:pPr algn="l">
            <a:buFontTx/>
            <a:buNone/>
          </a:pPr>
          <a:r>
            <a:rPr lang="en-GB" sz="2000" dirty="0"/>
            <a:t>The rule states that the court must further the overriding objective by, among other things:</a:t>
          </a:r>
          <a:endParaRPr lang="en-US" sz="2000" dirty="0"/>
        </a:p>
      </dgm:t>
    </dgm:pt>
    <dgm:pt modelId="{4C1A5059-5469-41EA-AC30-DDD782544437}" type="parTrans" cxnId="{76AAE832-4903-47AC-AF98-ABD57AE9B028}">
      <dgm:prSet/>
      <dgm:spPr/>
      <dgm:t>
        <a:bodyPr/>
        <a:lstStyle/>
        <a:p>
          <a:endParaRPr lang="LID4096"/>
        </a:p>
      </dgm:t>
    </dgm:pt>
    <dgm:pt modelId="{2D2492F8-FBE3-4852-B10A-9866C0CE05E1}" type="sibTrans" cxnId="{76AAE832-4903-47AC-AF98-ABD57AE9B028}">
      <dgm:prSet/>
      <dgm:spPr/>
      <dgm:t>
        <a:bodyPr/>
        <a:lstStyle/>
        <a:p>
          <a:endParaRPr lang="LID4096"/>
        </a:p>
      </dgm:t>
    </dgm:pt>
    <dgm:pt modelId="{3D2AB788-E08E-4C8A-B3D2-EA267A4F4C57}">
      <dgm:prSet custT="1"/>
      <dgm:spPr/>
      <dgm:t>
        <a:bodyPr/>
        <a:lstStyle/>
        <a:p>
          <a:pPr algn="l"/>
          <a:endParaRPr lang="en-US" sz="2000" dirty="0"/>
        </a:p>
      </dgm:t>
    </dgm:pt>
    <dgm:pt modelId="{20636211-D003-462C-BC39-C9043F748A83}" type="parTrans" cxnId="{3C9C87E4-FA98-470E-8106-507B51BF3F58}">
      <dgm:prSet/>
      <dgm:spPr/>
      <dgm:t>
        <a:bodyPr/>
        <a:lstStyle/>
        <a:p>
          <a:endParaRPr lang="LID4096"/>
        </a:p>
      </dgm:t>
    </dgm:pt>
    <dgm:pt modelId="{6626ED91-F82B-4A9F-933D-749E49CFE36C}" type="sibTrans" cxnId="{3C9C87E4-FA98-470E-8106-507B51BF3F58}">
      <dgm:prSet/>
      <dgm:spPr/>
      <dgm:t>
        <a:bodyPr/>
        <a:lstStyle/>
        <a:p>
          <a:endParaRPr lang="LID4096"/>
        </a:p>
      </dgm:t>
    </dgm:pt>
    <dgm:pt modelId="{868628C1-8A95-42C8-AD2F-BBA544E25635}">
      <dgm:prSet custT="1"/>
      <dgm:spPr/>
      <dgm:t>
        <a:bodyPr/>
        <a:lstStyle/>
        <a:p>
          <a:pPr algn="l">
            <a:buFontTx/>
            <a:buNone/>
          </a:pPr>
          <a:endParaRPr lang="en-US" sz="2000" dirty="0"/>
        </a:p>
      </dgm:t>
    </dgm:pt>
    <dgm:pt modelId="{EF189C07-2F28-4302-878D-65C1EC0918B4}" type="parTrans" cxnId="{6536A93D-BFF2-4446-888F-2230883874D1}">
      <dgm:prSet/>
      <dgm:spPr/>
      <dgm:t>
        <a:bodyPr/>
        <a:lstStyle/>
        <a:p>
          <a:endParaRPr lang="LID4096"/>
        </a:p>
      </dgm:t>
    </dgm:pt>
    <dgm:pt modelId="{85C5AFC2-88B1-496E-A5DC-DCCCC3959152}" type="sibTrans" cxnId="{6536A93D-BFF2-4446-888F-2230883874D1}">
      <dgm:prSet/>
      <dgm:spPr/>
      <dgm:t>
        <a:bodyPr/>
        <a:lstStyle/>
        <a:p>
          <a:endParaRPr lang="LID4096"/>
        </a:p>
      </dgm:t>
    </dgm:pt>
    <dgm:pt modelId="{0E8D89B5-6F4A-4345-9413-DDE41AE8CFDD}">
      <dgm:prSet custT="1"/>
      <dgm:spPr/>
      <dgm:t>
        <a:bodyPr/>
        <a:lstStyle/>
        <a:p>
          <a:pPr algn="l"/>
          <a:endParaRPr lang="en-US" sz="2000" dirty="0"/>
        </a:p>
      </dgm:t>
    </dgm:pt>
    <dgm:pt modelId="{F0B1C7DA-81A7-44F3-879C-C1FA3B2100E6}" type="parTrans" cxnId="{8210379F-EFAE-468D-8166-D6DD376BD55D}">
      <dgm:prSet/>
      <dgm:spPr/>
      <dgm:t>
        <a:bodyPr/>
        <a:lstStyle/>
        <a:p>
          <a:endParaRPr lang="LID4096"/>
        </a:p>
      </dgm:t>
    </dgm:pt>
    <dgm:pt modelId="{61F1B2F3-D322-44C6-97C1-C8495CFD69A5}" type="sibTrans" cxnId="{8210379F-EFAE-468D-8166-D6DD376BD55D}">
      <dgm:prSet/>
      <dgm:spPr/>
      <dgm:t>
        <a:bodyPr/>
        <a:lstStyle/>
        <a:p>
          <a:endParaRPr lang="LID4096"/>
        </a:p>
      </dgm:t>
    </dgm:pt>
    <dgm:pt modelId="{B106F60E-4442-483F-B28E-F616A00F187A}" type="pres">
      <dgm:prSet presAssocID="{796EAE4C-5510-409C-8A99-A08C1273C7E2}" presName="linear" presStyleCnt="0">
        <dgm:presLayoutVars>
          <dgm:animLvl val="lvl"/>
          <dgm:resizeHandles val="exact"/>
        </dgm:presLayoutVars>
      </dgm:prSet>
      <dgm:spPr/>
    </dgm:pt>
    <dgm:pt modelId="{381D7456-1EDF-4F10-A26D-EAD8F2E09E56}" type="pres">
      <dgm:prSet presAssocID="{E3DE2DE7-73E6-48A9-9BCC-BA7A33E46491}" presName="parentText" presStyleLbl="node1" presStyleIdx="0" presStyleCnt="1" custScaleY="99472" custLinFactNeighborX="-915" custLinFactNeighborY="-10430">
        <dgm:presLayoutVars>
          <dgm:chMax val="0"/>
          <dgm:bulletEnabled val="1"/>
        </dgm:presLayoutVars>
      </dgm:prSet>
      <dgm:spPr/>
    </dgm:pt>
    <dgm:pt modelId="{6EB26436-C74D-4BD9-8480-32BD0F68C1A9}" type="pres">
      <dgm:prSet presAssocID="{E3DE2DE7-73E6-48A9-9BCC-BA7A33E46491}" presName="childText" presStyleLbl="revTx" presStyleIdx="0" presStyleCnt="1" custScaleY="135118">
        <dgm:presLayoutVars>
          <dgm:bulletEnabled val="1"/>
        </dgm:presLayoutVars>
      </dgm:prSet>
      <dgm:spPr/>
    </dgm:pt>
  </dgm:ptLst>
  <dgm:cxnLst>
    <dgm:cxn modelId="{0190A605-6796-43AF-8F83-9764A0BA7B15}" type="presOf" srcId="{14D6478D-179E-4D78-850A-F6882C0498FD}" destId="{6EB26436-C74D-4BD9-8480-32BD0F68C1A9}" srcOrd="0" destOrd="3" presId="urn:microsoft.com/office/officeart/2005/8/layout/vList2"/>
    <dgm:cxn modelId="{6087F10E-8324-40FA-B113-AF11D76B729A}" srcId="{E3DE2DE7-73E6-48A9-9BCC-BA7A33E46491}" destId="{A168414C-2311-4D85-967F-670475A1B1D0}" srcOrd="1" destOrd="0" parTransId="{6716D569-B86F-440B-B2C9-1E67A2F00F0B}" sibTransId="{DDAF329C-8A9C-4ACF-941D-4D0191DE0BF5}"/>
    <dgm:cxn modelId="{9AA8C813-8F0D-49C0-82E8-830BDAA75BF2}" type="presOf" srcId="{28A1B4D3-9E6B-425E-BCB6-AEE9D4967555}" destId="{6EB26436-C74D-4BD9-8480-32BD0F68C1A9}" srcOrd="0" destOrd="0" presId="urn:microsoft.com/office/officeart/2005/8/layout/vList2"/>
    <dgm:cxn modelId="{1ECE6317-5307-4E34-8508-6666F16BBB58}" type="presOf" srcId="{0E8D89B5-6F4A-4345-9413-DDE41AE8CFDD}" destId="{6EB26436-C74D-4BD9-8480-32BD0F68C1A9}" srcOrd="0" destOrd="6" presId="urn:microsoft.com/office/officeart/2005/8/layout/vList2"/>
    <dgm:cxn modelId="{76AAE832-4903-47AC-AF98-ABD57AE9B028}" srcId="{E3DE2DE7-73E6-48A9-9BCC-BA7A33E46491}" destId="{14D6478D-179E-4D78-850A-F6882C0498FD}" srcOrd="3" destOrd="0" parTransId="{4C1A5059-5469-41EA-AC30-DDD782544437}" sibTransId="{2D2492F8-FBE3-4852-B10A-9866C0CE05E1}"/>
    <dgm:cxn modelId="{E5154238-F5C9-4E75-8AC6-295F20FC764B}" type="presOf" srcId="{A168414C-2311-4D85-967F-670475A1B1D0}" destId="{6EB26436-C74D-4BD9-8480-32BD0F68C1A9}" srcOrd="0" destOrd="1" presId="urn:microsoft.com/office/officeart/2005/8/layout/vList2"/>
    <dgm:cxn modelId="{6536A93D-BFF2-4446-888F-2230883874D1}" srcId="{E3DE2DE7-73E6-48A9-9BCC-BA7A33E46491}" destId="{868628C1-8A95-42C8-AD2F-BBA544E25635}" srcOrd="4" destOrd="0" parTransId="{EF189C07-2F28-4302-878D-65C1EC0918B4}" sibTransId="{85C5AFC2-88B1-496E-A5DC-DCCCC3959152}"/>
    <dgm:cxn modelId="{A9E5F662-5324-4527-8060-0353363A734F}" srcId="{E3DE2DE7-73E6-48A9-9BCC-BA7A33E46491}" destId="{28A1B4D3-9E6B-425E-BCB6-AEE9D4967555}" srcOrd="0" destOrd="0" parTransId="{695A52E3-38A4-41F6-85D6-8A9BD7E571DD}" sibTransId="{F5C637BB-8BB1-4F1C-84D6-35FFA05A8B94}"/>
    <dgm:cxn modelId="{EC567846-D0F6-44EA-8EAF-A243F30B0BE9}" type="presOf" srcId="{2ADC1400-BB58-444C-9FCA-E4D24FE29B6E}" destId="{6EB26436-C74D-4BD9-8480-32BD0F68C1A9}" srcOrd="0" destOrd="5" presId="urn:microsoft.com/office/officeart/2005/8/layout/vList2"/>
    <dgm:cxn modelId="{099D1869-CC3F-4714-AEFF-9B7E8BFDD9C7}" type="presOf" srcId="{868628C1-8A95-42C8-AD2F-BBA544E25635}" destId="{6EB26436-C74D-4BD9-8480-32BD0F68C1A9}" srcOrd="0" destOrd="4" presId="urn:microsoft.com/office/officeart/2005/8/layout/vList2"/>
    <dgm:cxn modelId="{B03C674C-749E-4D66-97A0-B5B13AD9DD6C}" type="presOf" srcId="{796EAE4C-5510-409C-8A99-A08C1273C7E2}" destId="{B106F60E-4442-483F-B28E-F616A00F187A}" srcOrd="0" destOrd="0" presId="urn:microsoft.com/office/officeart/2005/8/layout/vList2"/>
    <dgm:cxn modelId="{C1B39E55-CF91-4F3E-BCCB-FEE0AE9CE736}" srcId="{E3DE2DE7-73E6-48A9-9BCC-BA7A33E46491}" destId="{2ADC1400-BB58-444C-9FCA-E4D24FE29B6E}" srcOrd="5" destOrd="0" parTransId="{3583A218-925C-433C-B0CB-FD5A2CDA555C}" sibTransId="{B9CB48DF-578F-4F55-9FF4-6344E5E94D06}"/>
    <dgm:cxn modelId="{C61BB376-0D36-4610-BBB1-3A21F52FA909}" type="presOf" srcId="{07279F00-A629-4372-9444-C4887E87CE49}" destId="{6EB26436-C74D-4BD9-8480-32BD0F68C1A9}" srcOrd="0" destOrd="7" presId="urn:microsoft.com/office/officeart/2005/8/layout/vList2"/>
    <dgm:cxn modelId="{CB746289-FB9A-4A9B-A333-0274DC392301}" srcId="{E3DE2DE7-73E6-48A9-9BCC-BA7A33E46491}" destId="{07279F00-A629-4372-9444-C4887E87CE49}" srcOrd="7" destOrd="0" parTransId="{568D871E-AF9D-4E16-84B1-51FE4111BB6C}" sibTransId="{5F15FEC7-C34B-41CB-A80C-7C03CAEF482D}"/>
    <dgm:cxn modelId="{324D1794-649E-4246-B8ED-44D60109D7F2}" type="presOf" srcId="{3D2AB788-E08E-4C8A-B3D2-EA267A4F4C57}" destId="{6EB26436-C74D-4BD9-8480-32BD0F68C1A9}" srcOrd="0" destOrd="2" presId="urn:microsoft.com/office/officeart/2005/8/layout/vList2"/>
    <dgm:cxn modelId="{8210379F-EFAE-468D-8166-D6DD376BD55D}" srcId="{E3DE2DE7-73E6-48A9-9BCC-BA7A33E46491}" destId="{0E8D89B5-6F4A-4345-9413-DDE41AE8CFDD}" srcOrd="6" destOrd="0" parTransId="{F0B1C7DA-81A7-44F3-879C-C1FA3B2100E6}" sibTransId="{61F1B2F3-D322-44C6-97C1-C8495CFD69A5}"/>
    <dgm:cxn modelId="{C3BDE5BA-DF4C-4276-990C-E64DA19B6602}" srcId="{796EAE4C-5510-409C-8A99-A08C1273C7E2}" destId="{E3DE2DE7-73E6-48A9-9BCC-BA7A33E46491}" srcOrd="0" destOrd="0" parTransId="{E86F1A14-73CA-414F-96BC-2F19443D6855}" sibTransId="{B098F4DA-2DB7-4AEC-8EA8-AB8E0528F833}"/>
    <dgm:cxn modelId="{1F1229E3-E871-4269-BEB5-6B56599AD784}" type="presOf" srcId="{E3DE2DE7-73E6-48A9-9BCC-BA7A33E46491}" destId="{381D7456-1EDF-4F10-A26D-EAD8F2E09E56}" srcOrd="0" destOrd="0" presId="urn:microsoft.com/office/officeart/2005/8/layout/vList2"/>
    <dgm:cxn modelId="{3C9C87E4-FA98-470E-8106-507B51BF3F58}" srcId="{E3DE2DE7-73E6-48A9-9BCC-BA7A33E46491}" destId="{3D2AB788-E08E-4C8A-B3D2-EA267A4F4C57}" srcOrd="2" destOrd="0" parTransId="{20636211-D003-462C-BC39-C9043F748A83}" sibTransId="{6626ED91-F82B-4A9F-933D-749E49CFE36C}"/>
    <dgm:cxn modelId="{8C243886-C20F-4BDB-AB9C-95C06B9265EE}" type="presParOf" srcId="{B106F60E-4442-483F-B28E-F616A00F187A}" destId="{381D7456-1EDF-4F10-A26D-EAD8F2E09E56}" srcOrd="0" destOrd="0" presId="urn:microsoft.com/office/officeart/2005/8/layout/vList2"/>
    <dgm:cxn modelId="{F146C78A-423F-4E27-B813-769A26DD526B}" type="presParOf" srcId="{B106F60E-4442-483F-B28E-F616A00F187A}" destId="{6EB26436-C74D-4BD9-8480-32BD0F68C1A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6EAE4C-5510-409C-8A99-A08C1273C7E2}" type="doc">
      <dgm:prSet loTypeId="urn:microsoft.com/office/officeart/2005/8/layout/vList2" loCatId="list" qsTypeId="urn:microsoft.com/office/officeart/2005/8/quickstyle/simple2" qsCatId="simple" csTypeId="urn:microsoft.com/office/officeart/2005/8/colors/accent3_2" csCatId="accent3" phldr="1"/>
      <dgm:spPr/>
      <dgm:t>
        <a:bodyPr/>
        <a:lstStyle/>
        <a:p>
          <a:endParaRPr lang="en-US"/>
        </a:p>
      </dgm:t>
    </dgm:pt>
    <dgm:pt modelId="{E3DE2DE7-73E6-48A9-9BCC-BA7A33E46491}">
      <dgm:prSet/>
      <dgm:spPr/>
      <dgm:t>
        <a:bodyPr/>
        <a:lstStyle/>
        <a:p>
          <a:r>
            <a:rPr lang="en-GB" b="1" dirty="0"/>
            <a:t>Some disputes are tailor made for mediation</a:t>
          </a:r>
          <a:endParaRPr lang="en-US" b="1" dirty="0"/>
        </a:p>
      </dgm:t>
    </dgm:pt>
    <dgm:pt modelId="{E86F1A14-73CA-414F-96BC-2F19443D6855}" type="parTrans" cxnId="{C3BDE5BA-DF4C-4276-990C-E64DA19B6602}">
      <dgm:prSet/>
      <dgm:spPr/>
      <dgm:t>
        <a:bodyPr/>
        <a:lstStyle/>
        <a:p>
          <a:endParaRPr lang="en-GB"/>
        </a:p>
      </dgm:t>
    </dgm:pt>
    <dgm:pt modelId="{B098F4DA-2DB7-4AEC-8EA8-AB8E0528F833}" type="sibTrans" cxnId="{C3BDE5BA-DF4C-4276-990C-E64DA19B6602}">
      <dgm:prSet/>
      <dgm:spPr/>
      <dgm:t>
        <a:bodyPr/>
        <a:lstStyle/>
        <a:p>
          <a:endParaRPr lang="en-GB"/>
        </a:p>
      </dgm:t>
    </dgm:pt>
    <dgm:pt modelId="{A168414C-2311-4D85-967F-670475A1B1D0}">
      <dgm:prSet/>
      <dgm:spPr/>
      <dgm:t>
        <a:bodyPr/>
        <a:lstStyle/>
        <a:p>
          <a:r>
            <a:rPr lang="en-GB" dirty="0"/>
            <a:t>Landlord/Tenant disputes</a:t>
          </a:r>
          <a:endParaRPr lang="en-US" dirty="0"/>
        </a:p>
      </dgm:t>
    </dgm:pt>
    <dgm:pt modelId="{6716D569-B86F-440B-B2C9-1E67A2F00F0B}" type="parTrans" cxnId="{6087F10E-8324-40FA-B113-AF11D76B729A}">
      <dgm:prSet/>
      <dgm:spPr/>
      <dgm:t>
        <a:bodyPr/>
        <a:lstStyle/>
        <a:p>
          <a:endParaRPr lang="en-GB"/>
        </a:p>
      </dgm:t>
    </dgm:pt>
    <dgm:pt modelId="{DDAF329C-8A9C-4ACF-941D-4D0191DE0BF5}" type="sibTrans" cxnId="{6087F10E-8324-40FA-B113-AF11D76B729A}">
      <dgm:prSet/>
      <dgm:spPr/>
      <dgm:t>
        <a:bodyPr/>
        <a:lstStyle/>
        <a:p>
          <a:endParaRPr lang="en-GB"/>
        </a:p>
      </dgm:t>
    </dgm:pt>
    <dgm:pt modelId="{AE8CCFFF-B64A-4653-8B86-11386FBA8471}">
      <dgm:prSet/>
      <dgm:spPr/>
      <dgm:t>
        <a:bodyPr/>
        <a:lstStyle/>
        <a:p>
          <a:r>
            <a:rPr lang="en-GB" dirty="0"/>
            <a:t>Motor vehicle claims especially where there is no counterclaim</a:t>
          </a:r>
          <a:endParaRPr lang="en-US" dirty="0"/>
        </a:p>
      </dgm:t>
    </dgm:pt>
    <dgm:pt modelId="{6079893F-83D9-48ED-B864-ECBC724DD600}" type="parTrans" cxnId="{D6FCB5DC-C408-463B-AC17-837293B87866}">
      <dgm:prSet/>
      <dgm:spPr/>
      <dgm:t>
        <a:bodyPr/>
        <a:lstStyle/>
        <a:p>
          <a:endParaRPr lang="en-GB"/>
        </a:p>
      </dgm:t>
    </dgm:pt>
    <dgm:pt modelId="{D4B95E0B-446E-4301-9EFF-486CAF2BB570}" type="sibTrans" cxnId="{D6FCB5DC-C408-463B-AC17-837293B87866}">
      <dgm:prSet/>
      <dgm:spPr/>
      <dgm:t>
        <a:bodyPr/>
        <a:lstStyle/>
        <a:p>
          <a:endParaRPr lang="en-GB"/>
        </a:p>
      </dgm:t>
    </dgm:pt>
    <dgm:pt modelId="{13224ADA-95DD-4DF7-B9C0-4D32FAA38557}">
      <dgm:prSet/>
      <dgm:spPr/>
      <dgm:t>
        <a:bodyPr/>
        <a:lstStyle/>
        <a:p>
          <a:r>
            <a:rPr lang="en-GB" dirty="0"/>
            <a:t>Some breaches of contract.</a:t>
          </a:r>
          <a:endParaRPr lang="en-US" dirty="0"/>
        </a:p>
      </dgm:t>
    </dgm:pt>
    <dgm:pt modelId="{E23AA5C6-A6EF-4F90-8921-BFEB4BE0513E}" type="parTrans" cxnId="{549B8527-B3FB-4EC4-BA38-7E7E01376243}">
      <dgm:prSet/>
      <dgm:spPr/>
      <dgm:t>
        <a:bodyPr/>
        <a:lstStyle/>
        <a:p>
          <a:endParaRPr lang="en-GB"/>
        </a:p>
      </dgm:t>
    </dgm:pt>
    <dgm:pt modelId="{0187D70B-2A2A-4D8F-A401-CA39A45E03F5}" type="sibTrans" cxnId="{549B8527-B3FB-4EC4-BA38-7E7E01376243}">
      <dgm:prSet/>
      <dgm:spPr/>
      <dgm:t>
        <a:bodyPr/>
        <a:lstStyle/>
        <a:p>
          <a:endParaRPr lang="en-GB"/>
        </a:p>
      </dgm:t>
    </dgm:pt>
    <dgm:pt modelId="{9B4034FB-47B6-40EA-8A85-7377681AB264}">
      <dgm:prSet/>
      <dgm:spPr/>
      <dgm:t>
        <a:bodyPr/>
        <a:lstStyle/>
        <a:p>
          <a:endParaRPr lang="en-US" dirty="0"/>
        </a:p>
      </dgm:t>
    </dgm:pt>
    <dgm:pt modelId="{F3872A85-32AB-433C-9414-EC6051333DD8}" type="parTrans" cxnId="{54974D07-974C-43FD-9310-7A0E53FF74A3}">
      <dgm:prSet/>
      <dgm:spPr/>
      <dgm:t>
        <a:bodyPr/>
        <a:lstStyle/>
        <a:p>
          <a:endParaRPr lang="LID4096"/>
        </a:p>
      </dgm:t>
    </dgm:pt>
    <dgm:pt modelId="{2EB3834B-613D-40EA-A119-894009793F87}" type="sibTrans" cxnId="{54974D07-974C-43FD-9310-7A0E53FF74A3}">
      <dgm:prSet/>
      <dgm:spPr/>
      <dgm:t>
        <a:bodyPr/>
        <a:lstStyle/>
        <a:p>
          <a:endParaRPr lang="LID4096"/>
        </a:p>
      </dgm:t>
    </dgm:pt>
    <dgm:pt modelId="{99BBC570-B41D-488B-95AA-EEE8815F22F1}">
      <dgm:prSet/>
      <dgm:spPr/>
      <dgm:t>
        <a:bodyPr/>
        <a:lstStyle/>
        <a:p>
          <a:endParaRPr lang="en-US" dirty="0"/>
        </a:p>
      </dgm:t>
    </dgm:pt>
    <dgm:pt modelId="{4E1D8C52-8485-473C-881D-40843D1BBF3D}" type="parTrans" cxnId="{AD975FFA-119D-47FB-9D16-0FCA90717104}">
      <dgm:prSet/>
      <dgm:spPr/>
      <dgm:t>
        <a:bodyPr/>
        <a:lstStyle/>
        <a:p>
          <a:endParaRPr lang="en-UK"/>
        </a:p>
      </dgm:t>
    </dgm:pt>
    <dgm:pt modelId="{9C715A3C-807E-444F-AD44-0D26ABDF631E}" type="sibTrans" cxnId="{AD975FFA-119D-47FB-9D16-0FCA90717104}">
      <dgm:prSet/>
      <dgm:spPr/>
      <dgm:t>
        <a:bodyPr/>
        <a:lstStyle/>
        <a:p>
          <a:endParaRPr lang="en-UK"/>
        </a:p>
      </dgm:t>
    </dgm:pt>
    <dgm:pt modelId="{B106F60E-4442-483F-B28E-F616A00F187A}" type="pres">
      <dgm:prSet presAssocID="{796EAE4C-5510-409C-8A99-A08C1273C7E2}" presName="linear" presStyleCnt="0">
        <dgm:presLayoutVars>
          <dgm:animLvl val="lvl"/>
          <dgm:resizeHandles val="exact"/>
        </dgm:presLayoutVars>
      </dgm:prSet>
      <dgm:spPr/>
    </dgm:pt>
    <dgm:pt modelId="{381D7456-1EDF-4F10-A26D-EAD8F2E09E56}" type="pres">
      <dgm:prSet presAssocID="{E3DE2DE7-73E6-48A9-9BCC-BA7A33E46491}" presName="parentText" presStyleLbl="node1" presStyleIdx="0" presStyleCnt="1" custLinFactNeighborY="-14133">
        <dgm:presLayoutVars>
          <dgm:chMax val="0"/>
          <dgm:bulletEnabled val="1"/>
        </dgm:presLayoutVars>
      </dgm:prSet>
      <dgm:spPr/>
    </dgm:pt>
    <dgm:pt modelId="{6EB26436-C74D-4BD9-8480-32BD0F68C1A9}" type="pres">
      <dgm:prSet presAssocID="{E3DE2DE7-73E6-48A9-9BCC-BA7A33E46491}" presName="childText" presStyleLbl="revTx" presStyleIdx="0" presStyleCnt="1" custScaleY="111251">
        <dgm:presLayoutVars>
          <dgm:bulletEnabled val="1"/>
        </dgm:presLayoutVars>
      </dgm:prSet>
      <dgm:spPr/>
    </dgm:pt>
  </dgm:ptLst>
  <dgm:cxnLst>
    <dgm:cxn modelId="{54974D07-974C-43FD-9310-7A0E53FF74A3}" srcId="{E3DE2DE7-73E6-48A9-9BCC-BA7A33E46491}" destId="{9B4034FB-47B6-40EA-8A85-7377681AB264}" srcOrd="3" destOrd="0" parTransId="{F3872A85-32AB-433C-9414-EC6051333DD8}" sibTransId="{2EB3834B-613D-40EA-A119-894009793F87}"/>
    <dgm:cxn modelId="{6087F10E-8324-40FA-B113-AF11D76B729A}" srcId="{E3DE2DE7-73E6-48A9-9BCC-BA7A33E46491}" destId="{A168414C-2311-4D85-967F-670475A1B1D0}" srcOrd="0" destOrd="0" parTransId="{6716D569-B86F-440B-B2C9-1E67A2F00F0B}" sibTransId="{DDAF329C-8A9C-4ACF-941D-4D0191DE0BF5}"/>
    <dgm:cxn modelId="{FDD5FE18-1853-4B07-B646-04F702209F00}" type="presOf" srcId="{9B4034FB-47B6-40EA-8A85-7377681AB264}" destId="{6EB26436-C74D-4BD9-8480-32BD0F68C1A9}" srcOrd="0" destOrd="3" presId="urn:microsoft.com/office/officeart/2005/8/layout/vList2"/>
    <dgm:cxn modelId="{549B8527-B3FB-4EC4-BA38-7E7E01376243}" srcId="{E3DE2DE7-73E6-48A9-9BCC-BA7A33E46491}" destId="{13224ADA-95DD-4DF7-B9C0-4D32FAA38557}" srcOrd="4" destOrd="0" parTransId="{E23AA5C6-A6EF-4F90-8921-BFEB4BE0513E}" sibTransId="{0187D70B-2A2A-4D8F-A401-CA39A45E03F5}"/>
    <dgm:cxn modelId="{E5154238-F5C9-4E75-8AC6-295F20FC764B}" type="presOf" srcId="{A168414C-2311-4D85-967F-670475A1B1D0}" destId="{6EB26436-C74D-4BD9-8480-32BD0F68C1A9}" srcOrd="0" destOrd="0" presId="urn:microsoft.com/office/officeart/2005/8/layout/vList2"/>
    <dgm:cxn modelId="{EB70245D-7859-4D10-B323-885E268A569B}" type="presOf" srcId="{AE8CCFFF-B64A-4653-8B86-11386FBA8471}" destId="{6EB26436-C74D-4BD9-8480-32BD0F68C1A9}" srcOrd="0" destOrd="2" presId="urn:microsoft.com/office/officeart/2005/8/layout/vList2"/>
    <dgm:cxn modelId="{B03C674C-749E-4D66-97A0-B5B13AD9DD6C}" type="presOf" srcId="{796EAE4C-5510-409C-8A99-A08C1273C7E2}" destId="{B106F60E-4442-483F-B28E-F616A00F187A}" srcOrd="0" destOrd="0" presId="urn:microsoft.com/office/officeart/2005/8/layout/vList2"/>
    <dgm:cxn modelId="{52940E9E-4862-4C20-BBFC-C87F8A8A381F}" type="presOf" srcId="{13224ADA-95DD-4DF7-B9C0-4D32FAA38557}" destId="{6EB26436-C74D-4BD9-8480-32BD0F68C1A9}" srcOrd="0" destOrd="4" presId="urn:microsoft.com/office/officeart/2005/8/layout/vList2"/>
    <dgm:cxn modelId="{C3BDE5BA-DF4C-4276-990C-E64DA19B6602}" srcId="{796EAE4C-5510-409C-8A99-A08C1273C7E2}" destId="{E3DE2DE7-73E6-48A9-9BCC-BA7A33E46491}" srcOrd="0" destOrd="0" parTransId="{E86F1A14-73CA-414F-96BC-2F19443D6855}" sibTransId="{B098F4DA-2DB7-4AEC-8EA8-AB8E0528F833}"/>
    <dgm:cxn modelId="{1D5D14C3-DFDD-45EF-8493-D8B33B4491FA}" type="presOf" srcId="{99BBC570-B41D-488B-95AA-EEE8815F22F1}" destId="{6EB26436-C74D-4BD9-8480-32BD0F68C1A9}" srcOrd="0" destOrd="1" presId="urn:microsoft.com/office/officeart/2005/8/layout/vList2"/>
    <dgm:cxn modelId="{D6FCB5DC-C408-463B-AC17-837293B87866}" srcId="{E3DE2DE7-73E6-48A9-9BCC-BA7A33E46491}" destId="{AE8CCFFF-B64A-4653-8B86-11386FBA8471}" srcOrd="2" destOrd="0" parTransId="{6079893F-83D9-48ED-B864-ECBC724DD600}" sibTransId="{D4B95E0B-446E-4301-9EFF-486CAF2BB570}"/>
    <dgm:cxn modelId="{1F1229E3-E871-4269-BEB5-6B56599AD784}" type="presOf" srcId="{E3DE2DE7-73E6-48A9-9BCC-BA7A33E46491}" destId="{381D7456-1EDF-4F10-A26D-EAD8F2E09E56}" srcOrd="0" destOrd="0" presId="urn:microsoft.com/office/officeart/2005/8/layout/vList2"/>
    <dgm:cxn modelId="{AD975FFA-119D-47FB-9D16-0FCA90717104}" srcId="{E3DE2DE7-73E6-48A9-9BCC-BA7A33E46491}" destId="{99BBC570-B41D-488B-95AA-EEE8815F22F1}" srcOrd="1" destOrd="0" parTransId="{4E1D8C52-8485-473C-881D-40843D1BBF3D}" sibTransId="{9C715A3C-807E-444F-AD44-0D26ABDF631E}"/>
    <dgm:cxn modelId="{8C243886-C20F-4BDB-AB9C-95C06B9265EE}" type="presParOf" srcId="{B106F60E-4442-483F-B28E-F616A00F187A}" destId="{381D7456-1EDF-4F10-A26D-EAD8F2E09E56}" srcOrd="0" destOrd="0" presId="urn:microsoft.com/office/officeart/2005/8/layout/vList2"/>
    <dgm:cxn modelId="{F146C78A-423F-4E27-B813-769A26DD526B}" type="presParOf" srcId="{B106F60E-4442-483F-B28E-F616A00F187A}" destId="{6EB26436-C74D-4BD9-8480-32BD0F68C1A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16EE53-03D9-46D0-BF59-366ACF04D81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B608034-4801-4420-A9E1-31584D6FE2D8}">
      <dgm:prSet/>
      <dgm:spPr/>
      <dgm:t>
        <a:bodyPr/>
        <a:lstStyle/>
        <a:p>
          <a:r>
            <a:rPr lang="en-GB" b="1" dirty="0"/>
            <a:t>ENV does not depend upon but is aided by a docket system. This means that a case is assigned to a judge from the time it is filed and it remains with that judge until it is finally disposed of</a:t>
          </a:r>
          <a:r>
            <a:rPr lang="en-GB" dirty="0"/>
            <a:t>.</a:t>
          </a:r>
          <a:endParaRPr lang="en-US" dirty="0"/>
        </a:p>
      </dgm:t>
    </dgm:pt>
    <dgm:pt modelId="{41422AB3-F935-4BFA-9D9B-BB05BDCE6A91}" type="parTrans" cxnId="{8802EBF2-4DFA-4C5C-8139-67A7FE57E444}">
      <dgm:prSet/>
      <dgm:spPr/>
      <dgm:t>
        <a:bodyPr/>
        <a:lstStyle/>
        <a:p>
          <a:endParaRPr lang="en-US"/>
        </a:p>
      </dgm:t>
    </dgm:pt>
    <dgm:pt modelId="{994FAA90-D4FC-4231-88E2-43A7896FD277}" type="sibTrans" cxnId="{8802EBF2-4DFA-4C5C-8139-67A7FE57E444}">
      <dgm:prSet/>
      <dgm:spPr/>
      <dgm:t>
        <a:bodyPr/>
        <a:lstStyle/>
        <a:p>
          <a:endParaRPr lang="en-US"/>
        </a:p>
      </dgm:t>
    </dgm:pt>
    <dgm:pt modelId="{9FEC52DA-3F54-471B-833D-7C504E12F8A0}">
      <dgm:prSet/>
      <dgm:spPr/>
      <dgm:t>
        <a:bodyPr/>
        <a:lstStyle/>
        <a:p>
          <a:r>
            <a:rPr lang="en-GB" b="1" dirty="0"/>
            <a:t>ENV allows the assigned judge to assess when after a Defence has been filed, a case is ripe for ENV. If the assigned judge makes that determination, they can then send </a:t>
          </a:r>
          <a:r>
            <a:rPr lang="en-GB" b="1" dirty="0" err="1"/>
            <a:t>th</a:t>
          </a:r>
          <a:r>
            <a:rPr lang="en-GB" b="1" dirty="0"/>
            <a:t> e case to another judge who can frankly and fully discuss with the parties the chances of success of the claim and or the defence. The ENV judge is not constrained because they will not be hearing the case.</a:t>
          </a:r>
          <a:endParaRPr lang="en-US" b="1" dirty="0"/>
        </a:p>
      </dgm:t>
    </dgm:pt>
    <dgm:pt modelId="{43B1FCF2-2B0C-43C3-A8C6-6849C18B3A0D}" type="parTrans" cxnId="{53805B94-D740-4189-AC5A-A7A425651915}">
      <dgm:prSet/>
      <dgm:spPr/>
      <dgm:t>
        <a:bodyPr/>
        <a:lstStyle/>
        <a:p>
          <a:endParaRPr lang="en-US"/>
        </a:p>
      </dgm:t>
    </dgm:pt>
    <dgm:pt modelId="{ED5C5D81-19B3-46EA-8891-31FD4358C5ED}" type="sibTrans" cxnId="{53805B94-D740-4189-AC5A-A7A425651915}">
      <dgm:prSet/>
      <dgm:spPr/>
      <dgm:t>
        <a:bodyPr/>
        <a:lstStyle/>
        <a:p>
          <a:endParaRPr lang="en-US"/>
        </a:p>
      </dgm:t>
    </dgm:pt>
    <dgm:pt modelId="{D52AF445-CC5C-4051-B2DF-E2AE5F5D5E47}" type="pres">
      <dgm:prSet presAssocID="{B716EE53-03D9-46D0-BF59-366ACF04D81D}" presName="linear" presStyleCnt="0">
        <dgm:presLayoutVars>
          <dgm:animLvl val="lvl"/>
          <dgm:resizeHandles val="exact"/>
        </dgm:presLayoutVars>
      </dgm:prSet>
      <dgm:spPr/>
    </dgm:pt>
    <dgm:pt modelId="{33DC546F-84AD-4318-97BA-9E4C6CF1F681}" type="pres">
      <dgm:prSet presAssocID="{5B608034-4801-4420-A9E1-31584D6FE2D8}" presName="parentText" presStyleLbl="node1" presStyleIdx="0" presStyleCnt="2" custScaleY="76276" custLinFactY="-3692" custLinFactNeighborY="-100000">
        <dgm:presLayoutVars>
          <dgm:chMax val="0"/>
          <dgm:bulletEnabled val="1"/>
        </dgm:presLayoutVars>
      </dgm:prSet>
      <dgm:spPr/>
    </dgm:pt>
    <dgm:pt modelId="{6AB864BE-3CD8-4CAB-9A82-4C636B92D84B}" type="pres">
      <dgm:prSet presAssocID="{994FAA90-D4FC-4231-88E2-43A7896FD277}" presName="spacer" presStyleCnt="0"/>
      <dgm:spPr/>
    </dgm:pt>
    <dgm:pt modelId="{FF989875-444F-4ED0-9682-44BD55DFCF1A}" type="pres">
      <dgm:prSet presAssocID="{9FEC52DA-3F54-471B-833D-7C504E12F8A0}" presName="parentText" presStyleLbl="node1" presStyleIdx="1" presStyleCnt="2">
        <dgm:presLayoutVars>
          <dgm:chMax val="0"/>
          <dgm:bulletEnabled val="1"/>
        </dgm:presLayoutVars>
      </dgm:prSet>
      <dgm:spPr/>
    </dgm:pt>
  </dgm:ptLst>
  <dgm:cxnLst>
    <dgm:cxn modelId="{4202800D-EA04-466C-850A-3926723F95DD}" type="presOf" srcId="{5B608034-4801-4420-A9E1-31584D6FE2D8}" destId="{33DC546F-84AD-4318-97BA-9E4C6CF1F681}" srcOrd="0" destOrd="0" presId="urn:microsoft.com/office/officeart/2005/8/layout/vList2"/>
    <dgm:cxn modelId="{7BAFB113-F122-4F1A-9A0D-D397E46634E1}" type="presOf" srcId="{9FEC52DA-3F54-471B-833D-7C504E12F8A0}" destId="{FF989875-444F-4ED0-9682-44BD55DFCF1A}" srcOrd="0" destOrd="0" presId="urn:microsoft.com/office/officeart/2005/8/layout/vList2"/>
    <dgm:cxn modelId="{776FF717-C9A6-404F-B11B-F4692B9CEA77}" type="presOf" srcId="{B716EE53-03D9-46D0-BF59-366ACF04D81D}" destId="{D52AF445-CC5C-4051-B2DF-E2AE5F5D5E47}" srcOrd="0" destOrd="0" presId="urn:microsoft.com/office/officeart/2005/8/layout/vList2"/>
    <dgm:cxn modelId="{53805B94-D740-4189-AC5A-A7A425651915}" srcId="{B716EE53-03D9-46D0-BF59-366ACF04D81D}" destId="{9FEC52DA-3F54-471B-833D-7C504E12F8A0}" srcOrd="1" destOrd="0" parTransId="{43B1FCF2-2B0C-43C3-A8C6-6849C18B3A0D}" sibTransId="{ED5C5D81-19B3-46EA-8891-31FD4358C5ED}"/>
    <dgm:cxn modelId="{8802EBF2-4DFA-4C5C-8139-67A7FE57E444}" srcId="{B716EE53-03D9-46D0-BF59-366ACF04D81D}" destId="{5B608034-4801-4420-A9E1-31584D6FE2D8}" srcOrd="0" destOrd="0" parTransId="{41422AB3-F935-4BFA-9D9B-BB05BDCE6A91}" sibTransId="{994FAA90-D4FC-4231-88E2-43A7896FD277}"/>
    <dgm:cxn modelId="{591A4368-66D9-438D-BFA7-6D1420FD9C64}" type="presParOf" srcId="{D52AF445-CC5C-4051-B2DF-E2AE5F5D5E47}" destId="{33DC546F-84AD-4318-97BA-9E4C6CF1F681}" srcOrd="0" destOrd="0" presId="urn:microsoft.com/office/officeart/2005/8/layout/vList2"/>
    <dgm:cxn modelId="{3F6A1A90-2E7D-43EE-A135-6CB86D789397}" type="presParOf" srcId="{D52AF445-CC5C-4051-B2DF-E2AE5F5D5E47}" destId="{6AB864BE-3CD8-4CAB-9A82-4C636B92D84B}" srcOrd="1" destOrd="0" presId="urn:microsoft.com/office/officeart/2005/8/layout/vList2"/>
    <dgm:cxn modelId="{366F7A75-AC60-4451-BB73-4486FEC6C99D}" type="presParOf" srcId="{D52AF445-CC5C-4051-B2DF-E2AE5F5D5E47}" destId="{FF989875-444F-4ED0-9682-44BD55DFCF1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16EE53-03D9-46D0-BF59-366ACF04D81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283828D-3EA6-4358-A7D1-6460C6AD6B45}">
      <dgm:prSet/>
      <dgm:spPr/>
      <dgm:t>
        <a:bodyPr/>
        <a:lstStyle/>
        <a:p>
          <a:pPr algn="just"/>
          <a:r>
            <a:rPr lang="en-GB"/>
            <a:t>ENV is specifically referenced in the Rules at Part 26.1(1)(v) where the court is empowered to take any other step, give any other direction, or make any other order for the purpose of managing the case and furthering the overriding objective, including hearing an Early Neutral Evaluation, or directing that such a hearing take place before a court appointed neutral third party, with the aim of helping the parties settle the case.</a:t>
          </a:r>
        </a:p>
      </dgm:t>
    </dgm:pt>
    <dgm:pt modelId="{DDCBEC16-FD17-422D-8B75-9F583252AA09}" type="parTrans" cxnId="{DC63914F-FA9F-4849-9CC8-42E5F6374B96}">
      <dgm:prSet/>
      <dgm:spPr/>
      <dgm:t>
        <a:bodyPr/>
        <a:lstStyle/>
        <a:p>
          <a:pPr algn="just"/>
          <a:endParaRPr lang="en-GB"/>
        </a:p>
      </dgm:t>
    </dgm:pt>
    <dgm:pt modelId="{7582D1B3-10A7-4A96-B543-98771CE0438E}" type="sibTrans" cxnId="{DC63914F-FA9F-4849-9CC8-42E5F6374B96}">
      <dgm:prSet/>
      <dgm:spPr/>
      <dgm:t>
        <a:bodyPr/>
        <a:lstStyle/>
        <a:p>
          <a:pPr algn="just"/>
          <a:endParaRPr lang="en-GB"/>
        </a:p>
      </dgm:t>
    </dgm:pt>
    <dgm:pt modelId="{D52AF445-CC5C-4051-B2DF-E2AE5F5D5E47}" type="pres">
      <dgm:prSet presAssocID="{B716EE53-03D9-46D0-BF59-366ACF04D81D}" presName="linear" presStyleCnt="0">
        <dgm:presLayoutVars>
          <dgm:animLvl val="lvl"/>
          <dgm:resizeHandles val="exact"/>
        </dgm:presLayoutVars>
      </dgm:prSet>
      <dgm:spPr/>
    </dgm:pt>
    <dgm:pt modelId="{1EA94395-9BF7-4C9E-89FA-0A71FC8657B9}" type="pres">
      <dgm:prSet presAssocID="{7283828D-3EA6-4358-A7D1-6460C6AD6B45}" presName="parentText" presStyleLbl="node1" presStyleIdx="0" presStyleCnt="1" custLinFactNeighborY="922">
        <dgm:presLayoutVars>
          <dgm:chMax val="0"/>
          <dgm:bulletEnabled val="1"/>
        </dgm:presLayoutVars>
      </dgm:prSet>
      <dgm:spPr/>
    </dgm:pt>
  </dgm:ptLst>
  <dgm:cxnLst>
    <dgm:cxn modelId="{776FF717-C9A6-404F-B11B-F4692B9CEA77}" type="presOf" srcId="{B716EE53-03D9-46D0-BF59-366ACF04D81D}" destId="{D52AF445-CC5C-4051-B2DF-E2AE5F5D5E47}" srcOrd="0" destOrd="0" presId="urn:microsoft.com/office/officeart/2005/8/layout/vList2"/>
    <dgm:cxn modelId="{C359F861-D403-4A5C-B189-8E8D2C7F4290}" type="presOf" srcId="{7283828D-3EA6-4358-A7D1-6460C6AD6B45}" destId="{1EA94395-9BF7-4C9E-89FA-0A71FC8657B9}" srcOrd="0" destOrd="0" presId="urn:microsoft.com/office/officeart/2005/8/layout/vList2"/>
    <dgm:cxn modelId="{DC63914F-FA9F-4849-9CC8-42E5F6374B96}" srcId="{B716EE53-03D9-46D0-BF59-366ACF04D81D}" destId="{7283828D-3EA6-4358-A7D1-6460C6AD6B45}" srcOrd="0" destOrd="0" parTransId="{DDCBEC16-FD17-422D-8B75-9F583252AA09}" sibTransId="{7582D1B3-10A7-4A96-B543-98771CE0438E}"/>
    <dgm:cxn modelId="{8D8E30B3-DBCE-4F8C-9BB5-5144D5FBF4DF}" type="presParOf" srcId="{D52AF445-CC5C-4051-B2DF-E2AE5F5D5E47}" destId="{1EA94395-9BF7-4C9E-89FA-0A71FC8657B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C040CF5-B938-4F53-8507-4C38DDC68722}"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E6D3450F-820D-483E-A02F-F8CB879F4137}">
      <dgm:prSet/>
      <dgm:spPr/>
      <dgm:t>
        <a:bodyPr/>
        <a:lstStyle/>
        <a:p>
          <a:pPr algn="just"/>
          <a:r>
            <a:rPr lang="en-US" b="1" dirty="0"/>
            <a:t>All issues that are irrelevant to the resolution of the main issue in dispute are eliminated.</a:t>
          </a:r>
        </a:p>
      </dgm:t>
    </dgm:pt>
    <dgm:pt modelId="{0AA7D896-CC92-435B-89AA-48F8547E9FC2}" type="parTrans" cxnId="{3F0AB2D6-85FC-4F5B-BE40-B3BEAA8A811B}">
      <dgm:prSet/>
      <dgm:spPr/>
      <dgm:t>
        <a:bodyPr/>
        <a:lstStyle/>
        <a:p>
          <a:endParaRPr lang="en-US"/>
        </a:p>
      </dgm:t>
    </dgm:pt>
    <dgm:pt modelId="{CF1B65FB-1656-4326-9B9E-B580B0D8CB34}" type="sibTrans" cxnId="{3F0AB2D6-85FC-4F5B-BE40-B3BEAA8A811B}">
      <dgm:prSet/>
      <dgm:spPr/>
      <dgm:t>
        <a:bodyPr/>
        <a:lstStyle/>
        <a:p>
          <a:endParaRPr lang="en-US"/>
        </a:p>
      </dgm:t>
    </dgm:pt>
    <dgm:pt modelId="{21BAA4E1-FB4B-439F-B870-359CCF41136C}">
      <dgm:prSet/>
      <dgm:spPr/>
      <dgm:t>
        <a:bodyPr/>
        <a:lstStyle/>
        <a:p>
          <a:pPr algn="just"/>
          <a:r>
            <a:rPr lang="en-US" b="1" i="0" dirty="0"/>
            <a:t>Parties are not required to prove facts on which they agree.  </a:t>
          </a:r>
        </a:p>
      </dgm:t>
    </dgm:pt>
    <dgm:pt modelId="{31888836-3960-44B0-8DCC-CE5E27701CE3}" type="parTrans" cxnId="{D7EE8252-FCA1-43F3-B742-6E3F1D35B87D}">
      <dgm:prSet/>
      <dgm:spPr/>
      <dgm:t>
        <a:bodyPr/>
        <a:lstStyle/>
        <a:p>
          <a:endParaRPr lang="en-US"/>
        </a:p>
      </dgm:t>
    </dgm:pt>
    <dgm:pt modelId="{70354475-F4BB-4D72-AB77-49D03DE80CD4}" type="sibTrans" cxnId="{D7EE8252-FCA1-43F3-B742-6E3F1D35B87D}">
      <dgm:prSet/>
      <dgm:spPr/>
      <dgm:t>
        <a:bodyPr/>
        <a:lstStyle/>
        <a:p>
          <a:endParaRPr lang="en-US"/>
        </a:p>
      </dgm:t>
    </dgm:pt>
    <dgm:pt modelId="{C4466A0A-C3E3-4D34-962B-593F4B995BEB}">
      <dgm:prSet/>
      <dgm:spPr/>
      <dgm:t>
        <a:bodyPr/>
        <a:lstStyle/>
        <a:p>
          <a:pPr algn="just"/>
          <a:r>
            <a:rPr lang="en-US" b="1" dirty="0"/>
            <a:t>There is agreement on all or some of the legal principles relevant to the adjudication of the dispute.</a:t>
          </a:r>
        </a:p>
      </dgm:t>
    </dgm:pt>
    <dgm:pt modelId="{F0E0FD39-5A2F-42F1-973A-B2120D8C48D4}" type="parTrans" cxnId="{BB254FB5-E749-4698-8C53-D2C0EF9F9519}">
      <dgm:prSet/>
      <dgm:spPr/>
      <dgm:t>
        <a:bodyPr/>
        <a:lstStyle/>
        <a:p>
          <a:endParaRPr lang="en-US"/>
        </a:p>
      </dgm:t>
    </dgm:pt>
    <dgm:pt modelId="{8E216DD0-FCFE-47B4-8E5E-81A2CDA4FD38}" type="sibTrans" cxnId="{BB254FB5-E749-4698-8C53-D2C0EF9F9519}">
      <dgm:prSet/>
      <dgm:spPr/>
      <dgm:t>
        <a:bodyPr/>
        <a:lstStyle/>
        <a:p>
          <a:endParaRPr lang="en-US"/>
        </a:p>
      </dgm:t>
    </dgm:pt>
    <dgm:pt modelId="{4128CB6F-3736-464F-AFFD-FE310632D881}">
      <dgm:prSet/>
      <dgm:spPr/>
      <dgm:t>
        <a:bodyPr/>
        <a:lstStyle/>
        <a:p>
          <a:pPr algn="just"/>
          <a:r>
            <a:rPr lang="en-US" b="1" dirty="0"/>
            <a:t>When an issue which could determine the outcome of the case is resolved.</a:t>
          </a:r>
        </a:p>
      </dgm:t>
    </dgm:pt>
    <dgm:pt modelId="{41B1D598-1971-40EA-99EE-D33A03FB110B}" type="parTrans" cxnId="{BE1C87B7-A2ED-4B03-BA4E-F7E932565532}">
      <dgm:prSet/>
      <dgm:spPr/>
      <dgm:t>
        <a:bodyPr/>
        <a:lstStyle/>
        <a:p>
          <a:endParaRPr lang="en-US"/>
        </a:p>
      </dgm:t>
    </dgm:pt>
    <dgm:pt modelId="{BF9CDC18-B459-4ED4-927D-C6DED072388A}" type="sibTrans" cxnId="{BE1C87B7-A2ED-4B03-BA4E-F7E932565532}">
      <dgm:prSet/>
      <dgm:spPr/>
      <dgm:t>
        <a:bodyPr/>
        <a:lstStyle/>
        <a:p>
          <a:endParaRPr lang="en-US"/>
        </a:p>
      </dgm:t>
    </dgm:pt>
    <dgm:pt modelId="{E7737772-C528-475A-8ED5-096D272DBD72}">
      <dgm:prSet/>
      <dgm:spPr/>
      <dgm:t>
        <a:bodyPr/>
        <a:lstStyle/>
        <a:p>
          <a:pPr algn="just"/>
          <a:r>
            <a:rPr lang="en-US" b="1" dirty="0">
              <a:solidFill>
                <a:schemeClr val="accent1"/>
              </a:solidFill>
            </a:rPr>
            <a:t>Can you add something more?</a:t>
          </a:r>
          <a:endParaRPr lang="en-US" dirty="0">
            <a:solidFill>
              <a:schemeClr val="accent1"/>
            </a:solidFill>
          </a:endParaRPr>
        </a:p>
      </dgm:t>
    </dgm:pt>
    <dgm:pt modelId="{09782A92-D743-4BE3-A0CD-5C1D84B190BF}" type="parTrans" cxnId="{81D1CFFB-968D-4105-8BED-18B8F2B3E4D1}">
      <dgm:prSet/>
      <dgm:spPr/>
      <dgm:t>
        <a:bodyPr/>
        <a:lstStyle/>
        <a:p>
          <a:endParaRPr lang="en-US"/>
        </a:p>
      </dgm:t>
    </dgm:pt>
    <dgm:pt modelId="{B28B52D5-518A-411B-A950-2DF07737E319}" type="sibTrans" cxnId="{81D1CFFB-968D-4105-8BED-18B8F2B3E4D1}">
      <dgm:prSet/>
      <dgm:spPr/>
      <dgm:t>
        <a:bodyPr/>
        <a:lstStyle/>
        <a:p>
          <a:endParaRPr lang="en-US"/>
        </a:p>
      </dgm:t>
    </dgm:pt>
    <dgm:pt modelId="{7C244DD5-8619-49B3-B46F-60205055EE23}" type="pres">
      <dgm:prSet presAssocID="{9C040CF5-B938-4F53-8507-4C38DDC68722}" presName="vert0" presStyleCnt="0">
        <dgm:presLayoutVars>
          <dgm:dir/>
          <dgm:animOne val="branch"/>
          <dgm:animLvl val="lvl"/>
        </dgm:presLayoutVars>
      </dgm:prSet>
      <dgm:spPr/>
    </dgm:pt>
    <dgm:pt modelId="{56211688-4C4B-4620-89DD-AAA6CCC7C71A}" type="pres">
      <dgm:prSet presAssocID="{E6D3450F-820D-483E-A02F-F8CB879F4137}" presName="thickLine" presStyleLbl="alignNode1" presStyleIdx="0" presStyleCnt="5"/>
      <dgm:spPr/>
    </dgm:pt>
    <dgm:pt modelId="{B3F4424B-A94B-4A44-A67D-1D1C286BB3B2}" type="pres">
      <dgm:prSet presAssocID="{E6D3450F-820D-483E-A02F-F8CB879F4137}" presName="horz1" presStyleCnt="0"/>
      <dgm:spPr/>
    </dgm:pt>
    <dgm:pt modelId="{0B8E7326-846C-42AD-B041-0534812A6CD8}" type="pres">
      <dgm:prSet presAssocID="{E6D3450F-820D-483E-A02F-F8CB879F4137}" presName="tx1" presStyleLbl="revTx" presStyleIdx="0" presStyleCnt="5"/>
      <dgm:spPr/>
    </dgm:pt>
    <dgm:pt modelId="{3B7862C2-F76F-4658-B036-D4F5A0367BB5}" type="pres">
      <dgm:prSet presAssocID="{E6D3450F-820D-483E-A02F-F8CB879F4137}" presName="vert1" presStyleCnt="0"/>
      <dgm:spPr/>
    </dgm:pt>
    <dgm:pt modelId="{5A2C7633-151B-4FE4-A13D-9BBC708489D8}" type="pres">
      <dgm:prSet presAssocID="{21BAA4E1-FB4B-439F-B870-359CCF41136C}" presName="thickLine" presStyleLbl="alignNode1" presStyleIdx="1" presStyleCnt="5"/>
      <dgm:spPr/>
    </dgm:pt>
    <dgm:pt modelId="{BA167637-8DA5-40E2-B62D-CFBCB7933C6B}" type="pres">
      <dgm:prSet presAssocID="{21BAA4E1-FB4B-439F-B870-359CCF41136C}" presName="horz1" presStyleCnt="0"/>
      <dgm:spPr/>
    </dgm:pt>
    <dgm:pt modelId="{02FDA588-B265-4314-9BD0-5DA6A39C9810}" type="pres">
      <dgm:prSet presAssocID="{21BAA4E1-FB4B-439F-B870-359CCF41136C}" presName="tx1" presStyleLbl="revTx" presStyleIdx="1" presStyleCnt="5"/>
      <dgm:spPr/>
    </dgm:pt>
    <dgm:pt modelId="{32D670E6-CEB4-4A5F-8BA6-D3C0456E7B09}" type="pres">
      <dgm:prSet presAssocID="{21BAA4E1-FB4B-439F-B870-359CCF41136C}" presName="vert1" presStyleCnt="0"/>
      <dgm:spPr/>
    </dgm:pt>
    <dgm:pt modelId="{4DC5AC7E-92B9-4B5E-8CE4-E7109983D483}" type="pres">
      <dgm:prSet presAssocID="{C4466A0A-C3E3-4D34-962B-593F4B995BEB}" presName="thickLine" presStyleLbl="alignNode1" presStyleIdx="2" presStyleCnt="5"/>
      <dgm:spPr/>
    </dgm:pt>
    <dgm:pt modelId="{35EA7904-F3D2-4B62-920E-28D7844D81BC}" type="pres">
      <dgm:prSet presAssocID="{C4466A0A-C3E3-4D34-962B-593F4B995BEB}" presName="horz1" presStyleCnt="0"/>
      <dgm:spPr/>
    </dgm:pt>
    <dgm:pt modelId="{A7A99901-F59C-461A-9B91-26418880C390}" type="pres">
      <dgm:prSet presAssocID="{C4466A0A-C3E3-4D34-962B-593F4B995BEB}" presName="tx1" presStyleLbl="revTx" presStyleIdx="2" presStyleCnt="5"/>
      <dgm:spPr/>
    </dgm:pt>
    <dgm:pt modelId="{FD1723E2-D843-413B-B5BE-88F7B63661EC}" type="pres">
      <dgm:prSet presAssocID="{C4466A0A-C3E3-4D34-962B-593F4B995BEB}" presName="vert1" presStyleCnt="0"/>
      <dgm:spPr/>
    </dgm:pt>
    <dgm:pt modelId="{9534743C-5150-4443-A540-3FE91E97DE11}" type="pres">
      <dgm:prSet presAssocID="{4128CB6F-3736-464F-AFFD-FE310632D881}" presName="thickLine" presStyleLbl="alignNode1" presStyleIdx="3" presStyleCnt="5"/>
      <dgm:spPr/>
    </dgm:pt>
    <dgm:pt modelId="{4771D3E2-6862-4A8B-8A54-757AC1CB9B92}" type="pres">
      <dgm:prSet presAssocID="{4128CB6F-3736-464F-AFFD-FE310632D881}" presName="horz1" presStyleCnt="0"/>
      <dgm:spPr/>
    </dgm:pt>
    <dgm:pt modelId="{A6202F16-E2A4-4F37-911F-942FF12CC6E7}" type="pres">
      <dgm:prSet presAssocID="{4128CB6F-3736-464F-AFFD-FE310632D881}" presName="tx1" presStyleLbl="revTx" presStyleIdx="3" presStyleCnt="5"/>
      <dgm:spPr/>
    </dgm:pt>
    <dgm:pt modelId="{4C3EFEA9-2096-427C-8DDB-DE54BA52DC49}" type="pres">
      <dgm:prSet presAssocID="{4128CB6F-3736-464F-AFFD-FE310632D881}" presName="vert1" presStyleCnt="0"/>
      <dgm:spPr/>
    </dgm:pt>
    <dgm:pt modelId="{D333648E-DAD6-4DEE-94C4-69B0CE520100}" type="pres">
      <dgm:prSet presAssocID="{E7737772-C528-475A-8ED5-096D272DBD72}" presName="thickLine" presStyleLbl="alignNode1" presStyleIdx="4" presStyleCnt="5"/>
      <dgm:spPr/>
    </dgm:pt>
    <dgm:pt modelId="{F0BC3580-EEBD-4B35-9C5A-9CD6F79A2FF3}" type="pres">
      <dgm:prSet presAssocID="{E7737772-C528-475A-8ED5-096D272DBD72}" presName="horz1" presStyleCnt="0"/>
      <dgm:spPr/>
    </dgm:pt>
    <dgm:pt modelId="{53AD8796-A16B-4295-9BF8-62BD00EA5877}" type="pres">
      <dgm:prSet presAssocID="{E7737772-C528-475A-8ED5-096D272DBD72}" presName="tx1" presStyleLbl="revTx" presStyleIdx="4" presStyleCnt="5"/>
      <dgm:spPr/>
    </dgm:pt>
    <dgm:pt modelId="{CDE187C7-399D-44A8-BED9-F9CF5EEA6229}" type="pres">
      <dgm:prSet presAssocID="{E7737772-C528-475A-8ED5-096D272DBD72}" presName="vert1" presStyleCnt="0"/>
      <dgm:spPr/>
    </dgm:pt>
  </dgm:ptLst>
  <dgm:cxnLst>
    <dgm:cxn modelId="{D7EE8252-FCA1-43F3-B742-6E3F1D35B87D}" srcId="{9C040CF5-B938-4F53-8507-4C38DDC68722}" destId="{21BAA4E1-FB4B-439F-B870-359CCF41136C}" srcOrd="1" destOrd="0" parTransId="{31888836-3960-44B0-8DCC-CE5E27701CE3}" sibTransId="{70354475-F4BB-4D72-AB77-49D03DE80CD4}"/>
    <dgm:cxn modelId="{7A52AB55-1C22-47C2-9B39-73A6A484F8D5}" type="presOf" srcId="{C4466A0A-C3E3-4D34-962B-593F4B995BEB}" destId="{A7A99901-F59C-461A-9B91-26418880C390}" srcOrd="0" destOrd="0" presId="urn:microsoft.com/office/officeart/2008/layout/LinedList"/>
    <dgm:cxn modelId="{B6C7289E-36BB-4611-8169-8CD3805DBC92}" type="presOf" srcId="{9C040CF5-B938-4F53-8507-4C38DDC68722}" destId="{7C244DD5-8619-49B3-B46F-60205055EE23}" srcOrd="0" destOrd="0" presId="urn:microsoft.com/office/officeart/2008/layout/LinedList"/>
    <dgm:cxn modelId="{0B6FB4A9-8194-4670-9E7F-C9FDC8468286}" type="presOf" srcId="{4128CB6F-3736-464F-AFFD-FE310632D881}" destId="{A6202F16-E2A4-4F37-911F-942FF12CC6E7}" srcOrd="0" destOrd="0" presId="urn:microsoft.com/office/officeart/2008/layout/LinedList"/>
    <dgm:cxn modelId="{C02D38B0-8BA9-4245-B04F-D97453BB0F47}" type="presOf" srcId="{E6D3450F-820D-483E-A02F-F8CB879F4137}" destId="{0B8E7326-846C-42AD-B041-0534812A6CD8}" srcOrd="0" destOrd="0" presId="urn:microsoft.com/office/officeart/2008/layout/LinedList"/>
    <dgm:cxn modelId="{BB254FB5-E749-4698-8C53-D2C0EF9F9519}" srcId="{9C040CF5-B938-4F53-8507-4C38DDC68722}" destId="{C4466A0A-C3E3-4D34-962B-593F4B995BEB}" srcOrd="2" destOrd="0" parTransId="{F0E0FD39-5A2F-42F1-973A-B2120D8C48D4}" sibTransId="{8E216DD0-FCFE-47B4-8E5E-81A2CDA4FD38}"/>
    <dgm:cxn modelId="{BE1C87B7-A2ED-4B03-BA4E-F7E932565532}" srcId="{9C040CF5-B938-4F53-8507-4C38DDC68722}" destId="{4128CB6F-3736-464F-AFFD-FE310632D881}" srcOrd="3" destOrd="0" parTransId="{41B1D598-1971-40EA-99EE-D33A03FB110B}" sibTransId="{BF9CDC18-B459-4ED4-927D-C6DED072388A}"/>
    <dgm:cxn modelId="{A37324D6-4839-4835-A5EC-3FA347B37D69}" type="presOf" srcId="{21BAA4E1-FB4B-439F-B870-359CCF41136C}" destId="{02FDA588-B265-4314-9BD0-5DA6A39C9810}" srcOrd="0" destOrd="0" presId="urn:microsoft.com/office/officeart/2008/layout/LinedList"/>
    <dgm:cxn modelId="{3F0AB2D6-85FC-4F5B-BE40-B3BEAA8A811B}" srcId="{9C040CF5-B938-4F53-8507-4C38DDC68722}" destId="{E6D3450F-820D-483E-A02F-F8CB879F4137}" srcOrd="0" destOrd="0" parTransId="{0AA7D896-CC92-435B-89AA-48F8547E9FC2}" sibTransId="{CF1B65FB-1656-4326-9B9E-B580B0D8CB34}"/>
    <dgm:cxn modelId="{F9BA24D9-8F46-46C1-B4C8-855518F0BD51}" type="presOf" srcId="{E7737772-C528-475A-8ED5-096D272DBD72}" destId="{53AD8796-A16B-4295-9BF8-62BD00EA5877}" srcOrd="0" destOrd="0" presId="urn:microsoft.com/office/officeart/2008/layout/LinedList"/>
    <dgm:cxn modelId="{81D1CFFB-968D-4105-8BED-18B8F2B3E4D1}" srcId="{9C040CF5-B938-4F53-8507-4C38DDC68722}" destId="{E7737772-C528-475A-8ED5-096D272DBD72}" srcOrd="4" destOrd="0" parTransId="{09782A92-D743-4BE3-A0CD-5C1D84B190BF}" sibTransId="{B28B52D5-518A-411B-A950-2DF07737E319}"/>
    <dgm:cxn modelId="{92CAADC4-571F-496B-81B4-ABA75883E450}" type="presParOf" srcId="{7C244DD5-8619-49B3-B46F-60205055EE23}" destId="{56211688-4C4B-4620-89DD-AAA6CCC7C71A}" srcOrd="0" destOrd="0" presId="urn:microsoft.com/office/officeart/2008/layout/LinedList"/>
    <dgm:cxn modelId="{4B41C818-B455-4AA1-BE10-3ECE249A6610}" type="presParOf" srcId="{7C244DD5-8619-49B3-B46F-60205055EE23}" destId="{B3F4424B-A94B-4A44-A67D-1D1C286BB3B2}" srcOrd="1" destOrd="0" presId="urn:microsoft.com/office/officeart/2008/layout/LinedList"/>
    <dgm:cxn modelId="{C477FC18-0B32-49E8-A226-46C7AD463E5F}" type="presParOf" srcId="{B3F4424B-A94B-4A44-A67D-1D1C286BB3B2}" destId="{0B8E7326-846C-42AD-B041-0534812A6CD8}" srcOrd="0" destOrd="0" presId="urn:microsoft.com/office/officeart/2008/layout/LinedList"/>
    <dgm:cxn modelId="{B79598CA-FABB-4170-9559-3CA6585A95F6}" type="presParOf" srcId="{B3F4424B-A94B-4A44-A67D-1D1C286BB3B2}" destId="{3B7862C2-F76F-4658-B036-D4F5A0367BB5}" srcOrd="1" destOrd="0" presId="urn:microsoft.com/office/officeart/2008/layout/LinedList"/>
    <dgm:cxn modelId="{8A6983AB-4C90-4D84-9682-C1297B4647C3}" type="presParOf" srcId="{7C244DD5-8619-49B3-B46F-60205055EE23}" destId="{5A2C7633-151B-4FE4-A13D-9BBC708489D8}" srcOrd="2" destOrd="0" presId="urn:microsoft.com/office/officeart/2008/layout/LinedList"/>
    <dgm:cxn modelId="{79AAF204-D89C-42FB-AB67-25E4A8CCFF7E}" type="presParOf" srcId="{7C244DD5-8619-49B3-B46F-60205055EE23}" destId="{BA167637-8DA5-40E2-B62D-CFBCB7933C6B}" srcOrd="3" destOrd="0" presId="urn:microsoft.com/office/officeart/2008/layout/LinedList"/>
    <dgm:cxn modelId="{5533657C-4ECC-4402-902C-EE0E00116465}" type="presParOf" srcId="{BA167637-8DA5-40E2-B62D-CFBCB7933C6B}" destId="{02FDA588-B265-4314-9BD0-5DA6A39C9810}" srcOrd="0" destOrd="0" presId="urn:microsoft.com/office/officeart/2008/layout/LinedList"/>
    <dgm:cxn modelId="{FDF51081-3D45-4A84-AF11-27FEF878241F}" type="presParOf" srcId="{BA167637-8DA5-40E2-B62D-CFBCB7933C6B}" destId="{32D670E6-CEB4-4A5F-8BA6-D3C0456E7B09}" srcOrd="1" destOrd="0" presId="urn:microsoft.com/office/officeart/2008/layout/LinedList"/>
    <dgm:cxn modelId="{383786A1-5C75-4089-B9A2-7373940C9C47}" type="presParOf" srcId="{7C244DD5-8619-49B3-B46F-60205055EE23}" destId="{4DC5AC7E-92B9-4B5E-8CE4-E7109983D483}" srcOrd="4" destOrd="0" presId="urn:microsoft.com/office/officeart/2008/layout/LinedList"/>
    <dgm:cxn modelId="{2C9DC8F2-A52B-4C03-9ECD-1BB4FBBB368A}" type="presParOf" srcId="{7C244DD5-8619-49B3-B46F-60205055EE23}" destId="{35EA7904-F3D2-4B62-920E-28D7844D81BC}" srcOrd="5" destOrd="0" presId="urn:microsoft.com/office/officeart/2008/layout/LinedList"/>
    <dgm:cxn modelId="{260DBB7A-F414-4AE7-80D2-56DCE9BA40E1}" type="presParOf" srcId="{35EA7904-F3D2-4B62-920E-28D7844D81BC}" destId="{A7A99901-F59C-461A-9B91-26418880C390}" srcOrd="0" destOrd="0" presId="urn:microsoft.com/office/officeart/2008/layout/LinedList"/>
    <dgm:cxn modelId="{47706FCE-C3A0-4147-AD25-9F0D83E0A33E}" type="presParOf" srcId="{35EA7904-F3D2-4B62-920E-28D7844D81BC}" destId="{FD1723E2-D843-413B-B5BE-88F7B63661EC}" srcOrd="1" destOrd="0" presId="urn:microsoft.com/office/officeart/2008/layout/LinedList"/>
    <dgm:cxn modelId="{E5B9A309-E76A-4E45-9688-8A14A0F507DE}" type="presParOf" srcId="{7C244DD5-8619-49B3-B46F-60205055EE23}" destId="{9534743C-5150-4443-A540-3FE91E97DE11}" srcOrd="6" destOrd="0" presId="urn:microsoft.com/office/officeart/2008/layout/LinedList"/>
    <dgm:cxn modelId="{359A5993-8468-424E-B95A-17513E788AE5}" type="presParOf" srcId="{7C244DD5-8619-49B3-B46F-60205055EE23}" destId="{4771D3E2-6862-4A8B-8A54-757AC1CB9B92}" srcOrd="7" destOrd="0" presId="urn:microsoft.com/office/officeart/2008/layout/LinedList"/>
    <dgm:cxn modelId="{DDF62FD1-3BA2-4866-970E-8963F2780C82}" type="presParOf" srcId="{4771D3E2-6862-4A8B-8A54-757AC1CB9B92}" destId="{A6202F16-E2A4-4F37-911F-942FF12CC6E7}" srcOrd="0" destOrd="0" presId="urn:microsoft.com/office/officeart/2008/layout/LinedList"/>
    <dgm:cxn modelId="{38DD2467-29F2-4A73-BD14-7143D2E0C854}" type="presParOf" srcId="{4771D3E2-6862-4A8B-8A54-757AC1CB9B92}" destId="{4C3EFEA9-2096-427C-8DDB-DE54BA52DC49}" srcOrd="1" destOrd="0" presId="urn:microsoft.com/office/officeart/2008/layout/LinedList"/>
    <dgm:cxn modelId="{19B29AA5-DB05-4295-957F-34EA56CC0415}" type="presParOf" srcId="{7C244DD5-8619-49B3-B46F-60205055EE23}" destId="{D333648E-DAD6-4DEE-94C4-69B0CE520100}" srcOrd="8" destOrd="0" presId="urn:microsoft.com/office/officeart/2008/layout/LinedList"/>
    <dgm:cxn modelId="{AD5CA80E-9866-47C1-9036-1D4B080E37D9}" type="presParOf" srcId="{7C244DD5-8619-49B3-B46F-60205055EE23}" destId="{F0BC3580-EEBD-4B35-9C5A-9CD6F79A2FF3}" srcOrd="9" destOrd="0" presId="urn:microsoft.com/office/officeart/2008/layout/LinedList"/>
    <dgm:cxn modelId="{DC16498B-9F13-4BB2-9CE9-D6283F9A1020}" type="presParOf" srcId="{F0BC3580-EEBD-4B35-9C5A-9CD6F79A2FF3}" destId="{53AD8796-A16B-4295-9BF8-62BD00EA5877}" srcOrd="0" destOrd="0" presId="urn:microsoft.com/office/officeart/2008/layout/LinedList"/>
    <dgm:cxn modelId="{E3F22B6D-55C2-462A-8BE7-41672FB31774}" type="presParOf" srcId="{F0BC3580-EEBD-4B35-9C5A-9CD6F79A2FF3}" destId="{CDE187C7-399D-44A8-BED9-F9CF5EEA622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ABC65AB-4A51-41D6-B7F4-DDE7A638DE17}" type="doc">
      <dgm:prSet loTypeId="urn:microsoft.com/office/officeart/2018/2/layout/IconVerticalSolidList" loCatId="icon" qsTypeId="urn:microsoft.com/office/officeart/2005/8/quickstyle/simple1" qsCatId="simple" csTypeId="urn:microsoft.com/office/officeart/2005/8/colors/colorful4" csCatId="colorful" phldr="1"/>
      <dgm:spPr/>
      <dgm:t>
        <a:bodyPr/>
        <a:lstStyle/>
        <a:p>
          <a:endParaRPr lang="en-US"/>
        </a:p>
      </dgm:t>
    </dgm:pt>
    <dgm:pt modelId="{4F9CAC21-E2C4-4524-9BA3-2B28B1448C29}">
      <dgm:prSet/>
      <dgm:spPr/>
      <dgm:t>
        <a:bodyPr/>
        <a:lstStyle/>
        <a:p>
          <a:pPr>
            <a:lnSpc>
              <a:spcPct val="100000"/>
            </a:lnSpc>
          </a:pPr>
          <a:r>
            <a:rPr lang="en-US" b="1" dirty="0"/>
            <a:t>Issues can be identified and narrowed at various stages of proceedings: e.g. after filing of defence: or after discovery of documents or filing of witness statements</a:t>
          </a:r>
          <a:endParaRPr lang="en-US" dirty="0"/>
        </a:p>
      </dgm:t>
    </dgm:pt>
    <dgm:pt modelId="{B1DF61FD-A63F-4208-83B2-0F955D3617B2}" type="parTrans" cxnId="{DA60A2C8-319B-4F3B-B10D-CC01F7BB613E}">
      <dgm:prSet/>
      <dgm:spPr/>
      <dgm:t>
        <a:bodyPr/>
        <a:lstStyle/>
        <a:p>
          <a:endParaRPr lang="en-US"/>
        </a:p>
      </dgm:t>
    </dgm:pt>
    <dgm:pt modelId="{2C03A9CB-A6AC-4B41-9EC6-DA4A69DDBD16}" type="sibTrans" cxnId="{DA60A2C8-319B-4F3B-B10D-CC01F7BB613E}">
      <dgm:prSet/>
      <dgm:spPr/>
      <dgm:t>
        <a:bodyPr/>
        <a:lstStyle/>
        <a:p>
          <a:endParaRPr lang="en-US"/>
        </a:p>
      </dgm:t>
    </dgm:pt>
    <dgm:pt modelId="{D4B2DC92-AD74-4421-A676-F9D9F353D3BE}">
      <dgm:prSet/>
      <dgm:spPr/>
      <dgm:t>
        <a:bodyPr/>
        <a:lstStyle/>
        <a:p>
          <a:pPr>
            <a:lnSpc>
              <a:spcPct val="100000"/>
            </a:lnSpc>
          </a:pPr>
          <a:r>
            <a:rPr lang="en-US" b="1"/>
            <a:t>Issues cannot be easily identified and narrowed if the applicable legal standards are unclear: imposes duty on the formulation of claims and defences.</a:t>
          </a:r>
          <a:endParaRPr lang="en-US"/>
        </a:p>
      </dgm:t>
    </dgm:pt>
    <dgm:pt modelId="{05D986DE-BE4D-4D95-BA11-0E0F26073570}" type="parTrans" cxnId="{004DB209-F133-45BF-9C33-F28C01724D8B}">
      <dgm:prSet/>
      <dgm:spPr/>
      <dgm:t>
        <a:bodyPr/>
        <a:lstStyle/>
        <a:p>
          <a:endParaRPr lang="en-US"/>
        </a:p>
      </dgm:t>
    </dgm:pt>
    <dgm:pt modelId="{08621584-C711-46B9-91D1-9422F58B131F}" type="sibTrans" cxnId="{004DB209-F133-45BF-9C33-F28C01724D8B}">
      <dgm:prSet/>
      <dgm:spPr/>
      <dgm:t>
        <a:bodyPr/>
        <a:lstStyle/>
        <a:p>
          <a:endParaRPr lang="en-US"/>
        </a:p>
      </dgm:t>
    </dgm:pt>
    <dgm:pt modelId="{CCBBA5D7-7960-4B54-AF53-5E3E1858F69E}">
      <dgm:prSet/>
      <dgm:spPr/>
      <dgm:t>
        <a:bodyPr/>
        <a:lstStyle/>
        <a:p>
          <a:pPr>
            <a:lnSpc>
              <a:spcPct val="100000"/>
            </a:lnSpc>
          </a:pPr>
          <a:r>
            <a:rPr lang="en-US" b="1"/>
            <a:t>Issues cannot be easily identified  and narrowed if uncertainty about facts causes generalized rather than specific pleadings.  Appropriate protocols before action could assist in reducing incidence of this.  </a:t>
          </a:r>
          <a:endParaRPr lang="en-US"/>
        </a:p>
      </dgm:t>
    </dgm:pt>
    <dgm:pt modelId="{E188FB7E-4FCC-4A35-BCE4-69F7151400D5}" type="parTrans" cxnId="{FDBE0536-183A-4806-80A7-2D109695C14B}">
      <dgm:prSet/>
      <dgm:spPr/>
      <dgm:t>
        <a:bodyPr/>
        <a:lstStyle/>
        <a:p>
          <a:endParaRPr lang="en-US"/>
        </a:p>
      </dgm:t>
    </dgm:pt>
    <dgm:pt modelId="{A6CC05DA-A9AF-4076-B077-F393923A1A16}" type="sibTrans" cxnId="{FDBE0536-183A-4806-80A7-2D109695C14B}">
      <dgm:prSet/>
      <dgm:spPr/>
      <dgm:t>
        <a:bodyPr/>
        <a:lstStyle/>
        <a:p>
          <a:endParaRPr lang="en-US"/>
        </a:p>
      </dgm:t>
    </dgm:pt>
    <dgm:pt modelId="{C38614C5-DAF4-4DD8-A008-C095A7CB19DB}">
      <dgm:prSet/>
      <dgm:spPr/>
      <dgm:t>
        <a:bodyPr/>
        <a:lstStyle/>
        <a:p>
          <a:pPr>
            <a:lnSpc>
              <a:spcPct val="100000"/>
            </a:lnSpc>
          </a:pPr>
          <a:r>
            <a:rPr lang="en-US" b="1"/>
            <a:t>Issue identification is crucial to discovery:</a:t>
          </a:r>
          <a:endParaRPr lang="en-US"/>
        </a:p>
      </dgm:t>
    </dgm:pt>
    <dgm:pt modelId="{D25B9099-C589-412B-8199-7A51F61473F5}" type="parTrans" cxnId="{A7E52B41-9717-45AA-BA21-6F92D53EF3B8}">
      <dgm:prSet/>
      <dgm:spPr/>
      <dgm:t>
        <a:bodyPr/>
        <a:lstStyle/>
        <a:p>
          <a:endParaRPr lang="en-US"/>
        </a:p>
      </dgm:t>
    </dgm:pt>
    <dgm:pt modelId="{E4930BF7-B167-4B06-AD3D-CB7D240EB3B4}" type="sibTrans" cxnId="{A7E52B41-9717-45AA-BA21-6F92D53EF3B8}">
      <dgm:prSet/>
      <dgm:spPr/>
      <dgm:t>
        <a:bodyPr/>
        <a:lstStyle/>
        <a:p>
          <a:endParaRPr lang="en-US"/>
        </a:p>
      </dgm:t>
    </dgm:pt>
    <dgm:pt modelId="{201392FC-1DEA-4B6D-8513-FD0E9E85A306}">
      <dgm:prSet/>
      <dgm:spPr/>
      <dgm:t>
        <a:bodyPr/>
        <a:lstStyle/>
        <a:p>
          <a:pPr>
            <a:lnSpc>
              <a:spcPct val="100000"/>
            </a:lnSpc>
          </a:pPr>
          <a:r>
            <a:rPr lang="en-US" b="1"/>
            <a:t>Standard Disclosure CPR 28.4 – must disclose documents which are directly relevant to the matters in question in the proceedings</a:t>
          </a:r>
          <a:endParaRPr lang="en-US"/>
        </a:p>
      </dgm:t>
    </dgm:pt>
    <dgm:pt modelId="{A8EFEA00-ECD4-4300-9F90-CEDC9C7E55A6}" type="parTrans" cxnId="{06F03807-8371-4E76-A8D3-33B6D64E4F8E}">
      <dgm:prSet/>
      <dgm:spPr/>
      <dgm:t>
        <a:bodyPr/>
        <a:lstStyle/>
        <a:p>
          <a:endParaRPr lang="en-US"/>
        </a:p>
      </dgm:t>
    </dgm:pt>
    <dgm:pt modelId="{A88E523C-D444-49F8-9F37-8D9CE6BACD20}" type="sibTrans" cxnId="{06F03807-8371-4E76-A8D3-33B6D64E4F8E}">
      <dgm:prSet/>
      <dgm:spPr/>
      <dgm:t>
        <a:bodyPr/>
        <a:lstStyle/>
        <a:p>
          <a:endParaRPr lang="en-US"/>
        </a:p>
      </dgm:t>
    </dgm:pt>
    <dgm:pt modelId="{6055579B-A065-42AB-A139-4746BFF292A2}">
      <dgm:prSet/>
      <dgm:spPr/>
      <dgm:t>
        <a:bodyPr/>
        <a:lstStyle/>
        <a:p>
          <a:pPr>
            <a:lnSpc>
              <a:spcPct val="100000"/>
            </a:lnSpc>
          </a:pPr>
          <a:r>
            <a:rPr lang="en-US" b="1"/>
            <a:t>Specific Disclosure CPR 28.5 (5) an order may require disclosure only of documents which are directly relevant to one or more matters in issue in the proceedings: CPR 28.6(1) Court must consider whether specific disclosure is necessary in order to dispose fairly of the claim or save costs. </a:t>
          </a:r>
          <a:endParaRPr lang="en-US"/>
        </a:p>
      </dgm:t>
    </dgm:pt>
    <dgm:pt modelId="{EF48D58F-BA58-4094-B137-921CB20350C9}" type="parTrans" cxnId="{941B3FC4-F811-440D-BDF4-7F1A6FF676BE}">
      <dgm:prSet/>
      <dgm:spPr/>
      <dgm:t>
        <a:bodyPr/>
        <a:lstStyle/>
        <a:p>
          <a:endParaRPr lang="en-US"/>
        </a:p>
      </dgm:t>
    </dgm:pt>
    <dgm:pt modelId="{0AC63C1A-A281-4F07-BBB4-3F5976CAE5D5}" type="sibTrans" cxnId="{941B3FC4-F811-440D-BDF4-7F1A6FF676BE}">
      <dgm:prSet/>
      <dgm:spPr/>
      <dgm:t>
        <a:bodyPr/>
        <a:lstStyle/>
        <a:p>
          <a:endParaRPr lang="en-US"/>
        </a:p>
      </dgm:t>
    </dgm:pt>
    <dgm:pt modelId="{78DD3599-BB94-4756-A770-58DA64EFDBC9}">
      <dgm:prSet/>
      <dgm:spPr/>
      <dgm:t>
        <a:bodyPr/>
        <a:lstStyle/>
        <a:p>
          <a:pPr>
            <a:lnSpc>
              <a:spcPct val="100000"/>
            </a:lnSpc>
          </a:pPr>
          <a:r>
            <a:rPr lang="en-US" b="1"/>
            <a:t>Issue identification assists court in applying the principle that evidence must be relevant facilitating  the making of orders to admit or exclude</a:t>
          </a:r>
          <a:endParaRPr lang="en-US"/>
        </a:p>
      </dgm:t>
    </dgm:pt>
    <dgm:pt modelId="{5A7E40E9-BEA0-4B54-85B6-9D4CD14C72CB}" type="parTrans" cxnId="{DB1FCBA2-7144-449B-A3DC-0C2C2093F293}">
      <dgm:prSet/>
      <dgm:spPr/>
      <dgm:t>
        <a:bodyPr/>
        <a:lstStyle/>
        <a:p>
          <a:endParaRPr lang="en-US"/>
        </a:p>
      </dgm:t>
    </dgm:pt>
    <dgm:pt modelId="{3D3A6590-D5ED-4025-8514-E86104A64BE2}" type="sibTrans" cxnId="{DB1FCBA2-7144-449B-A3DC-0C2C2093F293}">
      <dgm:prSet/>
      <dgm:spPr/>
      <dgm:t>
        <a:bodyPr/>
        <a:lstStyle/>
        <a:p>
          <a:endParaRPr lang="en-US"/>
        </a:p>
      </dgm:t>
    </dgm:pt>
    <dgm:pt modelId="{27F77D17-E49E-46A2-A3B1-D103689F5E6B}" type="pres">
      <dgm:prSet presAssocID="{DABC65AB-4A51-41D6-B7F4-DDE7A638DE17}" presName="root" presStyleCnt="0">
        <dgm:presLayoutVars>
          <dgm:dir/>
          <dgm:resizeHandles val="exact"/>
        </dgm:presLayoutVars>
      </dgm:prSet>
      <dgm:spPr/>
    </dgm:pt>
    <dgm:pt modelId="{117D4F04-975E-4614-99F3-1FABC5AC366D}" type="pres">
      <dgm:prSet presAssocID="{4F9CAC21-E2C4-4524-9BA3-2B28B1448C29}" presName="compNode" presStyleCnt="0"/>
      <dgm:spPr/>
    </dgm:pt>
    <dgm:pt modelId="{43BAF33D-658C-4D03-B04A-DF5E454F2F17}" type="pres">
      <dgm:prSet presAssocID="{4F9CAC21-E2C4-4524-9BA3-2B28B1448C29}" presName="bgRect" presStyleLbl="bgShp" presStyleIdx="0" presStyleCnt="7"/>
      <dgm:spPr/>
    </dgm:pt>
    <dgm:pt modelId="{7E9F6E7A-0761-4DAD-8533-B5717FB9391D}" type="pres">
      <dgm:prSet presAssocID="{4F9CAC21-E2C4-4524-9BA3-2B28B1448C29}"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avel"/>
        </a:ext>
      </dgm:extLst>
    </dgm:pt>
    <dgm:pt modelId="{CE36A1AD-CA81-4AE1-9F5F-193F3CA97128}" type="pres">
      <dgm:prSet presAssocID="{4F9CAC21-E2C4-4524-9BA3-2B28B1448C29}" presName="spaceRect" presStyleCnt="0"/>
      <dgm:spPr/>
    </dgm:pt>
    <dgm:pt modelId="{1F092B34-DA8B-4C6C-BC83-D685375F9B58}" type="pres">
      <dgm:prSet presAssocID="{4F9CAC21-E2C4-4524-9BA3-2B28B1448C29}" presName="parTx" presStyleLbl="revTx" presStyleIdx="0" presStyleCnt="7">
        <dgm:presLayoutVars>
          <dgm:chMax val="0"/>
          <dgm:chPref val="0"/>
        </dgm:presLayoutVars>
      </dgm:prSet>
      <dgm:spPr/>
    </dgm:pt>
    <dgm:pt modelId="{1319EB8F-9A87-47F3-A13B-0CD1DAE3FE65}" type="pres">
      <dgm:prSet presAssocID="{2C03A9CB-A6AC-4B41-9EC6-DA4A69DDBD16}" presName="sibTrans" presStyleCnt="0"/>
      <dgm:spPr/>
    </dgm:pt>
    <dgm:pt modelId="{2D423862-FF13-41FD-94E9-41D6DE4E8AEC}" type="pres">
      <dgm:prSet presAssocID="{D4B2DC92-AD74-4421-A676-F9D9F353D3BE}" presName="compNode" presStyleCnt="0"/>
      <dgm:spPr/>
    </dgm:pt>
    <dgm:pt modelId="{E23A4A42-4134-489D-8A10-A541D7B2F28C}" type="pres">
      <dgm:prSet presAssocID="{D4B2DC92-AD74-4421-A676-F9D9F353D3BE}" presName="bgRect" presStyleLbl="bgShp" presStyleIdx="1" presStyleCnt="7"/>
      <dgm:spPr/>
    </dgm:pt>
    <dgm:pt modelId="{5E7D2D4F-4360-4AE5-816A-BC734D8FAF46}" type="pres">
      <dgm:prSet presAssocID="{D4B2DC92-AD74-4421-A676-F9D9F353D3BE}"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lldozer"/>
        </a:ext>
      </dgm:extLst>
    </dgm:pt>
    <dgm:pt modelId="{EA836E3C-424E-4F2B-9754-F339911561CE}" type="pres">
      <dgm:prSet presAssocID="{D4B2DC92-AD74-4421-A676-F9D9F353D3BE}" presName="spaceRect" presStyleCnt="0"/>
      <dgm:spPr/>
    </dgm:pt>
    <dgm:pt modelId="{0D99456E-94DE-4CCB-97F9-3B000A42A69B}" type="pres">
      <dgm:prSet presAssocID="{D4B2DC92-AD74-4421-A676-F9D9F353D3BE}" presName="parTx" presStyleLbl="revTx" presStyleIdx="1" presStyleCnt="7">
        <dgm:presLayoutVars>
          <dgm:chMax val="0"/>
          <dgm:chPref val="0"/>
        </dgm:presLayoutVars>
      </dgm:prSet>
      <dgm:spPr/>
    </dgm:pt>
    <dgm:pt modelId="{9F301DD6-FE80-4422-B3F7-69C62BDE5022}" type="pres">
      <dgm:prSet presAssocID="{08621584-C711-46B9-91D1-9422F58B131F}" presName="sibTrans" presStyleCnt="0"/>
      <dgm:spPr/>
    </dgm:pt>
    <dgm:pt modelId="{6ADE4D22-7AA4-4CFA-B875-CC8542DBA1EB}" type="pres">
      <dgm:prSet presAssocID="{CCBBA5D7-7960-4B54-AF53-5E3E1858F69E}" presName="compNode" presStyleCnt="0"/>
      <dgm:spPr/>
    </dgm:pt>
    <dgm:pt modelId="{696A260E-0D3C-46DE-A0CA-E8E60F9175C0}" type="pres">
      <dgm:prSet presAssocID="{CCBBA5D7-7960-4B54-AF53-5E3E1858F69E}" presName="bgRect" presStyleLbl="bgShp" presStyleIdx="2" presStyleCnt="7"/>
      <dgm:spPr/>
    </dgm:pt>
    <dgm:pt modelId="{3DC397A7-D855-41C2-96D7-FD56C91C65D0}" type="pres">
      <dgm:prSet presAssocID="{CCBBA5D7-7960-4B54-AF53-5E3E1858F69E}"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Irritant"/>
        </a:ext>
      </dgm:extLst>
    </dgm:pt>
    <dgm:pt modelId="{68D26174-9292-4B39-B2E5-91C8143F2115}" type="pres">
      <dgm:prSet presAssocID="{CCBBA5D7-7960-4B54-AF53-5E3E1858F69E}" presName="spaceRect" presStyleCnt="0"/>
      <dgm:spPr/>
    </dgm:pt>
    <dgm:pt modelId="{FED42D84-65AA-4A03-B001-23DDE14631C9}" type="pres">
      <dgm:prSet presAssocID="{CCBBA5D7-7960-4B54-AF53-5E3E1858F69E}" presName="parTx" presStyleLbl="revTx" presStyleIdx="2" presStyleCnt="7">
        <dgm:presLayoutVars>
          <dgm:chMax val="0"/>
          <dgm:chPref val="0"/>
        </dgm:presLayoutVars>
      </dgm:prSet>
      <dgm:spPr/>
    </dgm:pt>
    <dgm:pt modelId="{FA20A725-5B1C-4B5B-A43F-2873C1D1E638}" type="pres">
      <dgm:prSet presAssocID="{A6CC05DA-A9AF-4076-B077-F393923A1A16}" presName="sibTrans" presStyleCnt="0"/>
      <dgm:spPr/>
    </dgm:pt>
    <dgm:pt modelId="{D91DD632-97CD-4E22-8D32-B3BCC379FF47}" type="pres">
      <dgm:prSet presAssocID="{C38614C5-DAF4-4DD8-A008-C095A7CB19DB}" presName="compNode" presStyleCnt="0"/>
      <dgm:spPr/>
    </dgm:pt>
    <dgm:pt modelId="{9A9630A5-2D2B-4D9C-9E23-F7E5D409EF98}" type="pres">
      <dgm:prSet presAssocID="{C38614C5-DAF4-4DD8-A008-C095A7CB19DB}" presName="bgRect" presStyleLbl="bgShp" presStyleIdx="3" presStyleCnt="7"/>
      <dgm:spPr/>
    </dgm:pt>
    <dgm:pt modelId="{C9B9D032-E1CC-42DF-AEF4-8066A44A21AC}" type="pres">
      <dgm:prSet presAssocID="{C38614C5-DAF4-4DD8-A008-C095A7CB19DB}"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agnifying glass"/>
        </a:ext>
      </dgm:extLst>
    </dgm:pt>
    <dgm:pt modelId="{837FC7A6-D046-40E4-9DE4-D46E0BC46660}" type="pres">
      <dgm:prSet presAssocID="{C38614C5-DAF4-4DD8-A008-C095A7CB19DB}" presName="spaceRect" presStyleCnt="0"/>
      <dgm:spPr/>
    </dgm:pt>
    <dgm:pt modelId="{BCDF4B15-BA63-4A62-8EC2-F015A487901A}" type="pres">
      <dgm:prSet presAssocID="{C38614C5-DAF4-4DD8-A008-C095A7CB19DB}" presName="parTx" presStyleLbl="revTx" presStyleIdx="3" presStyleCnt="7">
        <dgm:presLayoutVars>
          <dgm:chMax val="0"/>
          <dgm:chPref val="0"/>
        </dgm:presLayoutVars>
      </dgm:prSet>
      <dgm:spPr/>
    </dgm:pt>
    <dgm:pt modelId="{E5B7A2ED-7847-4BEB-9C1C-2557AD36CFD4}" type="pres">
      <dgm:prSet presAssocID="{E4930BF7-B167-4B06-AD3D-CB7D240EB3B4}" presName="sibTrans" presStyleCnt="0"/>
      <dgm:spPr/>
    </dgm:pt>
    <dgm:pt modelId="{763E55D0-2F14-4EF4-99AC-FEA7A036FEBB}" type="pres">
      <dgm:prSet presAssocID="{201392FC-1DEA-4B6D-8513-FD0E9E85A306}" presName="compNode" presStyleCnt="0"/>
      <dgm:spPr/>
    </dgm:pt>
    <dgm:pt modelId="{B822B5A5-60D7-4122-9C32-EA47B7EE60B8}" type="pres">
      <dgm:prSet presAssocID="{201392FC-1DEA-4B6D-8513-FD0E9E85A306}" presName="bgRect" presStyleLbl="bgShp" presStyleIdx="4" presStyleCnt="7"/>
      <dgm:spPr/>
    </dgm:pt>
    <dgm:pt modelId="{8843696F-271C-49C5-8785-C8D95323DC70}" type="pres">
      <dgm:prSet presAssocID="{201392FC-1DEA-4B6D-8513-FD0E9E85A306}"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eckmark"/>
        </a:ext>
      </dgm:extLst>
    </dgm:pt>
    <dgm:pt modelId="{1D8D68D7-9234-49DA-87CD-EDE0680B9EC9}" type="pres">
      <dgm:prSet presAssocID="{201392FC-1DEA-4B6D-8513-FD0E9E85A306}" presName="spaceRect" presStyleCnt="0"/>
      <dgm:spPr/>
    </dgm:pt>
    <dgm:pt modelId="{A1ED15EA-D669-499B-B160-9B91D7D51BEA}" type="pres">
      <dgm:prSet presAssocID="{201392FC-1DEA-4B6D-8513-FD0E9E85A306}" presName="parTx" presStyleLbl="revTx" presStyleIdx="4" presStyleCnt="7">
        <dgm:presLayoutVars>
          <dgm:chMax val="0"/>
          <dgm:chPref val="0"/>
        </dgm:presLayoutVars>
      </dgm:prSet>
      <dgm:spPr/>
    </dgm:pt>
    <dgm:pt modelId="{03AA104E-F96F-42BA-8739-0E8EBF7ABFFF}" type="pres">
      <dgm:prSet presAssocID="{A88E523C-D444-49F8-9F37-8D9CE6BACD20}" presName="sibTrans" presStyleCnt="0"/>
      <dgm:spPr/>
    </dgm:pt>
    <dgm:pt modelId="{8C79F9F1-0DF7-4228-AA0E-55BFF1DF3660}" type="pres">
      <dgm:prSet presAssocID="{6055579B-A065-42AB-A139-4746BFF292A2}" presName="compNode" presStyleCnt="0"/>
      <dgm:spPr/>
    </dgm:pt>
    <dgm:pt modelId="{F3936633-BD53-4A46-B5BD-FB624A50BAE0}" type="pres">
      <dgm:prSet presAssocID="{6055579B-A065-42AB-A139-4746BFF292A2}" presName="bgRect" presStyleLbl="bgShp" presStyleIdx="5" presStyleCnt="7"/>
      <dgm:spPr/>
    </dgm:pt>
    <dgm:pt modelId="{B7DD8AB4-E25B-4E20-911B-ABB4912300AA}" type="pres">
      <dgm:prSet presAssocID="{6055579B-A065-42AB-A139-4746BFF292A2}"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Presentation with Checklist"/>
        </a:ext>
      </dgm:extLst>
    </dgm:pt>
    <dgm:pt modelId="{39B680DC-A334-4E36-A4F0-83109F7AAF47}" type="pres">
      <dgm:prSet presAssocID="{6055579B-A065-42AB-A139-4746BFF292A2}" presName="spaceRect" presStyleCnt="0"/>
      <dgm:spPr/>
    </dgm:pt>
    <dgm:pt modelId="{1FC4E823-72E6-42CB-ABB4-3851D369A00F}" type="pres">
      <dgm:prSet presAssocID="{6055579B-A065-42AB-A139-4746BFF292A2}" presName="parTx" presStyleLbl="revTx" presStyleIdx="5" presStyleCnt="7">
        <dgm:presLayoutVars>
          <dgm:chMax val="0"/>
          <dgm:chPref val="0"/>
        </dgm:presLayoutVars>
      </dgm:prSet>
      <dgm:spPr/>
    </dgm:pt>
    <dgm:pt modelId="{C49150A0-20B2-42C0-897B-9DDF1095D3ED}" type="pres">
      <dgm:prSet presAssocID="{0AC63C1A-A281-4F07-BBB4-3F5976CAE5D5}" presName="sibTrans" presStyleCnt="0"/>
      <dgm:spPr/>
    </dgm:pt>
    <dgm:pt modelId="{E09973E5-0385-408F-89D3-409618D98652}" type="pres">
      <dgm:prSet presAssocID="{78DD3599-BB94-4756-A770-58DA64EFDBC9}" presName="compNode" presStyleCnt="0"/>
      <dgm:spPr/>
    </dgm:pt>
    <dgm:pt modelId="{411AA9AA-6228-46C5-917C-45495C830DCA}" type="pres">
      <dgm:prSet presAssocID="{78DD3599-BB94-4756-A770-58DA64EFDBC9}" presName="bgRect" presStyleLbl="bgShp" presStyleIdx="6" presStyleCnt="7"/>
      <dgm:spPr/>
    </dgm:pt>
    <dgm:pt modelId="{ADDFD2C5-6F0C-4C59-B591-CC48CFE380F3}" type="pres">
      <dgm:prSet presAssocID="{78DD3599-BB94-4756-A770-58DA64EFDBC9}"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Judge"/>
        </a:ext>
      </dgm:extLst>
    </dgm:pt>
    <dgm:pt modelId="{9C21EFAA-9729-4E79-B863-0A46E62B632F}" type="pres">
      <dgm:prSet presAssocID="{78DD3599-BB94-4756-A770-58DA64EFDBC9}" presName="spaceRect" presStyleCnt="0"/>
      <dgm:spPr/>
    </dgm:pt>
    <dgm:pt modelId="{D02A57A2-6480-4C84-A4D7-8B0158E891A3}" type="pres">
      <dgm:prSet presAssocID="{78DD3599-BB94-4756-A770-58DA64EFDBC9}" presName="parTx" presStyleLbl="revTx" presStyleIdx="6" presStyleCnt="7">
        <dgm:presLayoutVars>
          <dgm:chMax val="0"/>
          <dgm:chPref val="0"/>
        </dgm:presLayoutVars>
      </dgm:prSet>
      <dgm:spPr/>
    </dgm:pt>
  </dgm:ptLst>
  <dgm:cxnLst>
    <dgm:cxn modelId="{06F03807-8371-4E76-A8D3-33B6D64E4F8E}" srcId="{DABC65AB-4A51-41D6-B7F4-DDE7A638DE17}" destId="{201392FC-1DEA-4B6D-8513-FD0E9E85A306}" srcOrd="4" destOrd="0" parTransId="{A8EFEA00-ECD4-4300-9F90-CEDC9C7E55A6}" sibTransId="{A88E523C-D444-49F8-9F37-8D9CE6BACD20}"/>
    <dgm:cxn modelId="{004DB209-F133-45BF-9C33-F28C01724D8B}" srcId="{DABC65AB-4A51-41D6-B7F4-DDE7A638DE17}" destId="{D4B2DC92-AD74-4421-A676-F9D9F353D3BE}" srcOrd="1" destOrd="0" parTransId="{05D986DE-BE4D-4D95-BA11-0E0F26073570}" sibTransId="{08621584-C711-46B9-91D1-9422F58B131F}"/>
    <dgm:cxn modelId="{EAD26E12-EC4C-4D6E-B103-1045D27B1F59}" type="presOf" srcId="{78DD3599-BB94-4756-A770-58DA64EFDBC9}" destId="{D02A57A2-6480-4C84-A4D7-8B0158E891A3}" srcOrd="0" destOrd="0" presId="urn:microsoft.com/office/officeart/2018/2/layout/IconVerticalSolidList"/>
    <dgm:cxn modelId="{7FCC071D-702A-4856-93A9-527A6B9FEDC3}" type="presOf" srcId="{D4B2DC92-AD74-4421-A676-F9D9F353D3BE}" destId="{0D99456E-94DE-4CCB-97F9-3B000A42A69B}" srcOrd="0" destOrd="0" presId="urn:microsoft.com/office/officeart/2018/2/layout/IconVerticalSolidList"/>
    <dgm:cxn modelId="{FDBE0536-183A-4806-80A7-2D109695C14B}" srcId="{DABC65AB-4A51-41D6-B7F4-DDE7A638DE17}" destId="{CCBBA5D7-7960-4B54-AF53-5E3E1858F69E}" srcOrd="2" destOrd="0" parTransId="{E188FB7E-4FCC-4A35-BCE4-69F7151400D5}" sibTransId="{A6CC05DA-A9AF-4076-B077-F393923A1A16}"/>
    <dgm:cxn modelId="{A7E52B41-9717-45AA-BA21-6F92D53EF3B8}" srcId="{DABC65AB-4A51-41D6-B7F4-DDE7A638DE17}" destId="{C38614C5-DAF4-4DD8-A008-C095A7CB19DB}" srcOrd="3" destOrd="0" parTransId="{D25B9099-C589-412B-8199-7A51F61473F5}" sibTransId="{E4930BF7-B167-4B06-AD3D-CB7D240EB3B4}"/>
    <dgm:cxn modelId="{65ABB47C-EA82-4F3A-80E4-051CAD191EE7}" type="presOf" srcId="{201392FC-1DEA-4B6D-8513-FD0E9E85A306}" destId="{A1ED15EA-D669-499B-B160-9B91D7D51BEA}" srcOrd="0" destOrd="0" presId="urn:microsoft.com/office/officeart/2018/2/layout/IconVerticalSolidList"/>
    <dgm:cxn modelId="{2B0FA681-CFCA-46B2-8AB7-06EF89D6FE33}" type="presOf" srcId="{DABC65AB-4A51-41D6-B7F4-DDE7A638DE17}" destId="{27F77D17-E49E-46A2-A3B1-D103689F5E6B}" srcOrd="0" destOrd="0" presId="urn:microsoft.com/office/officeart/2018/2/layout/IconVerticalSolidList"/>
    <dgm:cxn modelId="{DB1FCBA2-7144-449B-A3DC-0C2C2093F293}" srcId="{DABC65AB-4A51-41D6-B7F4-DDE7A638DE17}" destId="{78DD3599-BB94-4756-A770-58DA64EFDBC9}" srcOrd="6" destOrd="0" parTransId="{5A7E40E9-BEA0-4B54-85B6-9D4CD14C72CB}" sibTransId="{3D3A6590-D5ED-4025-8514-E86104A64BE2}"/>
    <dgm:cxn modelId="{045BFBAD-E3E7-4923-A384-E0A22BC05902}" type="presOf" srcId="{C38614C5-DAF4-4DD8-A008-C095A7CB19DB}" destId="{BCDF4B15-BA63-4A62-8EC2-F015A487901A}" srcOrd="0" destOrd="0" presId="urn:microsoft.com/office/officeart/2018/2/layout/IconVerticalSolidList"/>
    <dgm:cxn modelId="{1670F5B3-E089-483D-B774-DF9C42FE1F31}" type="presOf" srcId="{6055579B-A065-42AB-A139-4746BFF292A2}" destId="{1FC4E823-72E6-42CB-ABB4-3851D369A00F}" srcOrd="0" destOrd="0" presId="urn:microsoft.com/office/officeart/2018/2/layout/IconVerticalSolidList"/>
    <dgm:cxn modelId="{CD3E41B8-C25E-4F0D-9B30-219B4B308C9A}" type="presOf" srcId="{CCBBA5D7-7960-4B54-AF53-5E3E1858F69E}" destId="{FED42D84-65AA-4A03-B001-23DDE14631C9}" srcOrd="0" destOrd="0" presId="urn:microsoft.com/office/officeart/2018/2/layout/IconVerticalSolidList"/>
    <dgm:cxn modelId="{941B3FC4-F811-440D-BDF4-7F1A6FF676BE}" srcId="{DABC65AB-4A51-41D6-B7F4-DDE7A638DE17}" destId="{6055579B-A065-42AB-A139-4746BFF292A2}" srcOrd="5" destOrd="0" parTransId="{EF48D58F-BA58-4094-B137-921CB20350C9}" sibTransId="{0AC63C1A-A281-4F07-BBB4-3F5976CAE5D5}"/>
    <dgm:cxn modelId="{DA60A2C8-319B-4F3B-B10D-CC01F7BB613E}" srcId="{DABC65AB-4A51-41D6-B7F4-DDE7A638DE17}" destId="{4F9CAC21-E2C4-4524-9BA3-2B28B1448C29}" srcOrd="0" destOrd="0" parTransId="{B1DF61FD-A63F-4208-83B2-0F955D3617B2}" sibTransId="{2C03A9CB-A6AC-4B41-9EC6-DA4A69DDBD16}"/>
    <dgm:cxn modelId="{FA3084D0-5673-4F17-8049-349EB669C411}" type="presOf" srcId="{4F9CAC21-E2C4-4524-9BA3-2B28B1448C29}" destId="{1F092B34-DA8B-4C6C-BC83-D685375F9B58}" srcOrd="0" destOrd="0" presId="urn:microsoft.com/office/officeart/2018/2/layout/IconVerticalSolidList"/>
    <dgm:cxn modelId="{8E255DE7-48D1-4C9E-BCB0-7256D9CC392D}" type="presParOf" srcId="{27F77D17-E49E-46A2-A3B1-D103689F5E6B}" destId="{117D4F04-975E-4614-99F3-1FABC5AC366D}" srcOrd="0" destOrd="0" presId="urn:microsoft.com/office/officeart/2018/2/layout/IconVerticalSolidList"/>
    <dgm:cxn modelId="{E3CC4F9B-2331-4A0C-BA36-82C77F7B3623}" type="presParOf" srcId="{117D4F04-975E-4614-99F3-1FABC5AC366D}" destId="{43BAF33D-658C-4D03-B04A-DF5E454F2F17}" srcOrd="0" destOrd="0" presId="urn:microsoft.com/office/officeart/2018/2/layout/IconVerticalSolidList"/>
    <dgm:cxn modelId="{9DBC12BC-FD75-447A-887A-D7921229FE89}" type="presParOf" srcId="{117D4F04-975E-4614-99F3-1FABC5AC366D}" destId="{7E9F6E7A-0761-4DAD-8533-B5717FB9391D}" srcOrd="1" destOrd="0" presId="urn:microsoft.com/office/officeart/2018/2/layout/IconVerticalSolidList"/>
    <dgm:cxn modelId="{CED38FFC-4BB0-4572-A63F-ECC224BD0EB0}" type="presParOf" srcId="{117D4F04-975E-4614-99F3-1FABC5AC366D}" destId="{CE36A1AD-CA81-4AE1-9F5F-193F3CA97128}" srcOrd="2" destOrd="0" presId="urn:microsoft.com/office/officeart/2018/2/layout/IconVerticalSolidList"/>
    <dgm:cxn modelId="{E8B6649E-4BE3-48D3-BA63-42BEBFB989DB}" type="presParOf" srcId="{117D4F04-975E-4614-99F3-1FABC5AC366D}" destId="{1F092B34-DA8B-4C6C-BC83-D685375F9B58}" srcOrd="3" destOrd="0" presId="urn:microsoft.com/office/officeart/2018/2/layout/IconVerticalSolidList"/>
    <dgm:cxn modelId="{0B15D4B7-4252-462B-82DE-F1173FE242B1}" type="presParOf" srcId="{27F77D17-E49E-46A2-A3B1-D103689F5E6B}" destId="{1319EB8F-9A87-47F3-A13B-0CD1DAE3FE65}" srcOrd="1" destOrd="0" presId="urn:microsoft.com/office/officeart/2018/2/layout/IconVerticalSolidList"/>
    <dgm:cxn modelId="{D67F9044-BD12-48D4-8970-D2E6E9161146}" type="presParOf" srcId="{27F77D17-E49E-46A2-A3B1-D103689F5E6B}" destId="{2D423862-FF13-41FD-94E9-41D6DE4E8AEC}" srcOrd="2" destOrd="0" presId="urn:microsoft.com/office/officeart/2018/2/layout/IconVerticalSolidList"/>
    <dgm:cxn modelId="{518626AA-1916-475A-91B7-D9EAB5D9C2B9}" type="presParOf" srcId="{2D423862-FF13-41FD-94E9-41D6DE4E8AEC}" destId="{E23A4A42-4134-489D-8A10-A541D7B2F28C}" srcOrd="0" destOrd="0" presId="urn:microsoft.com/office/officeart/2018/2/layout/IconVerticalSolidList"/>
    <dgm:cxn modelId="{74C21FB6-1016-45B9-B748-153780DA5526}" type="presParOf" srcId="{2D423862-FF13-41FD-94E9-41D6DE4E8AEC}" destId="{5E7D2D4F-4360-4AE5-816A-BC734D8FAF46}" srcOrd="1" destOrd="0" presId="urn:microsoft.com/office/officeart/2018/2/layout/IconVerticalSolidList"/>
    <dgm:cxn modelId="{687BDBFF-85C6-4165-BF4F-0AEC1CDFB8CF}" type="presParOf" srcId="{2D423862-FF13-41FD-94E9-41D6DE4E8AEC}" destId="{EA836E3C-424E-4F2B-9754-F339911561CE}" srcOrd="2" destOrd="0" presId="urn:microsoft.com/office/officeart/2018/2/layout/IconVerticalSolidList"/>
    <dgm:cxn modelId="{1DD76487-4726-4E55-B010-2B6FDACCEAD3}" type="presParOf" srcId="{2D423862-FF13-41FD-94E9-41D6DE4E8AEC}" destId="{0D99456E-94DE-4CCB-97F9-3B000A42A69B}" srcOrd="3" destOrd="0" presId="urn:microsoft.com/office/officeart/2018/2/layout/IconVerticalSolidList"/>
    <dgm:cxn modelId="{E8E29AA4-DB35-4CCF-B7C6-497C694D7D7A}" type="presParOf" srcId="{27F77D17-E49E-46A2-A3B1-D103689F5E6B}" destId="{9F301DD6-FE80-4422-B3F7-69C62BDE5022}" srcOrd="3" destOrd="0" presId="urn:microsoft.com/office/officeart/2018/2/layout/IconVerticalSolidList"/>
    <dgm:cxn modelId="{B118AA90-279D-4A1B-B5D1-CB52D07165FD}" type="presParOf" srcId="{27F77D17-E49E-46A2-A3B1-D103689F5E6B}" destId="{6ADE4D22-7AA4-4CFA-B875-CC8542DBA1EB}" srcOrd="4" destOrd="0" presId="urn:microsoft.com/office/officeart/2018/2/layout/IconVerticalSolidList"/>
    <dgm:cxn modelId="{0BAF7A81-FD40-4515-AAE0-05D9743F640F}" type="presParOf" srcId="{6ADE4D22-7AA4-4CFA-B875-CC8542DBA1EB}" destId="{696A260E-0D3C-46DE-A0CA-E8E60F9175C0}" srcOrd="0" destOrd="0" presId="urn:microsoft.com/office/officeart/2018/2/layout/IconVerticalSolidList"/>
    <dgm:cxn modelId="{9AE3DA00-8DD4-4B18-B89E-5C001B454992}" type="presParOf" srcId="{6ADE4D22-7AA4-4CFA-B875-CC8542DBA1EB}" destId="{3DC397A7-D855-41C2-96D7-FD56C91C65D0}" srcOrd="1" destOrd="0" presId="urn:microsoft.com/office/officeart/2018/2/layout/IconVerticalSolidList"/>
    <dgm:cxn modelId="{AB769F58-3D3B-4F6B-8811-2AC126FD32F7}" type="presParOf" srcId="{6ADE4D22-7AA4-4CFA-B875-CC8542DBA1EB}" destId="{68D26174-9292-4B39-B2E5-91C8143F2115}" srcOrd="2" destOrd="0" presId="urn:microsoft.com/office/officeart/2018/2/layout/IconVerticalSolidList"/>
    <dgm:cxn modelId="{8DB5770D-BEB5-472C-89D0-5D9965594EED}" type="presParOf" srcId="{6ADE4D22-7AA4-4CFA-B875-CC8542DBA1EB}" destId="{FED42D84-65AA-4A03-B001-23DDE14631C9}" srcOrd="3" destOrd="0" presId="urn:microsoft.com/office/officeart/2018/2/layout/IconVerticalSolidList"/>
    <dgm:cxn modelId="{DA03F10F-A386-4F23-B347-4F7347E1CA53}" type="presParOf" srcId="{27F77D17-E49E-46A2-A3B1-D103689F5E6B}" destId="{FA20A725-5B1C-4B5B-A43F-2873C1D1E638}" srcOrd="5" destOrd="0" presId="urn:microsoft.com/office/officeart/2018/2/layout/IconVerticalSolidList"/>
    <dgm:cxn modelId="{503594A8-521A-440C-BB69-BBA28D97FB49}" type="presParOf" srcId="{27F77D17-E49E-46A2-A3B1-D103689F5E6B}" destId="{D91DD632-97CD-4E22-8D32-B3BCC379FF47}" srcOrd="6" destOrd="0" presId="urn:microsoft.com/office/officeart/2018/2/layout/IconVerticalSolidList"/>
    <dgm:cxn modelId="{379F42BE-093D-45C8-914B-661C5E2610A3}" type="presParOf" srcId="{D91DD632-97CD-4E22-8D32-B3BCC379FF47}" destId="{9A9630A5-2D2B-4D9C-9E23-F7E5D409EF98}" srcOrd="0" destOrd="0" presId="urn:microsoft.com/office/officeart/2018/2/layout/IconVerticalSolidList"/>
    <dgm:cxn modelId="{0442F43B-365F-4BAF-83C4-086755178232}" type="presParOf" srcId="{D91DD632-97CD-4E22-8D32-B3BCC379FF47}" destId="{C9B9D032-E1CC-42DF-AEF4-8066A44A21AC}" srcOrd="1" destOrd="0" presId="urn:microsoft.com/office/officeart/2018/2/layout/IconVerticalSolidList"/>
    <dgm:cxn modelId="{132B9B04-3650-4874-ACD8-C9C79C600919}" type="presParOf" srcId="{D91DD632-97CD-4E22-8D32-B3BCC379FF47}" destId="{837FC7A6-D046-40E4-9DE4-D46E0BC46660}" srcOrd="2" destOrd="0" presId="urn:microsoft.com/office/officeart/2018/2/layout/IconVerticalSolidList"/>
    <dgm:cxn modelId="{3B785DEF-814C-4D04-9C92-73CE761F7919}" type="presParOf" srcId="{D91DD632-97CD-4E22-8D32-B3BCC379FF47}" destId="{BCDF4B15-BA63-4A62-8EC2-F015A487901A}" srcOrd="3" destOrd="0" presId="urn:microsoft.com/office/officeart/2018/2/layout/IconVerticalSolidList"/>
    <dgm:cxn modelId="{F974B589-B00B-4B32-A417-05EA308596C8}" type="presParOf" srcId="{27F77D17-E49E-46A2-A3B1-D103689F5E6B}" destId="{E5B7A2ED-7847-4BEB-9C1C-2557AD36CFD4}" srcOrd="7" destOrd="0" presId="urn:microsoft.com/office/officeart/2018/2/layout/IconVerticalSolidList"/>
    <dgm:cxn modelId="{6450131A-715B-4623-A5F0-6E5F1EAD8620}" type="presParOf" srcId="{27F77D17-E49E-46A2-A3B1-D103689F5E6B}" destId="{763E55D0-2F14-4EF4-99AC-FEA7A036FEBB}" srcOrd="8" destOrd="0" presId="urn:microsoft.com/office/officeart/2018/2/layout/IconVerticalSolidList"/>
    <dgm:cxn modelId="{76039BED-C3CA-48B5-98CD-5865D1CD2537}" type="presParOf" srcId="{763E55D0-2F14-4EF4-99AC-FEA7A036FEBB}" destId="{B822B5A5-60D7-4122-9C32-EA47B7EE60B8}" srcOrd="0" destOrd="0" presId="urn:microsoft.com/office/officeart/2018/2/layout/IconVerticalSolidList"/>
    <dgm:cxn modelId="{EFA0A59D-B8FB-475F-9EC9-CF1F8B152C87}" type="presParOf" srcId="{763E55D0-2F14-4EF4-99AC-FEA7A036FEBB}" destId="{8843696F-271C-49C5-8785-C8D95323DC70}" srcOrd="1" destOrd="0" presId="urn:microsoft.com/office/officeart/2018/2/layout/IconVerticalSolidList"/>
    <dgm:cxn modelId="{CE2711E2-88CE-43BB-88BF-8222BA93C703}" type="presParOf" srcId="{763E55D0-2F14-4EF4-99AC-FEA7A036FEBB}" destId="{1D8D68D7-9234-49DA-87CD-EDE0680B9EC9}" srcOrd="2" destOrd="0" presId="urn:microsoft.com/office/officeart/2018/2/layout/IconVerticalSolidList"/>
    <dgm:cxn modelId="{F11DCF47-4675-41B8-9E54-1117D26ACD9C}" type="presParOf" srcId="{763E55D0-2F14-4EF4-99AC-FEA7A036FEBB}" destId="{A1ED15EA-D669-499B-B160-9B91D7D51BEA}" srcOrd="3" destOrd="0" presId="urn:microsoft.com/office/officeart/2018/2/layout/IconVerticalSolidList"/>
    <dgm:cxn modelId="{988AEF21-7768-4035-8119-427A5C39CC9B}" type="presParOf" srcId="{27F77D17-E49E-46A2-A3B1-D103689F5E6B}" destId="{03AA104E-F96F-42BA-8739-0E8EBF7ABFFF}" srcOrd="9" destOrd="0" presId="urn:microsoft.com/office/officeart/2018/2/layout/IconVerticalSolidList"/>
    <dgm:cxn modelId="{A07A20CF-8D4F-43EB-A8D4-93F23F57C827}" type="presParOf" srcId="{27F77D17-E49E-46A2-A3B1-D103689F5E6B}" destId="{8C79F9F1-0DF7-4228-AA0E-55BFF1DF3660}" srcOrd="10" destOrd="0" presId="urn:microsoft.com/office/officeart/2018/2/layout/IconVerticalSolidList"/>
    <dgm:cxn modelId="{33CE6148-674B-40A7-8B83-3AB8F40534AE}" type="presParOf" srcId="{8C79F9F1-0DF7-4228-AA0E-55BFF1DF3660}" destId="{F3936633-BD53-4A46-B5BD-FB624A50BAE0}" srcOrd="0" destOrd="0" presId="urn:microsoft.com/office/officeart/2018/2/layout/IconVerticalSolidList"/>
    <dgm:cxn modelId="{3850EF9A-A133-44D5-98FB-F51512C59D5A}" type="presParOf" srcId="{8C79F9F1-0DF7-4228-AA0E-55BFF1DF3660}" destId="{B7DD8AB4-E25B-4E20-911B-ABB4912300AA}" srcOrd="1" destOrd="0" presId="urn:microsoft.com/office/officeart/2018/2/layout/IconVerticalSolidList"/>
    <dgm:cxn modelId="{18E9F64E-6216-467E-8C84-B3A5DA0186A2}" type="presParOf" srcId="{8C79F9F1-0DF7-4228-AA0E-55BFF1DF3660}" destId="{39B680DC-A334-4E36-A4F0-83109F7AAF47}" srcOrd="2" destOrd="0" presId="urn:microsoft.com/office/officeart/2018/2/layout/IconVerticalSolidList"/>
    <dgm:cxn modelId="{590E9135-8947-4F02-89F3-9295916AFE81}" type="presParOf" srcId="{8C79F9F1-0DF7-4228-AA0E-55BFF1DF3660}" destId="{1FC4E823-72E6-42CB-ABB4-3851D369A00F}" srcOrd="3" destOrd="0" presId="urn:microsoft.com/office/officeart/2018/2/layout/IconVerticalSolidList"/>
    <dgm:cxn modelId="{4262ECB5-D173-4CD3-AC0A-1ABE40A1C319}" type="presParOf" srcId="{27F77D17-E49E-46A2-A3B1-D103689F5E6B}" destId="{C49150A0-20B2-42C0-897B-9DDF1095D3ED}" srcOrd="11" destOrd="0" presId="urn:microsoft.com/office/officeart/2018/2/layout/IconVerticalSolidList"/>
    <dgm:cxn modelId="{D485E6B3-2753-4889-A2FE-55EC99620D16}" type="presParOf" srcId="{27F77D17-E49E-46A2-A3B1-D103689F5E6B}" destId="{E09973E5-0385-408F-89D3-409618D98652}" srcOrd="12" destOrd="0" presId="urn:microsoft.com/office/officeart/2018/2/layout/IconVerticalSolidList"/>
    <dgm:cxn modelId="{55D033BA-72B6-4911-83BE-A6991D5BB287}" type="presParOf" srcId="{E09973E5-0385-408F-89D3-409618D98652}" destId="{411AA9AA-6228-46C5-917C-45495C830DCA}" srcOrd="0" destOrd="0" presId="urn:microsoft.com/office/officeart/2018/2/layout/IconVerticalSolidList"/>
    <dgm:cxn modelId="{E5DC9DC0-408F-486D-9585-06239855259B}" type="presParOf" srcId="{E09973E5-0385-408F-89D3-409618D98652}" destId="{ADDFD2C5-6F0C-4C59-B591-CC48CFE380F3}" srcOrd="1" destOrd="0" presId="urn:microsoft.com/office/officeart/2018/2/layout/IconVerticalSolidList"/>
    <dgm:cxn modelId="{1C2058D5-E9EB-4E2A-83A2-365D9D3BECC3}" type="presParOf" srcId="{E09973E5-0385-408F-89D3-409618D98652}" destId="{9C21EFAA-9729-4E79-B863-0A46E62B632F}" srcOrd="2" destOrd="0" presId="urn:microsoft.com/office/officeart/2018/2/layout/IconVerticalSolidList"/>
    <dgm:cxn modelId="{89EEFDF5-16E1-4E02-ACB6-ADD729912A67}" type="presParOf" srcId="{E09973E5-0385-408F-89D3-409618D98652}" destId="{D02A57A2-6480-4C84-A4D7-8B0158E891A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CAB2FAA-14FC-466D-A088-13317165731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6C38A06-4176-46B6-BE3D-E27C50D46F63}">
      <dgm:prSet/>
      <dgm:spPr/>
      <dgm:t>
        <a:bodyPr/>
        <a:lstStyle/>
        <a:p>
          <a:pPr>
            <a:lnSpc>
              <a:spcPct val="100000"/>
            </a:lnSpc>
          </a:pPr>
          <a:r>
            <a:rPr lang="en-US" dirty="0"/>
            <a:t>Issues define legal and factual contentions of parties and focus the court on the areas of dispute and indicate the areas of agreement.</a:t>
          </a:r>
        </a:p>
      </dgm:t>
    </dgm:pt>
    <dgm:pt modelId="{6830342C-A58F-4139-A8FC-CC95A1114E9B}" type="parTrans" cxnId="{5AF5DDCF-9814-482D-9760-AD396E9EC123}">
      <dgm:prSet/>
      <dgm:spPr/>
      <dgm:t>
        <a:bodyPr/>
        <a:lstStyle/>
        <a:p>
          <a:endParaRPr lang="en-US"/>
        </a:p>
      </dgm:t>
    </dgm:pt>
    <dgm:pt modelId="{9947D0D8-8467-4599-9978-17539D03A233}" type="sibTrans" cxnId="{5AF5DDCF-9814-482D-9760-AD396E9EC123}">
      <dgm:prSet/>
      <dgm:spPr/>
      <dgm:t>
        <a:bodyPr/>
        <a:lstStyle/>
        <a:p>
          <a:endParaRPr lang="en-US"/>
        </a:p>
      </dgm:t>
    </dgm:pt>
    <dgm:pt modelId="{642495D1-9C9B-44D0-9021-38DB2951B9DD}">
      <dgm:prSet/>
      <dgm:spPr/>
      <dgm:t>
        <a:bodyPr/>
        <a:lstStyle/>
        <a:p>
          <a:pPr>
            <a:lnSpc>
              <a:spcPct val="100000"/>
            </a:lnSpc>
          </a:pPr>
          <a:r>
            <a:rPr lang="en-US"/>
            <a:t>Clearly defined issues  guide the court in ruling on ancillary questions such as scope of discovery. </a:t>
          </a:r>
        </a:p>
      </dgm:t>
    </dgm:pt>
    <dgm:pt modelId="{71072867-3137-47D2-B425-5A8AF1261822}" type="parTrans" cxnId="{A9DE0B63-507E-4529-900F-410B94E8F913}">
      <dgm:prSet/>
      <dgm:spPr/>
      <dgm:t>
        <a:bodyPr/>
        <a:lstStyle/>
        <a:p>
          <a:endParaRPr lang="en-US"/>
        </a:p>
      </dgm:t>
    </dgm:pt>
    <dgm:pt modelId="{CECA0018-294F-4905-AF54-7F8CB6584EB8}" type="sibTrans" cxnId="{A9DE0B63-507E-4529-900F-410B94E8F913}">
      <dgm:prSet/>
      <dgm:spPr/>
      <dgm:t>
        <a:bodyPr/>
        <a:lstStyle/>
        <a:p>
          <a:endParaRPr lang="en-US"/>
        </a:p>
      </dgm:t>
    </dgm:pt>
    <dgm:pt modelId="{C0A6F6D3-8647-4E9C-AB38-44FDB86BA412}">
      <dgm:prSet/>
      <dgm:spPr/>
      <dgm:t>
        <a:bodyPr/>
        <a:lstStyle/>
        <a:p>
          <a:pPr>
            <a:lnSpc>
              <a:spcPct val="100000"/>
            </a:lnSpc>
          </a:pPr>
          <a:r>
            <a:rPr lang="en-US" dirty="0"/>
            <a:t>By clarifying areas of agreement and disagreement the parties may be better able to assess their positions and promote rapid settlement and adjudication.</a:t>
          </a:r>
        </a:p>
      </dgm:t>
    </dgm:pt>
    <dgm:pt modelId="{03A7D4DE-F044-44EB-B713-7EB4E4B514DD}" type="parTrans" cxnId="{9AE44459-0FE1-498F-9BD1-397EBE80EF69}">
      <dgm:prSet/>
      <dgm:spPr/>
      <dgm:t>
        <a:bodyPr/>
        <a:lstStyle/>
        <a:p>
          <a:endParaRPr lang="en-US"/>
        </a:p>
      </dgm:t>
    </dgm:pt>
    <dgm:pt modelId="{68E6C7D2-EA77-4787-B8A0-D87BF411B1FE}" type="sibTrans" cxnId="{9AE44459-0FE1-498F-9BD1-397EBE80EF69}">
      <dgm:prSet/>
      <dgm:spPr/>
      <dgm:t>
        <a:bodyPr/>
        <a:lstStyle/>
        <a:p>
          <a:endParaRPr lang="en-US"/>
        </a:p>
      </dgm:t>
    </dgm:pt>
    <dgm:pt modelId="{C43BCF7C-B6F4-4362-8421-571717E312D9}">
      <dgm:prSet/>
      <dgm:spPr/>
      <dgm:t>
        <a:bodyPr/>
        <a:lstStyle/>
        <a:p>
          <a:pPr>
            <a:lnSpc>
              <a:spcPct val="100000"/>
            </a:lnSpc>
          </a:pPr>
          <a:r>
            <a:rPr lang="en-US"/>
            <a:t>Issues must be defined before they can be narrowed or refined. </a:t>
          </a:r>
        </a:p>
      </dgm:t>
    </dgm:pt>
    <dgm:pt modelId="{0603A928-54C8-4F34-AEED-CE4941A595BB}" type="parTrans" cxnId="{E0434B53-2041-4BBC-8F53-1AE2606BA0A4}">
      <dgm:prSet/>
      <dgm:spPr/>
      <dgm:t>
        <a:bodyPr/>
        <a:lstStyle/>
        <a:p>
          <a:endParaRPr lang="en-US"/>
        </a:p>
      </dgm:t>
    </dgm:pt>
    <dgm:pt modelId="{0237C5B3-C2EF-40F2-B3CF-D50C64C843A9}" type="sibTrans" cxnId="{E0434B53-2041-4BBC-8F53-1AE2606BA0A4}">
      <dgm:prSet/>
      <dgm:spPr/>
      <dgm:t>
        <a:bodyPr/>
        <a:lstStyle/>
        <a:p>
          <a:endParaRPr lang="en-US"/>
        </a:p>
      </dgm:t>
    </dgm:pt>
    <dgm:pt modelId="{768A5FD0-6388-4625-B41A-40A5EAD1261C}">
      <dgm:prSet/>
      <dgm:spPr/>
      <dgm:t>
        <a:bodyPr/>
        <a:lstStyle/>
        <a:p>
          <a:pPr>
            <a:lnSpc>
              <a:spcPct val="100000"/>
            </a:lnSpc>
          </a:pPr>
          <a:r>
            <a:rPr lang="en-US"/>
            <a:t>Uncertainty of the facts and applicable law are prime sources of difficulty in defining issues. A limited knowledge of the facts may contribute to poorly defined issues at the commencement of an action.</a:t>
          </a:r>
        </a:p>
      </dgm:t>
    </dgm:pt>
    <dgm:pt modelId="{3925A02D-9731-4382-88D7-A0B38DDB68CA}" type="parTrans" cxnId="{0DB3E12F-D75D-4DEF-BB87-C3FD885E012D}">
      <dgm:prSet/>
      <dgm:spPr/>
      <dgm:t>
        <a:bodyPr/>
        <a:lstStyle/>
        <a:p>
          <a:endParaRPr lang="en-US"/>
        </a:p>
      </dgm:t>
    </dgm:pt>
    <dgm:pt modelId="{62A93D75-469B-4189-8673-6E9A50DB995B}" type="sibTrans" cxnId="{0DB3E12F-D75D-4DEF-BB87-C3FD885E012D}">
      <dgm:prSet/>
      <dgm:spPr/>
      <dgm:t>
        <a:bodyPr/>
        <a:lstStyle/>
        <a:p>
          <a:endParaRPr lang="en-US"/>
        </a:p>
      </dgm:t>
    </dgm:pt>
    <dgm:pt modelId="{1539621D-150D-4E3C-9F97-BDBC037A784A}" type="pres">
      <dgm:prSet presAssocID="{BCAB2FAA-14FC-466D-A088-133171657316}" presName="root" presStyleCnt="0">
        <dgm:presLayoutVars>
          <dgm:dir/>
          <dgm:resizeHandles val="exact"/>
        </dgm:presLayoutVars>
      </dgm:prSet>
      <dgm:spPr/>
    </dgm:pt>
    <dgm:pt modelId="{054107E1-05DE-4DD2-86FB-0467FE5AD623}" type="pres">
      <dgm:prSet presAssocID="{A6C38A06-4176-46B6-BE3D-E27C50D46F63}" presName="compNode" presStyleCnt="0"/>
      <dgm:spPr/>
    </dgm:pt>
    <dgm:pt modelId="{1649B3E0-CDC8-4D44-9807-4AFFCA9170F0}" type="pres">
      <dgm:prSet presAssocID="{A6C38A06-4176-46B6-BE3D-E27C50D46F63}" presName="bgRect" presStyleLbl="bgShp" presStyleIdx="0" presStyleCnt="5"/>
      <dgm:spPr/>
    </dgm:pt>
    <dgm:pt modelId="{7824CC47-B8FD-44BB-828E-9C0B22CA213D}" type="pres">
      <dgm:prSet presAssocID="{A6C38A06-4176-46B6-BE3D-E27C50D46F6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3099B3E0-6832-4821-8503-D05400E7A560}" type="pres">
      <dgm:prSet presAssocID="{A6C38A06-4176-46B6-BE3D-E27C50D46F63}" presName="spaceRect" presStyleCnt="0"/>
      <dgm:spPr/>
    </dgm:pt>
    <dgm:pt modelId="{45AE7ED1-DDD5-4278-9EF7-6F15B939CE2B}" type="pres">
      <dgm:prSet presAssocID="{A6C38A06-4176-46B6-BE3D-E27C50D46F63}" presName="parTx" presStyleLbl="revTx" presStyleIdx="0" presStyleCnt="5">
        <dgm:presLayoutVars>
          <dgm:chMax val="0"/>
          <dgm:chPref val="0"/>
        </dgm:presLayoutVars>
      </dgm:prSet>
      <dgm:spPr/>
    </dgm:pt>
    <dgm:pt modelId="{A7A42139-156C-4A23-89E9-FCA79263DEB5}" type="pres">
      <dgm:prSet presAssocID="{9947D0D8-8467-4599-9978-17539D03A233}" presName="sibTrans" presStyleCnt="0"/>
      <dgm:spPr/>
    </dgm:pt>
    <dgm:pt modelId="{FCBD3125-FF74-4589-B01B-7AD2B435F9E9}" type="pres">
      <dgm:prSet presAssocID="{642495D1-9C9B-44D0-9021-38DB2951B9DD}" presName="compNode" presStyleCnt="0"/>
      <dgm:spPr/>
    </dgm:pt>
    <dgm:pt modelId="{E36856E1-423B-402B-8BF3-006935A07981}" type="pres">
      <dgm:prSet presAssocID="{642495D1-9C9B-44D0-9021-38DB2951B9DD}" presName="bgRect" presStyleLbl="bgShp" presStyleIdx="1" presStyleCnt="5"/>
      <dgm:spPr/>
    </dgm:pt>
    <dgm:pt modelId="{58CDB464-A80E-4C64-8E16-192C36451C8D}" type="pres">
      <dgm:prSet presAssocID="{642495D1-9C9B-44D0-9021-38DB2951B9D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2B690819-CAC4-40D0-9BA1-2B15A475D28B}" type="pres">
      <dgm:prSet presAssocID="{642495D1-9C9B-44D0-9021-38DB2951B9DD}" presName="spaceRect" presStyleCnt="0"/>
      <dgm:spPr/>
    </dgm:pt>
    <dgm:pt modelId="{87986F37-2AC5-44C6-88B3-B626BD663BD0}" type="pres">
      <dgm:prSet presAssocID="{642495D1-9C9B-44D0-9021-38DB2951B9DD}" presName="parTx" presStyleLbl="revTx" presStyleIdx="1" presStyleCnt="5">
        <dgm:presLayoutVars>
          <dgm:chMax val="0"/>
          <dgm:chPref val="0"/>
        </dgm:presLayoutVars>
      </dgm:prSet>
      <dgm:spPr/>
    </dgm:pt>
    <dgm:pt modelId="{EA88E7AF-EBD7-46A4-949E-714128DC7D1C}" type="pres">
      <dgm:prSet presAssocID="{CECA0018-294F-4905-AF54-7F8CB6584EB8}" presName="sibTrans" presStyleCnt="0"/>
      <dgm:spPr/>
    </dgm:pt>
    <dgm:pt modelId="{6F222FD7-1D23-4654-9675-AF68B8840B4E}" type="pres">
      <dgm:prSet presAssocID="{C0A6F6D3-8647-4E9C-AB38-44FDB86BA412}" presName="compNode" presStyleCnt="0"/>
      <dgm:spPr/>
    </dgm:pt>
    <dgm:pt modelId="{2EB4956B-A89B-4F01-907C-AEBE44645A75}" type="pres">
      <dgm:prSet presAssocID="{C0A6F6D3-8647-4E9C-AB38-44FDB86BA412}" presName="bgRect" presStyleLbl="bgShp" presStyleIdx="2" presStyleCnt="5"/>
      <dgm:spPr/>
    </dgm:pt>
    <dgm:pt modelId="{D785F2F6-CD1C-4764-9126-D62B10C57572}" type="pres">
      <dgm:prSet presAssocID="{C0A6F6D3-8647-4E9C-AB38-44FDB86BA41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BDFEE7AC-5DF4-4868-8DBC-012BDAB2903A}" type="pres">
      <dgm:prSet presAssocID="{C0A6F6D3-8647-4E9C-AB38-44FDB86BA412}" presName="spaceRect" presStyleCnt="0"/>
      <dgm:spPr/>
    </dgm:pt>
    <dgm:pt modelId="{5A286E17-0DE2-468D-84F7-B31039D99F18}" type="pres">
      <dgm:prSet presAssocID="{C0A6F6D3-8647-4E9C-AB38-44FDB86BA412}" presName="parTx" presStyleLbl="revTx" presStyleIdx="2" presStyleCnt="5">
        <dgm:presLayoutVars>
          <dgm:chMax val="0"/>
          <dgm:chPref val="0"/>
        </dgm:presLayoutVars>
      </dgm:prSet>
      <dgm:spPr/>
    </dgm:pt>
    <dgm:pt modelId="{DF91B222-A382-4A41-AEE4-16280F849E11}" type="pres">
      <dgm:prSet presAssocID="{68E6C7D2-EA77-4787-B8A0-D87BF411B1FE}" presName="sibTrans" presStyleCnt="0"/>
      <dgm:spPr/>
    </dgm:pt>
    <dgm:pt modelId="{DEE2F718-CB4F-4874-BE2F-2BA6B7D65DA0}" type="pres">
      <dgm:prSet presAssocID="{C43BCF7C-B6F4-4362-8421-571717E312D9}" presName="compNode" presStyleCnt="0"/>
      <dgm:spPr/>
    </dgm:pt>
    <dgm:pt modelId="{89B4529E-8A18-44AE-940A-72679721CDB8}" type="pres">
      <dgm:prSet presAssocID="{C43BCF7C-B6F4-4362-8421-571717E312D9}" presName="bgRect" presStyleLbl="bgShp" presStyleIdx="3" presStyleCnt="5"/>
      <dgm:spPr/>
    </dgm:pt>
    <dgm:pt modelId="{C02B5C19-D700-4845-99F2-27DE4E614232}" type="pres">
      <dgm:prSet presAssocID="{C43BCF7C-B6F4-4362-8421-571717E312D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peed Bump"/>
        </a:ext>
      </dgm:extLst>
    </dgm:pt>
    <dgm:pt modelId="{B04E6F0B-F529-4EF6-A5C5-846F43C1725A}" type="pres">
      <dgm:prSet presAssocID="{C43BCF7C-B6F4-4362-8421-571717E312D9}" presName="spaceRect" presStyleCnt="0"/>
      <dgm:spPr/>
    </dgm:pt>
    <dgm:pt modelId="{FB44B378-629A-4651-A353-CF65C2E655DC}" type="pres">
      <dgm:prSet presAssocID="{C43BCF7C-B6F4-4362-8421-571717E312D9}" presName="parTx" presStyleLbl="revTx" presStyleIdx="3" presStyleCnt="5">
        <dgm:presLayoutVars>
          <dgm:chMax val="0"/>
          <dgm:chPref val="0"/>
        </dgm:presLayoutVars>
      </dgm:prSet>
      <dgm:spPr/>
    </dgm:pt>
    <dgm:pt modelId="{D2C2122C-75A9-4156-8AAF-02314D6290D3}" type="pres">
      <dgm:prSet presAssocID="{0237C5B3-C2EF-40F2-B3CF-D50C64C843A9}" presName="sibTrans" presStyleCnt="0"/>
      <dgm:spPr/>
    </dgm:pt>
    <dgm:pt modelId="{CAE3F84A-36B5-481B-986C-43809BA23853}" type="pres">
      <dgm:prSet presAssocID="{768A5FD0-6388-4625-B41A-40A5EAD1261C}" presName="compNode" presStyleCnt="0"/>
      <dgm:spPr/>
    </dgm:pt>
    <dgm:pt modelId="{01246593-EEE3-4D8E-850D-D942F3D03EED}" type="pres">
      <dgm:prSet presAssocID="{768A5FD0-6388-4625-B41A-40A5EAD1261C}" presName="bgRect" presStyleLbl="bgShp" presStyleIdx="4" presStyleCnt="5"/>
      <dgm:spPr/>
    </dgm:pt>
    <dgm:pt modelId="{05745FFC-4074-4A3C-BF47-F9D9E7B9FD78}" type="pres">
      <dgm:prSet presAssocID="{768A5FD0-6388-4625-B41A-40A5EAD1261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Irritant"/>
        </a:ext>
      </dgm:extLst>
    </dgm:pt>
    <dgm:pt modelId="{11006AD7-1F7A-4CC5-8D7F-3B0099C6A6DD}" type="pres">
      <dgm:prSet presAssocID="{768A5FD0-6388-4625-B41A-40A5EAD1261C}" presName="spaceRect" presStyleCnt="0"/>
      <dgm:spPr/>
    </dgm:pt>
    <dgm:pt modelId="{192DC8D3-E3A0-4CFA-8668-E6BDB8928BD2}" type="pres">
      <dgm:prSet presAssocID="{768A5FD0-6388-4625-B41A-40A5EAD1261C}" presName="parTx" presStyleLbl="revTx" presStyleIdx="4" presStyleCnt="5">
        <dgm:presLayoutVars>
          <dgm:chMax val="0"/>
          <dgm:chPref val="0"/>
        </dgm:presLayoutVars>
      </dgm:prSet>
      <dgm:spPr/>
    </dgm:pt>
  </dgm:ptLst>
  <dgm:cxnLst>
    <dgm:cxn modelId="{84036B07-749C-4FC0-8202-24C686432FC0}" type="presOf" srcId="{C0A6F6D3-8647-4E9C-AB38-44FDB86BA412}" destId="{5A286E17-0DE2-468D-84F7-B31039D99F18}" srcOrd="0" destOrd="0" presId="urn:microsoft.com/office/officeart/2018/2/layout/IconVerticalSolidList"/>
    <dgm:cxn modelId="{724E5428-BF7E-4365-8B36-EA8B8C4E71A5}" type="presOf" srcId="{A6C38A06-4176-46B6-BE3D-E27C50D46F63}" destId="{45AE7ED1-DDD5-4278-9EF7-6F15B939CE2B}" srcOrd="0" destOrd="0" presId="urn:microsoft.com/office/officeart/2018/2/layout/IconVerticalSolidList"/>
    <dgm:cxn modelId="{0DB3E12F-D75D-4DEF-BB87-C3FD885E012D}" srcId="{BCAB2FAA-14FC-466D-A088-133171657316}" destId="{768A5FD0-6388-4625-B41A-40A5EAD1261C}" srcOrd="4" destOrd="0" parTransId="{3925A02D-9731-4382-88D7-A0B38DDB68CA}" sibTransId="{62A93D75-469B-4189-8673-6E9A50DB995B}"/>
    <dgm:cxn modelId="{6408645F-9DFF-4E6A-AEB1-85EF5CF9492E}" type="presOf" srcId="{768A5FD0-6388-4625-B41A-40A5EAD1261C}" destId="{192DC8D3-E3A0-4CFA-8668-E6BDB8928BD2}" srcOrd="0" destOrd="0" presId="urn:microsoft.com/office/officeart/2018/2/layout/IconVerticalSolidList"/>
    <dgm:cxn modelId="{A9DE0B63-507E-4529-900F-410B94E8F913}" srcId="{BCAB2FAA-14FC-466D-A088-133171657316}" destId="{642495D1-9C9B-44D0-9021-38DB2951B9DD}" srcOrd="1" destOrd="0" parTransId="{71072867-3137-47D2-B425-5A8AF1261822}" sibTransId="{CECA0018-294F-4905-AF54-7F8CB6584EB8}"/>
    <dgm:cxn modelId="{F1517743-2FE7-4340-A2B1-1257EB79FCD0}" type="presOf" srcId="{BCAB2FAA-14FC-466D-A088-133171657316}" destId="{1539621D-150D-4E3C-9F97-BDBC037A784A}" srcOrd="0" destOrd="0" presId="urn:microsoft.com/office/officeart/2018/2/layout/IconVerticalSolidList"/>
    <dgm:cxn modelId="{E0434B53-2041-4BBC-8F53-1AE2606BA0A4}" srcId="{BCAB2FAA-14FC-466D-A088-133171657316}" destId="{C43BCF7C-B6F4-4362-8421-571717E312D9}" srcOrd="3" destOrd="0" parTransId="{0603A928-54C8-4F34-AEED-CE4941A595BB}" sibTransId="{0237C5B3-C2EF-40F2-B3CF-D50C64C843A9}"/>
    <dgm:cxn modelId="{9AE44459-0FE1-498F-9BD1-397EBE80EF69}" srcId="{BCAB2FAA-14FC-466D-A088-133171657316}" destId="{C0A6F6D3-8647-4E9C-AB38-44FDB86BA412}" srcOrd="2" destOrd="0" parTransId="{03A7D4DE-F044-44EB-B713-7EB4E4B514DD}" sibTransId="{68E6C7D2-EA77-4787-B8A0-D87BF411B1FE}"/>
    <dgm:cxn modelId="{54A18B80-4698-4106-ABF1-29EB7645CA92}" type="presOf" srcId="{C43BCF7C-B6F4-4362-8421-571717E312D9}" destId="{FB44B378-629A-4651-A353-CF65C2E655DC}" srcOrd="0" destOrd="0" presId="urn:microsoft.com/office/officeart/2018/2/layout/IconVerticalSolidList"/>
    <dgm:cxn modelId="{5AF5DDCF-9814-482D-9760-AD396E9EC123}" srcId="{BCAB2FAA-14FC-466D-A088-133171657316}" destId="{A6C38A06-4176-46B6-BE3D-E27C50D46F63}" srcOrd="0" destOrd="0" parTransId="{6830342C-A58F-4139-A8FC-CC95A1114E9B}" sibTransId="{9947D0D8-8467-4599-9978-17539D03A233}"/>
    <dgm:cxn modelId="{20E565EF-D396-4981-98BE-CDBF9B7F90F1}" type="presOf" srcId="{642495D1-9C9B-44D0-9021-38DB2951B9DD}" destId="{87986F37-2AC5-44C6-88B3-B626BD663BD0}" srcOrd="0" destOrd="0" presId="urn:microsoft.com/office/officeart/2018/2/layout/IconVerticalSolidList"/>
    <dgm:cxn modelId="{678615E5-871E-40FF-9814-C8585F0496A1}" type="presParOf" srcId="{1539621D-150D-4E3C-9F97-BDBC037A784A}" destId="{054107E1-05DE-4DD2-86FB-0467FE5AD623}" srcOrd="0" destOrd="0" presId="urn:microsoft.com/office/officeart/2018/2/layout/IconVerticalSolidList"/>
    <dgm:cxn modelId="{94ADA90B-932B-45BC-B2D7-622A5E959E58}" type="presParOf" srcId="{054107E1-05DE-4DD2-86FB-0467FE5AD623}" destId="{1649B3E0-CDC8-4D44-9807-4AFFCA9170F0}" srcOrd="0" destOrd="0" presId="urn:microsoft.com/office/officeart/2018/2/layout/IconVerticalSolidList"/>
    <dgm:cxn modelId="{4CB77C12-A771-4444-B5BA-1922B42080D3}" type="presParOf" srcId="{054107E1-05DE-4DD2-86FB-0467FE5AD623}" destId="{7824CC47-B8FD-44BB-828E-9C0B22CA213D}" srcOrd="1" destOrd="0" presId="urn:microsoft.com/office/officeart/2018/2/layout/IconVerticalSolidList"/>
    <dgm:cxn modelId="{509C4B9D-527F-4B0C-97FA-1076EB729EC5}" type="presParOf" srcId="{054107E1-05DE-4DD2-86FB-0467FE5AD623}" destId="{3099B3E0-6832-4821-8503-D05400E7A560}" srcOrd="2" destOrd="0" presId="urn:microsoft.com/office/officeart/2018/2/layout/IconVerticalSolidList"/>
    <dgm:cxn modelId="{ABBF3A31-687D-412C-B2CA-86CE75EEBB7B}" type="presParOf" srcId="{054107E1-05DE-4DD2-86FB-0467FE5AD623}" destId="{45AE7ED1-DDD5-4278-9EF7-6F15B939CE2B}" srcOrd="3" destOrd="0" presId="urn:microsoft.com/office/officeart/2018/2/layout/IconVerticalSolidList"/>
    <dgm:cxn modelId="{FB7D6BAC-4257-45E3-A20D-2C687D458DFF}" type="presParOf" srcId="{1539621D-150D-4E3C-9F97-BDBC037A784A}" destId="{A7A42139-156C-4A23-89E9-FCA79263DEB5}" srcOrd="1" destOrd="0" presId="urn:microsoft.com/office/officeart/2018/2/layout/IconVerticalSolidList"/>
    <dgm:cxn modelId="{78E37291-4992-46D6-927C-67C9964210D2}" type="presParOf" srcId="{1539621D-150D-4E3C-9F97-BDBC037A784A}" destId="{FCBD3125-FF74-4589-B01B-7AD2B435F9E9}" srcOrd="2" destOrd="0" presId="urn:microsoft.com/office/officeart/2018/2/layout/IconVerticalSolidList"/>
    <dgm:cxn modelId="{F5252FFB-890E-49B3-9E36-2671D82ED57E}" type="presParOf" srcId="{FCBD3125-FF74-4589-B01B-7AD2B435F9E9}" destId="{E36856E1-423B-402B-8BF3-006935A07981}" srcOrd="0" destOrd="0" presId="urn:microsoft.com/office/officeart/2018/2/layout/IconVerticalSolidList"/>
    <dgm:cxn modelId="{FA6C6766-B965-470E-97B6-CEA2ECD5911B}" type="presParOf" srcId="{FCBD3125-FF74-4589-B01B-7AD2B435F9E9}" destId="{58CDB464-A80E-4C64-8E16-192C36451C8D}" srcOrd="1" destOrd="0" presId="urn:microsoft.com/office/officeart/2018/2/layout/IconVerticalSolidList"/>
    <dgm:cxn modelId="{2C0DC90E-EFCC-452E-AE39-1873039371D1}" type="presParOf" srcId="{FCBD3125-FF74-4589-B01B-7AD2B435F9E9}" destId="{2B690819-CAC4-40D0-9BA1-2B15A475D28B}" srcOrd="2" destOrd="0" presId="urn:microsoft.com/office/officeart/2018/2/layout/IconVerticalSolidList"/>
    <dgm:cxn modelId="{33CCCE8C-81AF-48AB-B2ED-255575C7E051}" type="presParOf" srcId="{FCBD3125-FF74-4589-B01B-7AD2B435F9E9}" destId="{87986F37-2AC5-44C6-88B3-B626BD663BD0}" srcOrd="3" destOrd="0" presId="urn:microsoft.com/office/officeart/2018/2/layout/IconVerticalSolidList"/>
    <dgm:cxn modelId="{8A0336A0-A60C-4162-A87E-F07FF7F0A0A4}" type="presParOf" srcId="{1539621D-150D-4E3C-9F97-BDBC037A784A}" destId="{EA88E7AF-EBD7-46A4-949E-714128DC7D1C}" srcOrd="3" destOrd="0" presId="urn:microsoft.com/office/officeart/2018/2/layout/IconVerticalSolidList"/>
    <dgm:cxn modelId="{C9FD3F00-1540-4E31-9A76-0067BED78BF2}" type="presParOf" srcId="{1539621D-150D-4E3C-9F97-BDBC037A784A}" destId="{6F222FD7-1D23-4654-9675-AF68B8840B4E}" srcOrd="4" destOrd="0" presId="urn:microsoft.com/office/officeart/2018/2/layout/IconVerticalSolidList"/>
    <dgm:cxn modelId="{A64B3320-D67A-4D83-AD68-62DBF4C02758}" type="presParOf" srcId="{6F222FD7-1D23-4654-9675-AF68B8840B4E}" destId="{2EB4956B-A89B-4F01-907C-AEBE44645A75}" srcOrd="0" destOrd="0" presId="urn:microsoft.com/office/officeart/2018/2/layout/IconVerticalSolidList"/>
    <dgm:cxn modelId="{A41DEBC8-6EE7-47E2-8776-FA252EE1F3C5}" type="presParOf" srcId="{6F222FD7-1D23-4654-9675-AF68B8840B4E}" destId="{D785F2F6-CD1C-4764-9126-D62B10C57572}" srcOrd="1" destOrd="0" presId="urn:microsoft.com/office/officeart/2018/2/layout/IconVerticalSolidList"/>
    <dgm:cxn modelId="{6AE97453-24C0-4716-9AB5-628951790C52}" type="presParOf" srcId="{6F222FD7-1D23-4654-9675-AF68B8840B4E}" destId="{BDFEE7AC-5DF4-4868-8DBC-012BDAB2903A}" srcOrd="2" destOrd="0" presId="urn:microsoft.com/office/officeart/2018/2/layout/IconVerticalSolidList"/>
    <dgm:cxn modelId="{5E567504-EABD-433A-8A01-090C1D9E201C}" type="presParOf" srcId="{6F222FD7-1D23-4654-9675-AF68B8840B4E}" destId="{5A286E17-0DE2-468D-84F7-B31039D99F18}" srcOrd="3" destOrd="0" presId="urn:microsoft.com/office/officeart/2018/2/layout/IconVerticalSolidList"/>
    <dgm:cxn modelId="{C7804F16-F74A-44CE-B976-9EB2727D4969}" type="presParOf" srcId="{1539621D-150D-4E3C-9F97-BDBC037A784A}" destId="{DF91B222-A382-4A41-AEE4-16280F849E11}" srcOrd="5" destOrd="0" presId="urn:microsoft.com/office/officeart/2018/2/layout/IconVerticalSolidList"/>
    <dgm:cxn modelId="{5736FB99-45E5-4928-AC58-B90FAB8D691E}" type="presParOf" srcId="{1539621D-150D-4E3C-9F97-BDBC037A784A}" destId="{DEE2F718-CB4F-4874-BE2F-2BA6B7D65DA0}" srcOrd="6" destOrd="0" presId="urn:microsoft.com/office/officeart/2018/2/layout/IconVerticalSolidList"/>
    <dgm:cxn modelId="{2E9CC7E2-D808-4554-A5D5-A24FE6206598}" type="presParOf" srcId="{DEE2F718-CB4F-4874-BE2F-2BA6B7D65DA0}" destId="{89B4529E-8A18-44AE-940A-72679721CDB8}" srcOrd="0" destOrd="0" presId="urn:microsoft.com/office/officeart/2018/2/layout/IconVerticalSolidList"/>
    <dgm:cxn modelId="{B6655A4D-CD5D-45E2-BDE8-CD8A00457167}" type="presParOf" srcId="{DEE2F718-CB4F-4874-BE2F-2BA6B7D65DA0}" destId="{C02B5C19-D700-4845-99F2-27DE4E614232}" srcOrd="1" destOrd="0" presId="urn:microsoft.com/office/officeart/2018/2/layout/IconVerticalSolidList"/>
    <dgm:cxn modelId="{51F1A9BB-324B-4999-89AB-021713EEAF85}" type="presParOf" srcId="{DEE2F718-CB4F-4874-BE2F-2BA6B7D65DA0}" destId="{B04E6F0B-F529-4EF6-A5C5-846F43C1725A}" srcOrd="2" destOrd="0" presId="urn:microsoft.com/office/officeart/2018/2/layout/IconVerticalSolidList"/>
    <dgm:cxn modelId="{67827708-0383-4747-83EF-4CEFF921827C}" type="presParOf" srcId="{DEE2F718-CB4F-4874-BE2F-2BA6B7D65DA0}" destId="{FB44B378-629A-4651-A353-CF65C2E655DC}" srcOrd="3" destOrd="0" presId="urn:microsoft.com/office/officeart/2018/2/layout/IconVerticalSolidList"/>
    <dgm:cxn modelId="{385046A5-FE71-4B59-9C79-17E8A81C3225}" type="presParOf" srcId="{1539621D-150D-4E3C-9F97-BDBC037A784A}" destId="{D2C2122C-75A9-4156-8AAF-02314D6290D3}" srcOrd="7" destOrd="0" presId="urn:microsoft.com/office/officeart/2018/2/layout/IconVerticalSolidList"/>
    <dgm:cxn modelId="{987F1856-4BF5-4740-88C3-BAC103EF49EB}" type="presParOf" srcId="{1539621D-150D-4E3C-9F97-BDBC037A784A}" destId="{CAE3F84A-36B5-481B-986C-43809BA23853}" srcOrd="8" destOrd="0" presId="urn:microsoft.com/office/officeart/2018/2/layout/IconVerticalSolidList"/>
    <dgm:cxn modelId="{1F95B752-143E-47DB-934A-DD5A3BF28FA8}" type="presParOf" srcId="{CAE3F84A-36B5-481B-986C-43809BA23853}" destId="{01246593-EEE3-4D8E-850D-D942F3D03EED}" srcOrd="0" destOrd="0" presId="urn:microsoft.com/office/officeart/2018/2/layout/IconVerticalSolidList"/>
    <dgm:cxn modelId="{2C08FEDB-09CD-4668-81AA-A2C702053690}" type="presParOf" srcId="{CAE3F84A-36B5-481B-986C-43809BA23853}" destId="{05745FFC-4074-4A3C-BF47-F9D9E7B9FD78}" srcOrd="1" destOrd="0" presId="urn:microsoft.com/office/officeart/2018/2/layout/IconVerticalSolidList"/>
    <dgm:cxn modelId="{D2911CD4-9152-4349-BF70-6455512EA9AF}" type="presParOf" srcId="{CAE3F84A-36B5-481B-986C-43809BA23853}" destId="{11006AD7-1F7A-4CC5-8D7F-3B0099C6A6DD}" srcOrd="2" destOrd="0" presId="urn:microsoft.com/office/officeart/2018/2/layout/IconVerticalSolidList"/>
    <dgm:cxn modelId="{F80BC419-73C4-433A-B0A5-5DC30A9C9215}" type="presParOf" srcId="{CAE3F84A-36B5-481B-986C-43809BA23853}" destId="{192DC8D3-E3A0-4CFA-8668-E6BDB8928BD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9E24F-AD38-4E4B-8D70-18AA8A575C86}">
      <dsp:nvSpPr>
        <dsp:cNvPr id="0" name=""/>
        <dsp:cNvSpPr/>
      </dsp:nvSpPr>
      <dsp:spPr>
        <a:xfrm>
          <a:off x="0" y="1144"/>
          <a:ext cx="5878512" cy="403263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I, .................................................. do swear that I will well and truly serve Her Majesty Queen Elizabeth the Second, Her Heirs and Successors, in the office of ................................... and will do right to all manner of people after the laws and usages of The Bahamas without fear or favour, affection or ill will. So help me God.</a:t>
          </a:r>
        </a:p>
      </dsp:txBody>
      <dsp:txXfrm>
        <a:off x="196857" y="198001"/>
        <a:ext cx="5484798" cy="3638919"/>
      </dsp:txXfrm>
    </dsp:sp>
    <dsp:sp modelId="{7B394325-F589-4E89-9ABC-DC1702E0487C}">
      <dsp:nvSpPr>
        <dsp:cNvPr id="0" name=""/>
        <dsp:cNvSpPr/>
      </dsp:nvSpPr>
      <dsp:spPr>
        <a:xfrm>
          <a:off x="0" y="4043799"/>
          <a:ext cx="5878512" cy="14426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Official Oaths Act, Ch 31 – 1, Section 5, First Schedule (4), Laws of Bahamas</a:t>
          </a:r>
        </a:p>
      </dsp:txBody>
      <dsp:txXfrm>
        <a:off x="70422" y="4114221"/>
        <a:ext cx="5737668" cy="130175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4923E-A532-4EA7-B2C6-8739A19BD8B8}">
      <dsp:nvSpPr>
        <dsp:cNvPr id="0" name=""/>
        <dsp:cNvSpPr/>
      </dsp:nvSpPr>
      <dsp:spPr>
        <a:xfrm>
          <a:off x="0" y="388114"/>
          <a:ext cx="10504968" cy="114259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CPR 1.3 – court may take into account parties failure to help in applying the overriding objective. CPR 71.5(3) and (4) in deciding costs order court may take conduct of party into account</a:t>
          </a:r>
        </a:p>
      </dsp:txBody>
      <dsp:txXfrm>
        <a:off x="55777" y="443891"/>
        <a:ext cx="10393414" cy="1031039"/>
      </dsp:txXfrm>
    </dsp:sp>
    <dsp:sp modelId="{E23C17C9-C5A2-40DE-8867-F263BA5C55E4}">
      <dsp:nvSpPr>
        <dsp:cNvPr id="0" name=""/>
        <dsp:cNvSpPr/>
      </dsp:nvSpPr>
      <dsp:spPr>
        <a:xfrm>
          <a:off x="0" y="1815202"/>
          <a:ext cx="10504968" cy="1116628"/>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CPR 8.7:CPR 10.5: CPR 28.4 – Parties must clarify and narrow issues in their pleadings by stating, admitting or denying relevant facts,  and identifying or annexing necessary supporting documents.</a:t>
          </a:r>
        </a:p>
        <a:p>
          <a:pPr marL="0" lvl="0" indent="0" algn="l" defTabSz="800100">
            <a:lnSpc>
              <a:spcPct val="90000"/>
            </a:lnSpc>
            <a:spcBef>
              <a:spcPct val="0"/>
            </a:spcBef>
            <a:spcAft>
              <a:spcPct val="35000"/>
            </a:spcAft>
            <a:buNone/>
          </a:pPr>
          <a:endParaRPr lang="en-US" sz="1800" kern="1200" dirty="0"/>
        </a:p>
      </dsp:txBody>
      <dsp:txXfrm>
        <a:off x="54509" y="1869711"/>
        <a:ext cx="10395950" cy="1007610"/>
      </dsp:txXfrm>
    </dsp:sp>
    <dsp:sp modelId="{60D09707-0913-4F8B-8F28-08F1468628D2}">
      <dsp:nvSpPr>
        <dsp:cNvPr id="0" name=""/>
        <dsp:cNvSpPr/>
      </dsp:nvSpPr>
      <dsp:spPr>
        <a:xfrm>
          <a:off x="0" y="3521560"/>
          <a:ext cx="10504968" cy="82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533"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dsp:txBody>
      <dsp:txXfrm>
        <a:off x="0" y="3521560"/>
        <a:ext cx="10504968" cy="82638"/>
      </dsp:txXfrm>
    </dsp:sp>
    <dsp:sp modelId="{D4CAC3A2-4A64-4AA7-B809-070DE342AD63}">
      <dsp:nvSpPr>
        <dsp:cNvPr id="0" name=""/>
        <dsp:cNvSpPr/>
      </dsp:nvSpPr>
      <dsp:spPr>
        <a:xfrm>
          <a:off x="0" y="3300630"/>
          <a:ext cx="10504968" cy="660008"/>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CPR 26.2(1):Court has power to strike out pleadings that are prolixity and irrelevant on own initiative </a:t>
          </a:r>
          <a:r>
            <a:rPr lang="en-US" sz="1800" kern="1200"/>
            <a:t>or        CPR </a:t>
          </a:r>
          <a:r>
            <a:rPr lang="en-US" sz="1800" kern="1200" dirty="0"/>
            <a:t>26.3(1)which do not have value in developing the case  </a:t>
          </a:r>
        </a:p>
      </dsp:txBody>
      <dsp:txXfrm>
        <a:off x="32219" y="3332849"/>
        <a:ext cx="10440530" cy="595570"/>
      </dsp:txXfrm>
    </dsp:sp>
    <dsp:sp modelId="{7407C825-A5E2-4D56-AC1D-DC0F692593F1}">
      <dsp:nvSpPr>
        <dsp:cNvPr id="0" name=""/>
        <dsp:cNvSpPr/>
      </dsp:nvSpPr>
      <dsp:spPr>
        <a:xfrm>
          <a:off x="0" y="4335897"/>
          <a:ext cx="10504968" cy="66000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CPR 28.4: Parties have duty to make standard disclosure                                                                                        CPR </a:t>
          </a:r>
          <a:r>
            <a:rPr lang="en-US" sz="1800" kern="1200" dirty="0" err="1"/>
            <a:t>CPR</a:t>
          </a:r>
          <a:r>
            <a:rPr lang="en-US" sz="1800" kern="1200" dirty="0"/>
            <a:t> 28.5 and.6  Court has power to compel specific disclosure .:</a:t>
          </a:r>
          <a:endParaRPr lang="en-US" sz="500" kern="1200" dirty="0"/>
        </a:p>
      </dsp:txBody>
      <dsp:txXfrm>
        <a:off x="32219" y="4368116"/>
        <a:ext cx="10440530" cy="5955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941B97-578F-48BB-A4B2-8D87CF12B097}">
      <dsp:nvSpPr>
        <dsp:cNvPr id="0" name=""/>
        <dsp:cNvSpPr/>
      </dsp:nvSpPr>
      <dsp:spPr>
        <a:xfrm>
          <a:off x="0" y="653969"/>
          <a:ext cx="6705600" cy="55692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(4)Parties to file agreed Statement of (narrowed)  issues or separate statements if agreement not reached:</a:t>
          </a:r>
        </a:p>
      </dsp:txBody>
      <dsp:txXfrm>
        <a:off x="27187" y="681156"/>
        <a:ext cx="6651226" cy="502546"/>
      </dsp:txXfrm>
    </dsp:sp>
    <dsp:sp modelId="{4F4DD6C5-B633-45EA-9F97-6C4F62A0645F}">
      <dsp:nvSpPr>
        <dsp:cNvPr id="0" name=""/>
        <dsp:cNvSpPr/>
      </dsp:nvSpPr>
      <dsp:spPr>
        <a:xfrm>
          <a:off x="0" y="1251209"/>
          <a:ext cx="6705600" cy="55692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(1) Parties to file agreed statement of admissions or separate statements if no agreement reached </a:t>
          </a:r>
        </a:p>
      </dsp:txBody>
      <dsp:txXfrm>
        <a:off x="27187" y="1278396"/>
        <a:ext cx="6651226" cy="502546"/>
      </dsp:txXfrm>
    </dsp:sp>
    <dsp:sp modelId="{AF9B5880-598F-4BA0-97B4-DD5A61B263CE}">
      <dsp:nvSpPr>
        <dsp:cNvPr id="0" name=""/>
        <dsp:cNvSpPr/>
      </dsp:nvSpPr>
      <dsp:spPr>
        <a:xfrm>
          <a:off x="0" y="1848450"/>
          <a:ext cx="6705600" cy="55692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(5) Parties to file agreed notice of any issue(s) which if determined could resolve the whole or substantial part of dispute, or separate notices if no agreement reached</a:t>
          </a:r>
        </a:p>
      </dsp:txBody>
      <dsp:txXfrm>
        <a:off x="27187" y="1875637"/>
        <a:ext cx="6651226" cy="502546"/>
      </dsp:txXfrm>
    </dsp:sp>
    <dsp:sp modelId="{E6BE0234-C954-49E4-B83E-5C05057BADE6}">
      <dsp:nvSpPr>
        <dsp:cNvPr id="0" name=""/>
        <dsp:cNvSpPr/>
      </dsp:nvSpPr>
      <dsp:spPr>
        <a:xfrm>
          <a:off x="0" y="2445690"/>
          <a:ext cx="6705600" cy="55692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(2) Parties to file agreed statement showing facts agreed and those remaining  in issue , if any, or separate statements if no agreement reached</a:t>
          </a:r>
        </a:p>
      </dsp:txBody>
      <dsp:txXfrm>
        <a:off x="27187" y="2472877"/>
        <a:ext cx="6651226" cy="502546"/>
      </dsp:txXfrm>
    </dsp:sp>
    <dsp:sp modelId="{2F7C9726-A66D-46C7-B1D7-BE3FC4FBEF60}">
      <dsp:nvSpPr>
        <dsp:cNvPr id="0" name=""/>
        <dsp:cNvSpPr/>
      </dsp:nvSpPr>
      <dsp:spPr>
        <a:xfrm>
          <a:off x="0" y="3042930"/>
          <a:ext cx="6705600" cy="55692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(3) Parties to file agreed statement of legal principles on which trial is conducted or separate statements if agreement not reached.</a:t>
          </a:r>
        </a:p>
      </dsp:txBody>
      <dsp:txXfrm>
        <a:off x="27187" y="3070117"/>
        <a:ext cx="6651226" cy="502546"/>
      </dsp:txXfrm>
    </dsp:sp>
    <dsp:sp modelId="{66BBBD21-B9C5-411F-AB07-30957CF838DA}">
      <dsp:nvSpPr>
        <dsp:cNvPr id="0" name=""/>
        <dsp:cNvSpPr/>
      </dsp:nvSpPr>
      <dsp:spPr>
        <a:xfrm>
          <a:off x="0" y="3626876"/>
          <a:ext cx="6705600" cy="55692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(6) In appropriate case: Parties to file submissions  on whether judgment can be entered on the pleadings, to be adjudicated with or without oral hearing, as the case may be</a:t>
          </a:r>
        </a:p>
      </dsp:txBody>
      <dsp:txXfrm>
        <a:off x="27187" y="3654063"/>
        <a:ext cx="6651226" cy="502546"/>
      </dsp:txXfrm>
    </dsp:sp>
    <dsp:sp modelId="{3BC15389-AA6E-4E73-9D72-DFC77F6DBC95}">
      <dsp:nvSpPr>
        <dsp:cNvPr id="0" name=""/>
        <dsp:cNvSpPr/>
      </dsp:nvSpPr>
      <dsp:spPr>
        <a:xfrm>
          <a:off x="0" y="4217470"/>
          <a:ext cx="6705600" cy="55692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b="1" kern="1200" dirty="0"/>
        </a:p>
      </dsp:txBody>
      <dsp:txXfrm>
        <a:off x="27187" y="4244657"/>
        <a:ext cx="6651226" cy="5025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37A32-E31C-4D35-80A5-6191E59C5501}">
      <dsp:nvSpPr>
        <dsp:cNvPr id="0" name=""/>
        <dsp:cNvSpPr/>
      </dsp:nvSpPr>
      <dsp:spPr>
        <a:xfrm>
          <a:off x="0" y="7132"/>
          <a:ext cx="4936067" cy="965250"/>
        </a:xfrm>
        <a:prstGeom prst="roundRect">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GB" sz="4000" b="1" kern="1200" dirty="0"/>
            <a:t>WHY ADR</a:t>
          </a:r>
          <a:endParaRPr lang="en-US" sz="4000" kern="1200" dirty="0"/>
        </a:p>
      </dsp:txBody>
      <dsp:txXfrm>
        <a:off x="47120" y="54252"/>
        <a:ext cx="4841827" cy="871010"/>
      </dsp:txXfrm>
    </dsp:sp>
    <dsp:sp modelId="{F98B5654-4883-41FF-AB15-C0C23B235952}">
      <dsp:nvSpPr>
        <dsp:cNvPr id="0" name=""/>
        <dsp:cNvSpPr/>
      </dsp:nvSpPr>
      <dsp:spPr>
        <a:xfrm>
          <a:off x="0" y="972382"/>
          <a:ext cx="4936067" cy="3005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720" tIns="41910" rIns="234696" bIns="41910" numCol="1" spcCol="1270" anchor="t" anchorCtr="0">
          <a:noAutofit/>
        </a:bodyPr>
        <a:lstStyle/>
        <a:p>
          <a:pPr marL="228600" lvl="1" indent="-228600" algn="l" defTabSz="1155700">
            <a:lnSpc>
              <a:spcPct val="90000"/>
            </a:lnSpc>
            <a:spcBef>
              <a:spcPct val="0"/>
            </a:spcBef>
            <a:spcAft>
              <a:spcPct val="20000"/>
            </a:spcAft>
            <a:buChar char="•"/>
          </a:pPr>
          <a:endParaRPr lang="en-US" sz="2600" kern="1200" dirty="0"/>
        </a:p>
        <a:p>
          <a:pPr marL="228600" lvl="1" indent="-228600" algn="l" defTabSz="1155700">
            <a:lnSpc>
              <a:spcPct val="90000"/>
            </a:lnSpc>
            <a:spcBef>
              <a:spcPct val="0"/>
            </a:spcBef>
            <a:spcAft>
              <a:spcPct val="20000"/>
            </a:spcAft>
            <a:buChar char="•"/>
          </a:pPr>
          <a:r>
            <a:rPr lang="en-GB" sz="2600" kern="1200" dirty="0"/>
            <a:t>Some cases are better resolved via some form of ADR;</a:t>
          </a:r>
          <a:endParaRPr lang="en-US" sz="2600" kern="1200" dirty="0"/>
        </a:p>
        <a:p>
          <a:pPr marL="228600" lvl="1" indent="-228600" algn="l" defTabSz="1155700">
            <a:lnSpc>
              <a:spcPct val="90000"/>
            </a:lnSpc>
            <a:spcBef>
              <a:spcPct val="0"/>
            </a:spcBef>
            <a:spcAft>
              <a:spcPct val="20000"/>
            </a:spcAft>
            <a:buChar char="•"/>
          </a:pPr>
          <a:endParaRPr lang="en-US" sz="2600" kern="1200" dirty="0"/>
        </a:p>
        <a:p>
          <a:pPr marL="228600" lvl="1" indent="-228600" algn="l" defTabSz="1155700">
            <a:lnSpc>
              <a:spcPct val="90000"/>
            </a:lnSpc>
            <a:spcBef>
              <a:spcPct val="0"/>
            </a:spcBef>
            <a:spcAft>
              <a:spcPct val="20000"/>
            </a:spcAft>
            <a:buChar char="•"/>
          </a:pPr>
          <a:r>
            <a:rPr lang="en-GB" sz="2600" kern="1200" dirty="0"/>
            <a:t>Some litigants merely want to be heard</a:t>
          </a:r>
          <a:endParaRPr lang="en-US" sz="2600" kern="1200" dirty="0"/>
        </a:p>
        <a:p>
          <a:pPr marL="228600" lvl="1" indent="-228600" algn="l" defTabSz="1155700">
            <a:lnSpc>
              <a:spcPct val="90000"/>
            </a:lnSpc>
            <a:spcBef>
              <a:spcPct val="0"/>
            </a:spcBef>
            <a:spcAft>
              <a:spcPct val="20000"/>
            </a:spcAft>
            <a:buChar char="•"/>
          </a:pPr>
          <a:endParaRPr lang="en-US" sz="2600" kern="1200" dirty="0"/>
        </a:p>
      </dsp:txBody>
      <dsp:txXfrm>
        <a:off x="0" y="972382"/>
        <a:ext cx="4936067" cy="30056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D7456-1EDF-4F10-A26D-EAD8F2E09E56}">
      <dsp:nvSpPr>
        <dsp:cNvPr id="0" name=""/>
        <dsp:cNvSpPr/>
      </dsp:nvSpPr>
      <dsp:spPr>
        <a:xfrm>
          <a:off x="0" y="0"/>
          <a:ext cx="4668161" cy="1258201"/>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The</a:t>
          </a:r>
          <a:r>
            <a:rPr lang="en-US" sz="4000" b="1" kern="1200" baseline="0" dirty="0"/>
            <a:t> Authority for ADR</a:t>
          </a:r>
          <a:endParaRPr lang="en-US" sz="4000" b="1" kern="1200" dirty="0"/>
        </a:p>
      </dsp:txBody>
      <dsp:txXfrm>
        <a:off x="61420" y="61420"/>
        <a:ext cx="4545321" cy="1135361"/>
      </dsp:txXfrm>
    </dsp:sp>
    <dsp:sp modelId="{6EB26436-C74D-4BD9-8480-32BD0F68C1A9}">
      <dsp:nvSpPr>
        <dsp:cNvPr id="0" name=""/>
        <dsp:cNvSpPr/>
      </dsp:nvSpPr>
      <dsp:spPr>
        <a:xfrm>
          <a:off x="0" y="1260183"/>
          <a:ext cx="4668161" cy="4892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214"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n-US" sz="2000" kern="1200" dirty="0"/>
        </a:p>
        <a:p>
          <a:pPr marL="228600" lvl="1" indent="-228600" algn="l" defTabSz="889000">
            <a:lnSpc>
              <a:spcPct val="90000"/>
            </a:lnSpc>
            <a:spcBef>
              <a:spcPct val="0"/>
            </a:spcBef>
            <a:spcAft>
              <a:spcPct val="20000"/>
            </a:spcAft>
            <a:buFontTx/>
            <a:buNone/>
          </a:pPr>
          <a:r>
            <a:rPr lang="en-GB" sz="2000" kern="1200" dirty="0"/>
            <a:t>The legislative authority for appropriate dispute resolution is grounded in Part 25.1(</a:t>
          </a:r>
          <a:r>
            <a:rPr lang="en-GB" sz="2000" kern="1200" dirty="0" err="1"/>
            <a:t>i</a:t>
          </a:r>
          <a:r>
            <a:rPr lang="en-GB" sz="2000" kern="1200" dirty="0"/>
            <a:t>). </a:t>
          </a:r>
          <a:endParaRPr lang="en-US" sz="2000" kern="1200" dirty="0"/>
        </a:p>
        <a:p>
          <a:pPr marL="228600" lvl="1" indent="-228600" algn="l" defTabSz="889000">
            <a:lnSpc>
              <a:spcPct val="90000"/>
            </a:lnSpc>
            <a:spcBef>
              <a:spcPct val="0"/>
            </a:spcBef>
            <a:spcAft>
              <a:spcPct val="20000"/>
            </a:spcAft>
            <a:buChar char="•"/>
          </a:pPr>
          <a:endParaRPr lang="en-US" sz="2000" kern="1200" dirty="0"/>
        </a:p>
        <a:p>
          <a:pPr marL="228600" lvl="1" indent="-228600" algn="l" defTabSz="889000">
            <a:lnSpc>
              <a:spcPct val="90000"/>
            </a:lnSpc>
            <a:spcBef>
              <a:spcPct val="0"/>
            </a:spcBef>
            <a:spcAft>
              <a:spcPct val="20000"/>
            </a:spcAft>
            <a:buFontTx/>
            <a:buNone/>
          </a:pPr>
          <a:r>
            <a:rPr lang="en-GB" sz="2000" kern="1200" dirty="0"/>
            <a:t>The rule states that the court must further the overriding objective by, among other things:</a:t>
          </a:r>
          <a:endParaRPr lang="en-US" sz="2000" kern="1200" dirty="0"/>
        </a:p>
        <a:p>
          <a:pPr marL="228600" lvl="1" indent="-228600" algn="l" defTabSz="889000">
            <a:lnSpc>
              <a:spcPct val="90000"/>
            </a:lnSpc>
            <a:spcBef>
              <a:spcPct val="0"/>
            </a:spcBef>
            <a:spcAft>
              <a:spcPct val="20000"/>
            </a:spcAft>
            <a:buFontTx/>
            <a:buNone/>
          </a:pPr>
          <a:endParaRPr lang="en-US" sz="2000" kern="1200" dirty="0"/>
        </a:p>
        <a:p>
          <a:pPr marL="228600" lvl="1" indent="-228600" algn="l" defTabSz="889000">
            <a:lnSpc>
              <a:spcPct val="90000"/>
            </a:lnSpc>
            <a:spcBef>
              <a:spcPct val="0"/>
            </a:spcBef>
            <a:spcAft>
              <a:spcPct val="20000"/>
            </a:spcAft>
            <a:buChar char="•"/>
          </a:pPr>
          <a:r>
            <a:rPr lang="en-GB" sz="2000" b="1" i="1" kern="1200" dirty="0"/>
            <a:t>encouraging</a:t>
          </a:r>
          <a:r>
            <a:rPr lang="en-GB" sz="2000" kern="1200" dirty="0"/>
            <a:t> the parties to use any appropriate form of ADR procedure including, in particular, mediation, if the court considers it appropriate; and</a:t>
          </a:r>
          <a:endParaRPr lang="en-US" sz="2000" kern="1200" dirty="0"/>
        </a:p>
        <a:p>
          <a:pPr marL="228600" lvl="1" indent="-228600" algn="l" defTabSz="889000">
            <a:lnSpc>
              <a:spcPct val="90000"/>
            </a:lnSpc>
            <a:spcBef>
              <a:spcPct val="0"/>
            </a:spcBef>
            <a:spcAft>
              <a:spcPct val="20000"/>
            </a:spcAft>
            <a:buChar char="•"/>
          </a:pPr>
          <a:endParaRPr lang="en-US" sz="2000" kern="1200" dirty="0"/>
        </a:p>
        <a:p>
          <a:pPr marL="228600" lvl="1" indent="-228600" algn="l" defTabSz="889000">
            <a:lnSpc>
              <a:spcPct val="90000"/>
            </a:lnSpc>
            <a:spcBef>
              <a:spcPct val="0"/>
            </a:spcBef>
            <a:spcAft>
              <a:spcPct val="20000"/>
            </a:spcAft>
            <a:buChar char="•"/>
          </a:pPr>
          <a:r>
            <a:rPr lang="en-GB" sz="2000" kern="1200" dirty="0"/>
            <a:t> </a:t>
          </a:r>
          <a:r>
            <a:rPr lang="en-GB" sz="2000" b="1" i="1" kern="1200" dirty="0"/>
            <a:t>facilitating</a:t>
          </a:r>
          <a:r>
            <a:rPr lang="en-GB" sz="2000" kern="1200" dirty="0"/>
            <a:t> the use of such procedures.</a:t>
          </a:r>
          <a:endParaRPr lang="en-US" sz="2000" kern="1200" dirty="0"/>
        </a:p>
      </dsp:txBody>
      <dsp:txXfrm>
        <a:off x="0" y="1260183"/>
        <a:ext cx="4668161" cy="48923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D7456-1EDF-4F10-A26D-EAD8F2E09E56}">
      <dsp:nvSpPr>
        <dsp:cNvPr id="0" name=""/>
        <dsp:cNvSpPr/>
      </dsp:nvSpPr>
      <dsp:spPr>
        <a:xfrm>
          <a:off x="0" y="0"/>
          <a:ext cx="4585380" cy="192464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b="1" kern="1200" dirty="0"/>
            <a:t>Some disputes are tailor made for mediation</a:t>
          </a:r>
          <a:endParaRPr lang="en-US" sz="3500" b="1" kern="1200" dirty="0"/>
        </a:p>
      </dsp:txBody>
      <dsp:txXfrm>
        <a:off x="93954" y="93954"/>
        <a:ext cx="4397472" cy="1736741"/>
      </dsp:txXfrm>
    </dsp:sp>
    <dsp:sp modelId="{6EB26436-C74D-4BD9-8480-32BD0F68C1A9}">
      <dsp:nvSpPr>
        <dsp:cNvPr id="0" name=""/>
        <dsp:cNvSpPr/>
      </dsp:nvSpPr>
      <dsp:spPr>
        <a:xfrm>
          <a:off x="0" y="1929866"/>
          <a:ext cx="4585380" cy="34658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586"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GB" sz="2700" kern="1200" dirty="0"/>
            <a:t>Landlord/Tenant disputes</a:t>
          </a:r>
          <a:endParaRPr lang="en-US" sz="2700" kern="1200" dirty="0"/>
        </a:p>
        <a:p>
          <a:pPr marL="228600" lvl="1" indent="-228600" algn="l" defTabSz="1200150">
            <a:lnSpc>
              <a:spcPct val="90000"/>
            </a:lnSpc>
            <a:spcBef>
              <a:spcPct val="0"/>
            </a:spcBef>
            <a:spcAft>
              <a:spcPct val="20000"/>
            </a:spcAft>
            <a:buChar char="•"/>
          </a:pPr>
          <a:endParaRPr lang="en-US" sz="2700" kern="1200" dirty="0"/>
        </a:p>
        <a:p>
          <a:pPr marL="228600" lvl="1" indent="-228600" algn="l" defTabSz="1200150">
            <a:lnSpc>
              <a:spcPct val="90000"/>
            </a:lnSpc>
            <a:spcBef>
              <a:spcPct val="0"/>
            </a:spcBef>
            <a:spcAft>
              <a:spcPct val="20000"/>
            </a:spcAft>
            <a:buChar char="•"/>
          </a:pPr>
          <a:r>
            <a:rPr lang="en-GB" sz="2700" kern="1200" dirty="0"/>
            <a:t>Motor vehicle claims especially where there is no counterclaim</a:t>
          </a:r>
          <a:endParaRPr lang="en-US" sz="2700" kern="1200" dirty="0"/>
        </a:p>
        <a:p>
          <a:pPr marL="228600" lvl="1" indent="-228600" algn="l" defTabSz="1200150">
            <a:lnSpc>
              <a:spcPct val="90000"/>
            </a:lnSpc>
            <a:spcBef>
              <a:spcPct val="0"/>
            </a:spcBef>
            <a:spcAft>
              <a:spcPct val="20000"/>
            </a:spcAft>
            <a:buChar char="•"/>
          </a:pPr>
          <a:endParaRPr lang="en-US" sz="2700" kern="1200" dirty="0"/>
        </a:p>
        <a:p>
          <a:pPr marL="228600" lvl="1" indent="-228600" algn="l" defTabSz="1200150">
            <a:lnSpc>
              <a:spcPct val="90000"/>
            </a:lnSpc>
            <a:spcBef>
              <a:spcPct val="0"/>
            </a:spcBef>
            <a:spcAft>
              <a:spcPct val="20000"/>
            </a:spcAft>
            <a:buChar char="•"/>
          </a:pPr>
          <a:r>
            <a:rPr lang="en-GB" sz="2700" kern="1200" dirty="0"/>
            <a:t>Some breaches of contract.</a:t>
          </a:r>
          <a:endParaRPr lang="en-US" sz="2700" kern="1200" dirty="0"/>
        </a:p>
      </dsp:txBody>
      <dsp:txXfrm>
        <a:off x="0" y="1929866"/>
        <a:ext cx="4585380" cy="34658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C546F-84AD-4318-97BA-9E4C6CF1F681}">
      <dsp:nvSpPr>
        <dsp:cNvPr id="0" name=""/>
        <dsp:cNvSpPr/>
      </dsp:nvSpPr>
      <dsp:spPr>
        <a:xfrm>
          <a:off x="0" y="176613"/>
          <a:ext cx="6263803" cy="17131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1" kern="1200" dirty="0"/>
            <a:t>ENV does not depend upon but is aided by a docket system. This means that a case is assigned to a judge from the time it is filed and it remains with that judge until it is finally disposed of</a:t>
          </a:r>
          <a:r>
            <a:rPr lang="en-GB" sz="1900" kern="1200" dirty="0"/>
            <a:t>.</a:t>
          </a:r>
          <a:endParaRPr lang="en-US" sz="1900" kern="1200" dirty="0"/>
        </a:p>
      </dsp:txBody>
      <dsp:txXfrm>
        <a:off x="83627" y="260240"/>
        <a:ext cx="6096549" cy="1545847"/>
      </dsp:txXfrm>
    </dsp:sp>
    <dsp:sp modelId="{FF989875-444F-4ED0-9682-44BD55DFCF1A}">
      <dsp:nvSpPr>
        <dsp:cNvPr id="0" name=""/>
        <dsp:cNvSpPr/>
      </dsp:nvSpPr>
      <dsp:spPr>
        <a:xfrm>
          <a:off x="0" y="2082074"/>
          <a:ext cx="6263803" cy="22459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1" kern="1200" dirty="0"/>
            <a:t>ENV allows the assigned judge to assess when after a Defence has been filed, a case is ripe for ENV. If the assigned judge makes that determination, they can then send </a:t>
          </a:r>
          <a:r>
            <a:rPr lang="en-GB" sz="1900" b="1" kern="1200" dirty="0" err="1"/>
            <a:t>th</a:t>
          </a:r>
          <a:r>
            <a:rPr lang="en-GB" sz="1900" b="1" kern="1200" dirty="0"/>
            <a:t> e case to another judge who can frankly and fully discuss with the parties the chances of success of the claim and or the defence. The ENV judge is not constrained because they will not be hearing the case.</a:t>
          </a:r>
          <a:endParaRPr lang="en-US" sz="1900" b="1" kern="1200" dirty="0"/>
        </a:p>
      </dsp:txBody>
      <dsp:txXfrm>
        <a:off x="109637" y="2191711"/>
        <a:ext cx="6044529" cy="20266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A94395-9BF7-4C9E-89FA-0A71FC8657B9}">
      <dsp:nvSpPr>
        <dsp:cNvPr id="0" name=""/>
        <dsp:cNvSpPr/>
      </dsp:nvSpPr>
      <dsp:spPr>
        <a:xfrm>
          <a:off x="0" y="319430"/>
          <a:ext cx="6263803" cy="39311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GB" sz="2400" kern="1200"/>
            <a:t>ENV is specifically referenced in the Rules at Part 26.1(1)(v) where the court is empowered to take any other step, give any other direction, or make any other order for the purpose of managing the case and furthering the overriding objective, including hearing an Early Neutral Evaluation, or directing that such a hearing take place before a court appointed neutral third party, with the aim of helping the parties settle the case.</a:t>
          </a:r>
        </a:p>
      </dsp:txBody>
      <dsp:txXfrm>
        <a:off x="191905" y="511335"/>
        <a:ext cx="5879993" cy="35473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11688-4C4B-4620-89DD-AAA6CCC7C71A}">
      <dsp:nvSpPr>
        <dsp:cNvPr id="0" name=""/>
        <dsp:cNvSpPr/>
      </dsp:nvSpPr>
      <dsp:spPr>
        <a:xfrm>
          <a:off x="0" y="716"/>
          <a:ext cx="697964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8E7326-846C-42AD-B041-0534812A6CD8}">
      <dsp:nvSpPr>
        <dsp:cNvPr id="0" name=""/>
        <dsp:cNvSpPr/>
      </dsp:nvSpPr>
      <dsp:spPr>
        <a:xfrm>
          <a:off x="0" y="716"/>
          <a:ext cx="6979644" cy="1174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en-US" sz="2400" b="1" kern="1200" dirty="0"/>
            <a:t>All issues that are irrelevant to the resolution of the main issue in dispute are eliminated.</a:t>
          </a:r>
        </a:p>
      </dsp:txBody>
      <dsp:txXfrm>
        <a:off x="0" y="716"/>
        <a:ext cx="6979644" cy="1174145"/>
      </dsp:txXfrm>
    </dsp:sp>
    <dsp:sp modelId="{5A2C7633-151B-4FE4-A13D-9BBC708489D8}">
      <dsp:nvSpPr>
        <dsp:cNvPr id="0" name=""/>
        <dsp:cNvSpPr/>
      </dsp:nvSpPr>
      <dsp:spPr>
        <a:xfrm>
          <a:off x="0" y="1174862"/>
          <a:ext cx="6979644"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FDA588-B265-4314-9BD0-5DA6A39C9810}">
      <dsp:nvSpPr>
        <dsp:cNvPr id="0" name=""/>
        <dsp:cNvSpPr/>
      </dsp:nvSpPr>
      <dsp:spPr>
        <a:xfrm>
          <a:off x="0" y="1174862"/>
          <a:ext cx="6979644" cy="1174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en-US" sz="2400" b="1" i="0" kern="1200" dirty="0"/>
            <a:t>Parties are not required to prove facts on which they agree.  </a:t>
          </a:r>
        </a:p>
      </dsp:txBody>
      <dsp:txXfrm>
        <a:off x="0" y="1174862"/>
        <a:ext cx="6979644" cy="1174145"/>
      </dsp:txXfrm>
    </dsp:sp>
    <dsp:sp modelId="{4DC5AC7E-92B9-4B5E-8CE4-E7109983D483}">
      <dsp:nvSpPr>
        <dsp:cNvPr id="0" name=""/>
        <dsp:cNvSpPr/>
      </dsp:nvSpPr>
      <dsp:spPr>
        <a:xfrm>
          <a:off x="0" y="2349008"/>
          <a:ext cx="6979644"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A99901-F59C-461A-9B91-26418880C390}">
      <dsp:nvSpPr>
        <dsp:cNvPr id="0" name=""/>
        <dsp:cNvSpPr/>
      </dsp:nvSpPr>
      <dsp:spPr>
        <a:xfrm>
          <a:off x="0" y="2349008"/>
          <a:ext cx="6979644" cy="1174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en-US" sz="2400" b="1" kern="1200" dirty="0"/>
            <a:t>There is agreement on all or some of the legal principles relevant to the adjudication of the dispute.</a:t>
          </a:r>
        </a:p>
      </dsp:txBody>
      <dsp:txXfrm>
        <a:off x="0" y="2349008"/>
        <a:ext cx="6979644" cy="1174145"/>
      </dsp:txXfrm>
    </dsp:sp>
    <dsp:sp modelId="{9534743C-5150-4443-A540-3FE91E97DE11}">
      <dsp:nvSpPr>
        <dsp:cNvPr id="0" name=""/>
        <dsp:cNvSpPr/>
      </dsp:nvSpPr>
      <dsp:spPr>
        <a:xfrm>
          <a:off x="0" y="3523154"/>
          <a:ext cx="6979644"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202F16-E2A4-4F37-911F-942FF12CC6E7}">
      <dsp:nvSpPr>
        <dsp:cNvPr id="0" name=""/>
        <dsp:cNvSpPr/>
      </dsp:nvSpPr>
      <dsp:spPr>
        <a:xfrm>
          <a:off x="0" y="3523154"/>
          <a:ext cx="6979644" cy="1174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en-US" sz="2400" b="1" kern="1200" dirty="0"/>
            <a:t>When an issue which could determine the outcome of the case is resolved.</a:t>
          </a:r>
        </a:p>
      </dsp:txBody>
      <dsp:txXfrm>
        <a:off x="0" y="3523154"/>
        <a:ext cx="6979644" cy="1174145"/>
      </dsp:txXfrm>
    </dsp:sp>
    <dsp:sp modelId="{D333648E-DAD6-4DEE-94C4-69B0CE520100}">
      <dsp:nvSpPr>
        <dsp:cNvPr id="0" name=""/>
        <dsp:cNvSpPr/>
      </dsp:nvSpPr>
      <dsp:spPr>
        <a:xfrm>
          <a:off x="0" y="4697300"/>
          <a:ext cx="697964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AD8796-A16B-4295-9BF8-62BD00EA5877}">
      <dsp:nvSpPr>
        <dsp:cNvPr id="0" name=""/>
        <dsp:cNvSpPr/>
      </dsp:nvSpPr>
      <dsp:spPr>
        <a:xfrm>
          <a:off x="0" y="4697300"/>
          <a:ext cx="6979644" cy="1174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en-US" sz="2400" b="1" kern="1200" dirty="0">
              <a:solidFill>
                <a:schemeClr val="accent1"/>
              </a:solidFill>
            </a:rPr>
            <a:t>Can you add something more?</a:t>
          </a:r>
          <a:endParaRPr lang="en-US" sz="2400" kern="1200" dirty="0">
            <a:solidFill>
              <a:schemeClr val="accent1"/>
            </a:solidFill>
          </a:endParaRPr>
        </a:p>
      </dsp:txBody>
      <dsp:txXfrm>
        <a:off x="0" y="4697300"/>
        <a:ext cx="6979644" cy="11741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AF33D-658C-4D03-B04A-DF5E454F2F17}">
      <dsp:nvSpPr>
        <dsp:cNvPr id="0" name=""/>
        <dsp:cNvSpPr/>
      </dsp:nvSpPr>
      <dsp:spPr>
        <a:xfrm>
          <a:off x="0" y="2496"/>
          <a:ext cx="10515600" cy="467506"/>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9F6E7A-0761-4DAD-8533-B5717FB9391D}">
      <dsp:nvSpPr>
        <dsp:cNvPr id="0" name=""/>
        <dsp:cNvSpPr/>
      </dsp:nvSpPr>
      <dsp:spPr>
        <a:xfrm>
          <a:off x="141420" y="107685"/>
          <a:ext cx="257379" cy="2571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092B34-DA8B-4C6C-BC83-D685375F9B58}">
      <dsp:nvSpPr>
        <dsp:cNvPr id="0" name=""/>
        <dsp:cNvSpPr/>
      </dsp:nvSpPr>
      <dsp:spPr>
        <a:xfrm>
          <a:off x="540220" y="2496"/>
          <a:ext cx="9950973" cy="511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16" tIns="54116" rIns="54116" bIns="54116" numCol="1" spcCol="1270" anchor="ctr" anchorCtr="0">
          <a:noAutofit/>
        </a:bodyPr>
        <a:lstStyle/>
        <a:p>
          <a:pPr marL="0" lvl="0" indent="0" algn="l" defTabSz="622300">
            <a:lnSpc>
              <a:spcPct val="100000"/>
            </a:lnSpc>
            <a:spcBef>
              <a:spcPct val="0"/>
            </a:spcBef>
            <a:spcAft>
              <a:spcPct val="35000"/>
            </a:spcAft>
            <a:buNone/>
          </a:pPr>
          <a:r>
            <a:rPr lang="en-US" sz="1400" b="1" kern="1200" dirty="0"/>
            <a:t>Issues can be identified and narrowed at various stages of proceedings: e.g. after filing of defence: or after discovery of documents or filing of witness statements</a:t>
          </a:r>
          <a:endParaRPr lang="en-US" sz="1400" kern="1200" dirty="0"/>
        </a:p>
      </dsp:txBody>
      <dsp:txXfrm>
        <a:off x="540220" y="2496"/>
        <a:ext cx="9950973" cy="511334"/>
      </dsp:txXfrm>
    </dsp:sp>
    <dsp:sp modelId="{E23A4A42-4134-489D-8A10-A541D7B2F28C}">
      <dsp:nvSpPr>
        <dsp:cNvPr id="0" name=""/>
        <dsp:cNvSpPr/>
      </dsp:nvSpPr>
      <dsp:spPr>
        <a:xfrm>
          <a:off x="0" y="641664"/>
          <a:ext cx="10515600" cy="467506"/>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7D2D4F-4360-4AE5-816A-BC734D8FAF46}">
      <dsp:nvSpPr>
        <dsp:cNvPr id="0" name=""/>
        <dsp:cNvSpPr/>
      </dsp:nvSpPr>
      <dsp:spPr>
        <a:xfrm>
          <a:off x="141420" y="746853"/>
          <a:ext cx="257379" cy="2571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99456E-94DE-4CCB-97F9-3B000A42A69B}">
      <dsp:nvSpPr>
        <dsp:cNvPr id="0" name=""/>
        <dsp:cNvSpPr/>
      </dsp:nvSpPr>
      <dsp:spPr>
        <a:xfrm>
          <a:off x="540220" y="641664"/>
          <a:ext cx="9950973" cy="511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16" tIns="54116" rIns="54116" bIns="54116" numCol="1" spcCol="1270" anchor="ctr" anchorCtr="0">
          <a:noAutofit/>
        </a:bodyPr>
        <a:lstStyle/>
        <a:p>
          <a:pPr marL="0" lvl="0" indent="0" algn="l" defTabSz="622300">
            <a:lnSpc>
              <a:spcPct val="100000"/>
            </a:lnSpc>
            <a:spcBef>
              <a:spcPct val="0"/>
            </a:spcBef>
            <a:spcAft>
              <a:spcPct val="35000"/>
            </a:spcAft>
            <a:buNone/>
          </a:pPr>
          <a:r>
            <a:rPr lang="en-US" sz="1400" b="1" kern="1200"/>
            <a:t>Issues cannot be easily identified and narrowed if the applicable legal standards are unclear: imposes duty on the formulation of claims and defences.</a:t>
          </a:r>
          <a:endParaRPr lang="en-US" sz="1400" kern="1200"/>
        </a:p>
      </dsp:txBody>
      <dsp:txXfrm>
        <a:off x="540220" y="641664"/>
        <a:ext cx="9950973" cy="511334"/>
      </dsp:txXfrm>
    </dsp:sp>
    <dsp:sp modelId="{696A260E-0D3C-46DE-A0CA-E8E60F9175C0}">
      <dsp:nvSpPr>
        <dsp:cNvPr id="0" name=""/>
        <dsp:cNvSpPr/>
      </dsp:nvSpPr>
      <dsp:spPr>
        <a:xfrm>
          <a:off x="0" y="1280833"/>
          <a:ext cx="10515600" cy="467506"/>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C397A7-D855-41C2-96D7-FD56C91C65D0}">
      <dsp:nvSpPr>
        <dsp:cNvPr id="0" name=""/>
        <dsp:cNvSpPr/>
      </dsp:nvSpPr>
      <dsp:spPr>
        <a:xfrm>
          <a:off x="141420" y="1386021"/>
          <a:ext cx="257379" cy="2571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D42D84-65AA-4A03-B001-23DDE14631C9}">
      <dsp:nvSpPr>
        <dsp:cNvPr id="0" name=""/>
        <dsp:cNvSpPr/>
      </dsp:nvSpPr>
      <dsp:spPr>
        <a:xfrm>
          <a:off x="540220" y="1280833"/>
          <a:ext cx="9950973" cy="511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16" tIns="54116" rIns="54116" bIns="54116" numCol="1" spcCol="1270" anchor="ctr" anchorCtr="0">
          <a:noAutofit/>
        </a:bodyPr>
        <a:lstStyle/>
        <a:p>
          <a:pPr marL="0" lvl="0" indent="0" algn="l" defTabSz="622300">
            <a:lnSpc>
              <a:spcPct val="100000"/>
            </a:lnSpc>
            <a:spcBef>
              <a:spcPct val="0"/>
            </a:spcBef>
            <a:spcAft>
              <a:spcPct val="35000"/>
            </a:spcAft>
            <a:buNone/>
          </a:pPr>
          <a:r>
            <a:rPr lang="en-US" sz="1400" b="1" kern="1200"/>
            <a:t>Issues cannot be easily identified  and narrowed if uncertainty about facts causes generalized rather than specific pleadings.  Appropriate protocols before action could assist in reducing incidence of this.  </a:t>
          </a:r>
          <a:endParaRPr lang="en-US" sz="1400" kern="1200"/>
        </a:p>
      </dsp:txBody>
      <dsp:txXfrm>
        <a:off x="540220" y="1280833"/>
        <a:ext cx="9950973" cy="511334"/>
      </dsp:txXfrm>
    </dsp:sp>
    <dsp:sp modelId="{9A9630A5-2D2B-4D9C-9E23-F7E5D409EF98}">
      <dsp:nvSpPr>
        <dsp:cNvPr id="0" name=""/>
        <dsp:cNvSpPr/>
      </dsp:nvSpPr>
      <dsp:spPr>
        <a:xfrm>
          <a:off x="0" y="1920001"/>
          <a:ext cx="10515600" cy="467506"/>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B9D032-E1CC-42DF-AEF4-8066A44A21AC}">
      <dsp:nvSpPr>
        <dsp:cNvPr id="0" name=""/>
        <dsp:cNvSpPr/>
      </dsp:nvSpPr>
      <dsp:spPr>
        <a:xfrm>
          <a:off x="141420" y="2025190"/>
          <a:ext cx="257379" cy="2571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DF4B15-BA63-4A62-8EC2-F015A487901A}">
      <dsp:nvSpPr>
        <dsp:cNvPr id="0" name=""/>
        <dsp:cNvSpPr/>
      </dsp:nvSpPr>
      <dsp:spPr>
        <a:xfrm>
          <a:off x="540220" y="1920001"/>
          <a:ext cx="9950973" cy="511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16" tIns="54116" rIns="54116" bIns="54116" numCol="1" spcCol="1270" anchor="ctr" anchorCtr="0">
          <a:noAutofit/>
        </a:bodyPr>
        <a:lstStyle/>
        <a:p>
          <a:pPr marL="0" lvl="0" indent="0" algn="l" defTabSz="622300">
            <a:lnSpc>
              <a:spcPct val="100000"/>
            </a:lnSpc>
            <a:spcBef>
              <a:spcPct val="0"/>
            </a:spcBef>
            <a:spcAft>
              <a:spcPct val="35000"/>
            </a:spcAft>
            <a:buNone/>
          </a:pPr>
          <a:r>
            <a:rPr lang="en-US" sz="1400" b="1" kern="1200"/>
            <a:t>Issue identification is crucial to discovery:</a:t>
          </a:r>
          <a:endParaRPr lang="en-US" sz="1400" kern="1200"/>
        </a:p>
      </dsp:txBody>
      <dsp:txXfrm>
        <a:off x="540220" y="1920001"/>
        <a:ext cx="9950973" cy="511334"/>
      </dsp:txXfrm>
    </dsp:sp>
    <dsp:sp modelId="{B822B5A5-60D7-4122-9C32-EA47B7EE60B8}">
      <dsp:nvSpPr>
        <dsp:cNvPr id="0" name=""/>
        <dsp:cNvSpPr/>
      </dsp:nvSpPr>
      <dsp:spPr>
        <a:xfrm>
          <a:off x="0" y="2559170"/>
          <a:ext cx="10515600" cy="467506"/>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43696F-271C-49C5-8785-C8D95323DC70}">
      <dsp:nvSpPr>
        <dsp:cNvPr id="0" name=""/>
        <dsp:cNvSpPr/>
      </dsp:nvSpPr>
      <dsp:spPr>
        <a:xfrm>
          <a:off x="141420" y="2664358"/>
          <a:ext cx="257379" cy="25712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ED15EA-D669-499B-B160-9B91D7D51BEA}">
      <dsp:nvSpPr>
        <dsp:cNvPr id="0" name=""/>
        <dsp:cNvSpPr/>
      </dsp:nvSpPr>
      <dsp:spPr>
        <a:xfrm>
          <a:off x="540220" y="2559170"/>
          <a:ext cx="9950973" cy="511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16" tIns="54116" rIns="54116" bIns="54116" numCol="1" spcCol="1270" anchor="ctr" anchorCtr="0">
          <a:noAutofit/>
        </a:bodyPr>
        <a:lstStyle/>
        <a:p>
          <a:pPr marL="0" lvl="0" indent="0" algn="l" defTabSz="622300">
            <a:lnSpc>
              <a:spcPct val="100000"/>
            </a:lnSpc>
            <a:spcBef>
              <a:spcPct val="0"/>
            </a:spcBef>
            <a:spcAft>
              <a:spcPct val="35000"/>
            </a:spcAft>
            <a:buNone/>
          </a:pPr>
          <a:r>
            <a:rPr lang="en-US" sz="1400" b="1" kern="1200"/>
            <a:t>Standard Disclosure CPR 28.4 – must disclose documents which are directly relevant to the matters in question in the proceedings</a:t>
          </a:r>
          <a:endParaRPr lang="en-US" sz="1400" kern="1200"/>
        </a:p>
      </dsp:txBody>
      <dsp:txXfrm>
        <a:off x="540220" y="2559170"/>
        <a:ext cx="9950973" cy="511334"/>
      </dsp:txXfrm>
    </dsp:sp>
    <dsp:sp modelId="{F3936633-BD53-4A46-B5BD-FB624A50BAE0}">
      <dsp:nvSpPr>
        <dsp:cNvPr id="0" name=""/>
        <dsp:cNvSpPr/>
      </dsp:nvSpPr>
      <dsp:spPr>
        <a:xfrm>
          <a:off x="0" y="3198338"/>
          <a:ext cx="10515600" cy="467506"/>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DD8AB4-E25B-4E20-911B-ABB4912300AA}">
      <dsp:nvSpPr>
        <dsp:cNvPr id="0" name=""/>
        <dsp:cNvSpPr/>
      </dsp:nvSpPr>
      <dsp:spPr>
        <a:xfrm>
          <a:off x="141420" y="3303527"/>
          <a:ext cx="257379" cy="25712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C4E823-72E6-42CB-ABB4-3851D369A00F}">
      <dsp:nvSpPr>
        <dsp:cNvPr id="0" name=""/>
        <dsp:cNvSpPr/>
      </dsp:nvSpPr>
      <dsp:spPr>
        <a:xfrm>
          <a:off x="540220" y="3198338"/>
          <a:ext cx="9950973" cy="511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16" tIns="54116" rIns="54116" bIns="54116" numCol="1" spcCol="1270" anchor="ctr" anchorCtr="0">
          <a:noAutofit/>
        </a:bodyPr>
        <a:lstStyle/>
        <a:p>
          <a:pPr marL="0" lvl="0" indent="0" algn="l" defTabSz="622300">
            <a:lnSpc>
              <a:spcPct val="100000"/>
            </a:lnSpc>
            <a:spcBef>
              <a:spcPct val="0"/>
            </a:spcBef>
            <a:spcAft>
              <a:spcPct val="35000"/>
            </a:spcAft>
            <a:buNone/>
          </a:pPr>
          <a:r>
            <a:rPr lang="en-US" sz="1400" b="1" kern="1200"/>
            <a:t>Specific Disclosure CPR 28.5 (5) an order may require disclosure only of documents which are directly relevant to one or more matters in issue in the proceedings: CPR 28.6(1) Court must consider whether specific disclosure is necessary in order to dispose fairly of the claim or save costs. </a:t>
          </a:r>
          <a:endParaRPr lang="en-US" sz="1400" kern="1200"/>
        </a:p>
      </dsp:txBody>
      <dsp:txXfrm>
        <a:off x="540220" y="3198338"/>
        <a:ext cx="9950973" cy="511334"/>
      </dsp:txXfrm>
    </dsp:sp>
    <dsp:sp modelId="{411AA9AA-6228-46C5-917C-45495C830DCA}">
      <dsp:nvSpPr>
        <dsp:cNvPr id="0" name=""/>
        <dsp:cNvSpPr/>
      </dsp:nvSpPr>
      <dsp:spPr>
        <a:xfrm>
          <a:off x="0" y="3837507"/>
          <a:ext cx="10515600" cy="467506"/>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DFD2C5-6F0C-4C59-B591-CC48CFE380F3}">
      <dsp:nvSpPr>
        <dsp:cNvPr id="0" name=""/>
        <dsp:cNvSpPr/>
      </dsp:nvSpPr>
      <dsp:spPr>
        <a:xfrm>
          <a:off x="141420" y="3942695"/>
          <a:ext cx="257379" cy="25712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2A57A2-6480-4C84-A4D7-8B0158E891A3}">
      <dsp:nvSpPr>
        <dsp:cNvPr id="0" name=""/>
        <dsp:cNvSpPr/>
      </dsp:nvSpPr>
      <dsp:spPr>
        <a:xfrm>
          <a:off x="540220" y="3837507"/>
          <a:ext cx="9950973" cy="511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16" tIns="54116" rIns="54116" bIns="54116" numCol="1" spcCol="1270" anchor="ctr" anchorCtr="0">
          <a:noAutofit/>
        </a:bodyPr>
        <a:lstStyle/>
        <a:p>
          <a:pPr marL="0" lvl="0" indent="0" algn="l" defTabSz="622300">
            <a:lnSpc>
              <a:spcPct val="100000"/>
            </a:lnSpc>
            <a:spcBef>
              <a:spcPct val="0"/>
            </a:spcBef>
            <a:spcAft>
              <a:spcPct val="35000"/>
            </a:spcAft>
            <a:buNone/>
          </a:pPr>
          <a:r>
            <a:rPr lang="en-US" sz="1400" b="1" kern="1200"/>
            <a:t>Issue identification assists court in applying the principle that evidence must be relevant facilitating  the making of orders to admit or exclude</a:t>
          </a:r>
          <a:endParaRPr lang="en-US" sz="1400" kern="1200"/>
        </a:p>
      </dsp:txBody>
      <dsp:txXfrm>
        <a:off x="540220" y="3837507"/>
        <a:ext cx="9950973" cy="5113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49B3E0-CDC8-4D44-9807-4AFFCA9170F0}">
      <dsp:nvSpPr>
        <dsp:cNvPr id="0" name=""/>
        <dsp:cNvSpPr/>
      </dsp:nvSpPr>
      <dsp:spPr>
        <a:xfrm>
          <a:off x="0" y="3399"/>
          <a:ext cx="11407487" cy="72408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24CC47-B8FD-44BB-828E-9C0B22CA213D}">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AE7ED1-DDD5-4278-9EF7-6F15B939CE2B}">
      <dsp:nvSpPr>
        <dsp:cNvPr id="0" name=""/>
        <dsp:cNvSpPr/>
      </dsp:nvSpPr>
      <dsp:spPr>
        <a:xfrm>
          <a:off x="836323" y="3399"/>
          <a:ext cx="10571163"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1800" kern="1200" dirty="0"/>
            <a:t>Issues define legal and factual contentions of parties and focus the court on the areas of dispute and indicate the areas of agreement.</a:t>
          </a:r>
        </a:p>
      </dsp:txBody>
      <dsp:txXfrm>
        <a:off x="836323" y="3399"/>
        <a:ext cx="10571163" cy="724089"/>
      </dsp:txXfrm>
    </dsp:sp>
    <dsp:sp modelId="{E36856E1-423B-402B-8BF3-006935A07981}">
      <dsp:nvSpPr>
        <dsp:cNvPr id="0" name=""/>
        <dsp:cNvSpPr/>
      </dsp:nvSpPr>
      <dsp:spPr>
        <a:xfrm>
          <a:off x="0" y="908511"/>
          <a:ext cx="11407487" cy="72408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CDB464-A80E-4C64-8E16-192C36451C8D}">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986F37-2AC5-44C6-88B3-B626BD663BD0}">
      <dsp:nvSpPr>
        <dsp:cNvPr id="0" name=""/>
        <dsp:cNvSpPr/>
      </dsp:nvSpPr>
      <dsp:spPr>
        <a:xfrm>
          <a:off x="836323" y="908511"/>
          <a:ext cx="10571163"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1800" kern="1200"/>
            <a:t>Clearly defined issues  guide the court in ruling on ancillary questions such as scope of discovery. </a:t>
          </a:r>
        </a:p>
      </dsp:txBody>
      <dsp:txXfrm>
        <a:off x="836323" y="908511"/>
        <a:ext cx="10571163" cy="724089"/>
      </dsp:txXfrm>
    </dsp:sp>
    <dsp:sp modelId="{2EB4956B-A89B-4F01-907C-AEBE44645A75}">
      <dsp:nvSpPr>
        <dsp:cNvPr id="0" name=""/>
        <dsp:cNvSpPr/>
      </dsp:nvSpPr>
      <dsp:spPr>
        <a:xfrm>
          <a:off x="0" y="1813624"/>
          <a:ext cx="11407487" cy="72408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85F2F6-CD1C-4764-9126-D62B10C57572}">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286E17-0DE2-468D-84F7-B31039D99F18}">
      <dsp:nvSpPr>
        <dsp:cNvPr id="0" name=""/>
        <dsp:cNvSpPr/>
      </dsp:nvSpPr>
      <dsp:spPr>
        <a:xfrm>
          <a:off x="836323" y="1813624"/>
          <a:ext cx="10571163"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1800" kern="1200" dirty="0"/>
            <a:t>By clarifying areas of agreement and disagreement the parties may be better able to assess their positions and promote rapid settlement and adjudication.</a:t>
          </a:r>
        </a:p>
      </dsp:txBody>
      <dsp:txXfrm>
        <a:off x="836323" y="1813624"/>
        <a:ext cx="10571163" cy="724089"/>
      </dsp:txXfrm>
    </dsp:sp>
    <dsp:sp modelId="{89B4529E-8A18-44AE-940A-72679721CDB8}">
      <dsp:nvSpPr>
        <dsp:cNvPr id="0" name=""/>
        <dsp:cNvSpPr/>
      </dsp:nvSpPr>
      <dsp:spPr>
        <a:xfrm>
          <a:off x="0" y="2718736"/>
          <a:ext cx="11407487" cy="72408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2B5C19-D700-4845-99F2-27DE4E614232}">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44B378-629A-4651-A353-CF65C2E655DC}">
      <dsp:nvSpPr>
        <dsp:cNvPr id="0" name=""/>
        <dsp:cNvSpPr/>
      </dsp:nvSpPr>
      <dsp:spPr>
        <a:xfrm>
          <a:off x="836323" y="2718736"/>
          <a:ext cx="10571163"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1800" kern="1200"/>
            <a:t>Issues must be defined before they can be narrowed or refined. </a:t>
          </a:r>
        </a:p>
      </dsp:txBody>
      <dsp:txXfrm>
        <a:off x="836323" y="2718736"/>
        <a:ext cx="10571163" cy="724089"/>
      </dsp:txXfrm>
    </dsp:sp>
    <dsp:sp modelId="{01246593-EEE3-4D8E-850D-D942F3D03EED}">
      <dsp:nvSpPr>
        <dsp:cNvPr id="0" name=""/>
        <dsp:cNvSpPr/>
      </dsp:nvSpPr>
      <dsp:spPr>
        <a:xfrm>
          <a:off x="0" y="3623848"/>
          <a:ext cx="11407487" cy="72408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745FFC-4074-4A3C-BF47-F9D9E7B9FD78}">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2DC8D3-E3A0-4CFA-8668-E6BDB8928BD2}">
      <dsp:nvSpPr>
        <dsp:cNvPr id="0" name=""/>
        <dsp:cNvSpPr/>
      </dsp:nvSpPr>
      <dsp:spPr>
        <a:xfrm>
          <a:off x="836323" y="3623848"/>
          <a:ext cx="10571163"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1800" kern="1200"/>
            <a:t>Uncertainty of the facts and applicable law are prime sources of difficulty in defining issues. A limited knowledge of the facts may contribute to poorly defined issues at the commencement of an action.</a:t>
          </a:r>
        </a:p>
      </dsp:txBody>
      <dsp:txXfrm>
        <a:off x="836323" y="3623848"/>
        <a:ext cx="10571163" cy="72408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28CEB-5117-4EFD-9463-970572BF3B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1B5B7D-29C0-4600-8922-C92C77FE8B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4E1D81-0254-4781-8679-4D62EF9E401D}"/>
              </a:ext>
            </a:extLst>
          </p:cNvPr>
          <p:cNvSpPr>
            <a:spLocks noGrp="1"/>
          </p:cNvSpPr>
          <p:nvPr>
            <p:ph type="dt" sz="half" idx="10"/>
          </p:nvPr>
        </p:nvSpPr>
        <p:spPr/>
        <p:txBody>
          <a:bodyPr/>
          <a:lstStyle/>
          <a:p>
            <a:fld id="{3E73097E-D34D-436D-9660-574A970540E2}" type="datetimeFigureOut">
              <a:rPr lang="en-US" smtClean="0"/>
              <a:t>3/2/2022</a:t>
            </a:fld>
            <a:endParaRPr lang="en-US"/>
          </a:p>
        </p:txBody>
      </p:sp>
      <p:sp>
        <p:nvSpPr>
          <p:cNvPr id="5" name="Footer Placeholder 4">
            <a:extLst>
              <a:ext uri="{FF2B5EF4-FFF2-40B4-BE49-F238E27FC236}">
                <a16:creationId xmlns:a16="http://schemas.microsoft.com/office/drawing/2014/main" id="{C5A78EE1-1CC0-444D-BE3B-63121EF47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F26DFD-093D-4BCC-879A-BC1A670AB65E}"/>
              </a:ext>
            </a:extLst>
          </p:cNvPr>
          <p:cNvSpPr>
            <a:spLocks noGrp="1"/>
          </p:cNvSpPr>
          <p:nvPr>
            <p:ph type="sldNum" sz="quarter" idx="12"/>
          </p:nvPr>
        </p:nvSpPr>
        <p:spPr/>
        <p:txBody>
          <a:bodyPr/>
          <a:lstStyle/>
          <a:p>
            <a:fld id="{6926E502-C1F9-4245-8BB3-8F5520F34389}" type="slidenum">
              <a:rPr lang="en-US" smtClean="0"/>
              <a:t>‹#›</a:t>
            </a:fld>
            <a:endParaRPr lang="en-US"/>
          </a:p>
        </p:txBody>
      </p:sp>
    </p:spTree>
    <p:extLst>
      <p:ext uri="{BB962C8B-B14F-4D97-AF65-F5344CB8AC3E}">
        <p14:creationId xmlns:p14="http://schemas.microsoft.com/office/powerpoint/2010/main" val="1795000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AF6F0-E40D-46A8-B42E-7E1E14C1B6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673CBF-0972-4685-9191-09F5BD7DBC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48827D-A0DC-43C9-BA7B-5BED39FCD4A2}"/>
              </a:ext>
            </a:extLst>
          </p:cNvPr>
          <p:cNvSpPr>
            <a:spLocks noGrp="1"/>
          </p:cNvSpPr>
          <p:nvPr>
            <p:ph type="dt" sz="half" idx="10"/>
          </p:nvPr>
        </p:nvSpPr>
        <p:spPr/>
        <p:txBody>
          <a:bodyPr/>
          <a:lstStyle/>
          <a:p>
            <a:fld id="{3E73097E-D34D-436D-9660-574A970540E2}" type="datetimeFigureOut">
              <a:rPr lang="en-US" smtClean="0"/>
              <a:t>3/2/2022</a:t>
            </a:fld>
            <a:endParaRPr lang="en-US"/>
          </a:p>
        </p:txBody>
      </p:sp>
      <p:sp>
        <p:nvSpPr>
          <p:cNvPr id="5" name="Footer Placeholder 4">
            <a:extLst>
              <a:ext uri="{FF2B5EF4-FFF2-40B4-BE49-F238E27FC236}">
                <a16:creationId xmlns:a16="http://schemas.microsoft.com/office/drawing/2014/main" id="{3A87CCEA-9DFC-4FCF-AE44-34A6909A52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CE30D3-895B-46DD-8571-6F9100773AC1}"/>
              </a:ext>
            </a:extLst>
          </p:cNvPr>
          <p:cNvSpPr>
            <a:spLocks noGrp="1"/>
          </p:cNvSpPr>
          <p:nvPr>
            <p:ph type="sldNum" sz="quarter" idx="12"/>
          </p:nvPr>
        </p:nvSpPr>
        <p:spPr/>
        <p:txBody>
          <a:bodyPr/>
          <a:lstStyle/>
          <a:p>
            <a:fld id="{6926E502-C1F9-4245-8BB3-8F5520F34389}" type="slidenum">
              <a:rPr lang="en-US" smtClean="0"/>
              <a:t>‹#›</a:t>
            </a:fld>
            <a:endParaRPr lang="en-US"/>
          </a:p>
        </p:txBody>
      </p:sp>
    </p:spTree>
    <p:extLst>
      <p:ext uri="{BB962C8B-B14F-4D97-AF65-F5344CB8AC3E}">
        <p14:creationId xmlns:p14="http://schemas.microsoft.com/office/powerpoint/2010/main" val="1987900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8874AB-4437-4DF7-8553-7566794FD0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77C5EB-E26F-4FE7-A23E-13F46D50A7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CDF924-9F15-434D-A9C0-158AD890BA90}"/>
              </a:ext>
            </a:extLst>
          </p:cNvPr>
          <p:cNvSpPr>
            <a:spLocks noGrp="1"/>
          </p:cNvSpPr>
          <p:nvPr>
            <p:ph type="dt" sz="half" idx="10"/>
          </p:nvPr>
        </p:nvSpPr>
        <p:spPr/>
        <p:txBody>
          <a:bodyPr/>
          <a:lstStyle/>
          <a:p>
            <a:fld id="{3E73097E-D34D-436D-9660-574A970540E2}" type="datetimeFigureOut">
              <a:rPr lang="en-US" smtClean="0"/>
              <a:t>3/2/2022</a:t>
            </a:fld>
            <a:endParaRPr lang="en-US"/>
          </a:p>
        </p:txBody>
      </p:sp>
      <p:sp>
        <p:nvSpPr>
          <p:cNvPr id="5" name="Footer Placeholder 4">
            <a:extLst>
              <a:ext uri="{FF2B5EF4-FFF2-40B4-BE49-F238E27FC236}">
                <a16:creationId xmlns:a16="http://schemas.microsoft.com/office/drawing/2014/main" id="{CD77C289-950F-4240-8EB1-5F7AC15CB4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C89B5C-464F-431D-A6C4-CBC4B7D0C792}"/>
              </a:ext>
            </a:extLst>
          </p:cNvPr>
          <p:cNvSpPr>
            <a:spLocks noGrp="1"/>
          </p:cNvSpPr>
          <p:nvPr>
            <p:ph type="sldNum" sz="quarter" idx="12"/>
          </p:nvPr>
        </p:nvSpPr>
        <p:spPr/>
        <p:txBody>
          <a:bodyPr/>
          <a:lstStyle/>
          <a:p>
            <a:fld id="{6926E502-C1F9-4245-8BB3-8F5520F34389}" type="slidenum">
              <a:rPr lang="en-US" smtClean="0"/>
              <a:t>‹#›</a:t>
            </a:fld>
            <a:endParaRPr lang="en-US"/>
          </a:p>
        </p:txBody>
      </p:sp>
    </p:spTree>
    <p:extLst>
      <p:ext uri="{BB962C8B-B14F-4D97-AF65-F5344CB8AC3E}">
        <p14:creationId xmlns:p14="http://schemas.microsoft.com/office/powerpoint/2010/main" val="2049110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8C429-EED8-4CEC-B538-A195977778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3EEAD8-EB68-4BD3-99D2-695A0F239C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5B906C-1699-43C7-AE49-927D13FC6E07}"/>
              </a:ext>
            </a:extLst>
          </p:cNvPr>
          <p:cNvSpPr>
            <a:spLocks noGrp="1"/>
          </p:cNvSpPr>
          <p:nvPr>
            <p:ph type="dt" sz="half" idx="10"/>
          </p:nvPr>
        </p:nvSpPr>
        <p:spPr/>
        <p:txBody>
          <a:bodyPr/>
          <a:lstStyle/>
          <a:p>
            <a:fld id="{3E73097E-D34D-436D-9660-574A970540E2}" type="datetimeFigureOut">
              <a:rPr lang="en-US" smtClean="0"/>
              <a:t>3/2/2022</a:t>
            </a:fld>
            <a:endParaRPr lang="en-US"/>
          </a:p>
        </p:txBody>
      </p:sp>
      <p:sp>
        <p:nvSpPr>
          <p:cNvPr id="5" name="Footer Placeholder 4">
            <a:extLst>
              <a:ext uri="{FF2B5EF4-FFF2-40B4-BE49-F238E27FC236}">
                <a16:creationId xmlns:a16="http://schemas.microsoft.com/office/drawing/2014/main" id="{7E290AED-FF8B-4355-AFEE-B6781CA6EF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8CEBC-C62A-4366-82CE-EF254A2E5E6D}"/>
              </a:ext>
            </a:extLst>
          </p:cNvPr>
          <p:cNvSpPr>
            <a:spLocks noGrp="1"/>
          </p:cNvSpPr>
          <p:nvPr>
            <p:ph type="sldNum" sz="quarter" idx="12"/>
          </p:nvPr>
        </p:nvSpPr>
        <p:spPr/>
        <p:txBody>
          <a:bodyPr/>
          <a:lstStyle/>
          <a:p>
            <a:fld id="{6926E502-C1F9-4245-8BB3-8F5520F34389}" type="slidenum">
              <a:rPr lang="en-US" smtClean="0"/>
              <a:t>‹#›</a:t>
            </a:fld>
            <a:endParaRPr lang="en-US"/>
          </a:p>
        </p:txBody>
      </p:sp>
    </p:spTree>
    <p:extLst>
      <p:ext uri="{BB962C8B-B14F-4D97-AF65-F5344CB8AC3E}">
        <p14:creationId xmlns:p14="http://schemas.microsoft.com/office/powerpoint/2010/main" val="2978319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A0F64-8BB5-4577-B15B-298F319A1C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68300A-7DCA-43F4-8E32-D7062A183C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8EAF10-75B0-4AD9-8C21-E4965964D232}"/>
              </a:ext>
            </a:extLst>
          </p:cNvPr>
          <p:cNvSpPr>
            <a:spLocks noGrp="1"/>
          </p:cNvSpPr>
          <p:nvPr>
            <p:ph type="dt" sz="half" idx="10"/>
          </p:nvPr>
        </p:nvSpPr>
        <p:spPr/>
        <p:txBody>
          <a:bodyPr/>
          <a:lstStyle/>
          <a:p>
            <a:fld id="{3E73097E-D34D-436D-9660-574A970540E2}" type="datetimeFigureOut">
              <a:rPr lang="en-US" smtClean="0"/>
              <a:t>3/2/2022</a:t>
            </a:fld>
            <a:endParaRPr lang="en-US"/>
          </a:p>
        </p:txBody>
      </p:sp>
      <p:sp>
        <p:nvSpPr>
          <p:cNvPr id="5" name="Footer Placeholder 4">
            <a:extLst>
              <a:ext uri="{FF2B5EF4-FFF2-40B4-BE49-F238E27FC236}">
                <a16:creationId xmlns:a16="http://schemas.microsoft.com/office/drawing/2014/main" id="{BAEE3AE0-3511-4781-BB67-2957752EC5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ED2E28-89A5-4954-A92E-946E9EE646F9}"/>
              </a:ext>
            </a:extLst>
          </p:cNvPr>
          <p:cNvSpPr>
            <a:spLocks noGrp="1"/>
          </p:cNvSpPr>
          <p:nvPr>
            <p:ph type="sldNum" sz="quarter" idx="12"/>
          </p:nvPr>
        </p:nvSpPr>
        <p:spPr/>
        <p:txBody>
          <a:bodyPr/>
          <a:lstStyle/>
          <a:p>
            <a:fld id="{6926E502-C1F9-4245-8BB3-8F5520F34389}" type="slidenum">
              <a:rPr lang="en-US" smtClean="0"/>
              <a:t>‹#›</a:t>
            </a:fld>
            <a:endParaRPr lang="en-US"/>
          </a:p>
        </p:txBody>
      </p:sp>
    </p:spTree>
    <p:extLst>
      <p:ext uri="{BB962C8B-B14F-4D97-AF65-F5344CB8AC3E}">
        <p14:creationId xmlns:p14="http://schemas.microsoft.com/office/powerpoint/2010/main" val="2801504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E104B-DD3B-4F7F-A919-7B5D4061A5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F59746-D4E3-49A7-8BAD-063C0CFFC3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B11DE9-F83B-4631-87E0-0EFE7055C5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042B59-7208-46D8-8129-C67194C91E46}"/>
              </a:ext>
            </a:extLst>
          </p:cNvPr>
          <p:cNvSpPr>
            <a:spLocks noGrp="1"/>
          </p:cNvSpPr>
          <p:nvPr>
            <p:ph type="dt" sz="half" idx="10"/>
          </p:nvPr>
        </p:nvSpPr>
        <p:spPr/>
        <p:txBody>
          <a:bodyPr/>
          <a:lstStyle/>
          <a:p>
            <a:fld id="{3E73097E-D34D-436D-9660-574A970540E2}" type="datetimeFigureOut">
              <a:rPr lang="en-US" smtClean="0"/>
              <a:t>3/2/2022</a:t>
            </a:fld>
            <a:endParaRPr lang="en-US"/>
          </a:p>
        </p:txBody>
      </p:sp>
      <p:sp>
        <p:nvSpPr>
          <p:cNvPr id="6" name="Footer Placeholder 5">
            <a:extLst>
              <a:ext uri="{FF2B5EF4-FFF2-40B4-BE49-F238E27FC236}">
                <a16:creationId xmlns:a16="http://schemas.microsoft.com/office/drawing/2014/main" id="{1B814423-EE50-40D2-8D76-1CF8F88EB1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40B931-D4DC-401A-AE63-0C5501ADA366}"/>
              </a:ext>
            </a:extLst>
          </p:cNvPr>
          <p:cNvSpPr>
            <a:spLocks noGrp="1"/>
          </p:cNvSpPr>
          <p:nvPr>
            <p:ph type="sldNum" sz="quarter" idx="12"/>
          </p:nvPr>
        </p:nvSpPr>
        <p:spPr/>
        <p:txBody>
          <a:bodyPr/>
          <a:lstStyle/>
          <a:p>
            <a:fld id="{6926E502-C1F9-4245-8BB3-8F5520F34389}" type="slidenum">
              <a:rPr lang="en-US" smtClean="0"/>
              <a:t>‹#›</a:t>
            </a:fld>
            <a:endParaRPr lang="en-US"/>
          </a:p>
        </p:txBody>
      </p:sp>
    </p:spTree>
    <p:extLst>
      <p:ext uri="{BB962C8B-B14F-4D97-AF65-F5344CB8AC3E}">
        <p14:creationId xmlns:p14="http://schemas.microsoft.com/office/powerpoint/2010/main" val="3990368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9D573-AC7D-4629-8663-7C4A947E56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2B1109-95DB-4054-B33A-AC8B7F14DA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37FB68-9A88-462A-8DDF-08A095294D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152F6B-5868-4EF1-87DB-B312CD00AE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5A0CDF-795B-4D9A-A652-DE7E8553E9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A997C7-E62E-4876-9912-9372781DB412}"/>
              </a:ext>
            </a:extLst>
          </p:cNvPr>
          <p:cNvSpPr>
            <a:spLocks noGrp="1"/>
          </p:cNvSpPr>
          <p:nvPr>
            <p:ph type="dt" sz="half" idx="10"/>
          </p:nvPr>
        </p:nvSpPr>
        <p:spPr/>
        <p:txBody>
          <a:bodyPr/>
          <a:lstStyle/>
          <a:p>
            <a:fld id="{3E73097E-D34D-436D-9660-574A970540E2}" type="datetimeFigureOut">
              <a:rPr lang="en-US" smtClean="0"/>
              <a:t>3/2/2022</a:t>
            </a:fld>
            <a:endParaRPr lang="en-US"/>
          </a:p>
        </p:txBody>
      </p:sp>
      <p:sp>
        <p:nvSpPr>
          <p:cNvPr id="8" name="Footer Placeholder 7">
            <a:extLst>
              <a:ext uri="{FF2B5EF4-FFF2-40B4-BE49-F238E27FC236}">
                <a16:creationId xmlns:a16="http://schemas.microsoft.com/office/drawing/2014/main" id="{E5275749-9C6B-4859-898F-E048E875E9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F69067-0018-44D3-8BB5-C57FD86D33A1}"/>
              </a:ext>
            </a:extLst>
          </p:cNvPr>
          <p:cNvSpPr>
            <a:spLocks noGrp="1"/>
          </p:cNvSpPr>
          <p:nvPr>
            <p:ph type="sldNum" sz="quarter" idx="12"/>
          </p:nvPr>
        </p:nvSpPr>
        <p:spPr/>
        <p:txBody>
          <a:bodyPr/>
          <a:lstStyle/>
          <a:p>
            <a:fld id="{6926E502-C1F9-4245-8BB3-8F5520F34389}" type="slidenum">
              <a:rPr lang="en-US" smtClean="0"/>
              <a:t>‹#›</a:t>
            </a:fld>
            <a:endParaRPr lang="en-US"/>
          </a:p>
        </p:txBody>
      </p:sp>
    </p:spTree>
    <p:extLst>
      <p:ext uri="{BB962C8B-B14F-4D97-AF65-F5344CB8AC3E}">
        <p14:creationId xmlns:p14="http://schemas.microsoft.com/office/powerpoint/2010/main" val="1981093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0608A-96FB-4715-AF77-85E0EA1BFA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6CFBF3-A2FD-4B85-A12F-1CF9F4792D62}"/>
              </a:ext>
            </a:extLst>
          </p:cNvPr>
          <p:cNvSpPr>
            <a:spLocks noGrp="1"/>
          </p:cNvSpPr>
          <p:nvPr>
            <p:ph type="dt" sz="half" idx="10"/>
          </p:nvPr>
        </p:nvSpPr>
        <p:spPr/>
        <p:txBody>
          <a:bodyPr/>
          <a:lstStyle/>
          <a:p>
            <a:fld id="{3E73097E-D34D-436D-9660-574A970540E2}" type="datetimeFigureOut">
              <a:rPr lang="en-US" smtClean="0"/>
              <a:t>3/2/2022</a:t>
            </a:fld>
            <a:endParaRPr lang="en-US"/>
          </a:p>
        </p:txBody>
      </p:sp>
      <p:sp>
        <p:nvSpPr>
          <p:cNvPr id="4" name="Footer Placeholder 3">
            <a:extLst>
              <a:ext uri="{FF2B5EF4-FFF2-40B4-BE49-F238E27FC236}">
                <a16:creationId xmlns:a16="http://schemas.microsoft.com/office/drawing/2014/main" id="{F459A114-DD2B-4C4E-928B-8B775123D7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2B2481-C4BB-4E33-984F-3E87F8C533C3}"/>
              </a:ext>
            </a:extLst>
          </p:cNvPr>
          <p:cNvSpPr>
            <a:spLocks noGrp="1"/>
          </p:cNvSpPr>
          <p:nvPr>
            <p:ph type="sldNum" sz="quarter" idx="12"/>
          </p:nvPr>
        </p:nvSpPr>
        <p:spPr/>
        <p:txBody>
          <a:bodyPr/>
          <a:lstStyle/>
          <a:p>
            <a:fld id="{6926E502-C1F9-4245-8BB3-8F5520F34389}" type="slidenum">
              <a:rPr lang="en-US" smtClean="0"/>
              <a:t>‹#›</a:t>
            </a:fld>
            <a:endParaRPr lang="en-US"/>
          </a:p>
        </p:txBody>
      </p:sp>
    </p:spTree>
    <p:extLst>
      <p:ext uri="{BB962C8B-B14F-4D97-AF65-F5344CB8AC3E}">
        <p14:creationId xmlns:p14="http://schemas.microsoft.com/office/powerpoint/2010/main" val="1842168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8ACE55-44DE-4013-AD12-DF6D754C34E1}"/>
              </a:ext>
            </a:extLst>
          </p:cNvPr>
          <p:cNvSpPr>
            <a:spLocks noGrp="1"/>
          </p:cNvSpPr>
          <p:nvPr>
            <p:ph type="dt" sz="half" idx="10"/>
          </p:nvPr>
        </p:nvSpPr>
        <p:spPr/>
        <p:txBody>
          <a:bodyPr/>
          <a:lstStyle/>
          <a:p>
            <a:fld id="{3E73097E-D34D-436D-9660-574A970540E2}" type="datetimeFigureOut">
              <a:rPr lang="en-US" smtClean="0"/>
              <a:t>3/2/2022</a:t>
            </a:fld>
            <a:endParaRPr lang="en-US"/>
          </a:p>
        </p:txBody>
      </p:sp>
      <p:sp>
        <p:nvSpPr>
          <p:cNvPr id="3" name="Footer Placeholder 2">
            <a:extLst>
              <a:ext uri="{FF2B5EF4-FFF2-40B4-BE49-F238E27FC236}">
                <a16:creationId xmlns:a16="http://schemas.microsoft.com/office/drawing/2014/main" id="{25B67AAF-870D-43B5-913D-5E0C7406EE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8389B2-FDB9-4439-9941-F626176DB6C8}"/>
              </a:ext>
            </a:extLst>
          </p:cNvPr>
          <p:cNvSpPr>
            <a:spLocks noGrp="1"/>
          </p:cNvSpPr>
          <p:nvPr>
            <p:ph type="sldNum" sz="quarter" idx="12"/>
          </p:nvPr>
        </p:nvSpPr>
        <p:spPr/>
        <p:txBody>
          <a:bodyPr/>
          <a:lstStyle/>
          <a:p>
            <a:fld id="{6926E502-C1F9-4245-8BB3-8F5520F34389}" type="slidenum">
              <a:rPr lang="en-US" smtClean="0"/>
              <a:t>‹#›</a:t>
            </a:fld>
            <a:endParaRPr lang="en-US"/>
          </a:p>
        </p:txBody>
      </p:sp>
    </p:spTree>
    <p:extLst>
      <p:ext uri="{BB962C8B-B14F-4D97-AF65-F5344CB8AC3E}">
        <p14:creationId xmlns:p14="http://schemas.microsoft.com/office/powerpoint/2010/main" val="104683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F81D4-1C8B-46F6-A500-B3D6B28DC5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8122B2-4702-479C-89A1-10450CDCB3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EEC43E-D353-4B8E-9AA6-DC8D9193B8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1664C4-ABAA-4C3F-AE23-617EC1CDF8C7}"/>
              </a:ext>
            </a:extLst>
          </p:cNvPr>
          <p:cNvSpPr>
            <a:spLocks noGrp="1"/>
          </p:cNvSpPr>
          <p:nvPr>
            <p:ph type="dt" sz="half" idx="10"/>
          </p:nvPr>
        </p:nvSpPr>
        <p:spPr/>
        <p:txBody>
          <a:bodyPr/>
          <a:lstStyle/>
          <a:p>
            <a:fld id="{3E73097E-D34D-436D-9660-574A970540E2}" type="datetimeFigureOut">
              <a:rPr lang="en-US" smtClean="0"/>
              <a:t>3/2/2022</a:t>
            </a:fld>
            <a:endParaRPr lang="en-US"/>
          </a:p>
        </p:txBody>
      </p:sp>
      <p:sp>
        <p:nvSpPr>
          <p:cNvPr id="6" name="Footer Placeholder 5">
            <a:extLst>
              <a:ext uri="{FF2B5EF4-FFF2-40B4-BE49-F238E27FC236}">
                <a16:creationId xmlns:a16="http://schemas.microsoft.com/office/drawing/2014/main" id="{D0F9209B-2F2A-4A07-B71B-FE69E5C94F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5DC779-5D9E-48A9-AEBA-7CCE8D1EE598}"/>
              </a:ext>
            </a:extLst>
          </p:cNvPr>
          <p:cNvSpPr>
            <a:spLocks noGrp="1"/>
          </p:cNvSpPr>
          <p:nvPr>
            <p:ph type="sldNum" sz="quarter" idx="12"/>
          </p:nvPr>
        </p:nvSpPr>
        <p:spPr/>
        <p:txBody>
          <a:bodyPr/>
          <a:lstStyle/>
          <a:p>
            <a:fld id="{6926E502-C1F9-4245-8BB3-8F5520F34389}" type="slidenum">
              <a:rPr lang="en-US" smtClean="0"/>
              <a:t>‹#›</a:t>
            </a:fld>
            <a:endParaRPr lang="en-US"/>
          </a:p>
        </p:txBody>
      </p:sp>
    </p:spTree>
    <p:extLst>
      <p:ext uri="{BB962C8B-B14F-4D97-AF65-F5344CB8AC3E}">
        <p14:creationId xmlns:p14="http://schemas.microsoft.com/office/powerpoint/2010/main" val="1287052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D07D1-DB92-493C-8DB6-9F0756B24C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0E23B2-405C-4A31-AFC5-934C3D91A0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E67D67-0040-4957-9FE6-D488F480D2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B1E86A-E2DA-41AC-B908-A13BA6678EF9}"/>
              </a:ext>
            </a:extLst>
          </p:cNvPr>
          <p:cNvSpPr>
            <a:spLocks noGrp="1"/>
          </p:cNvSpPr>
          <p:nvPr>
            <p:ph type="dt" sz="half" idx="10"/>
          </p:nvPr>
        </p:nvSpPr>
        <p:spPr/>
        <p:txBody>
          <a:bodyPr/>
          <a:lstStyle/>
          <a:p>
            <a:fld id="{3E73097E-D34D-436D-9660-574A970540E2}" type="datetimeFigureOut">
              <a:rPr lang="en-US" smtClean="0"/>
              <a:t>3/2/2022</a:t>
            </a:fld>
            <a:endParaRPr lang="en-US"/>
          </a:p>
        </p:txBody>
      </p:sp>
      <p:sp>
        <p:nvSpPr>
          <p:cNvPr id="6" name="Footer Placeholder 5">
            <a:extLst>
              <a:ext uri="{FF2B5EF4-FFF2-40B4-BE49-F238E27FC236}">
                <a16:creationId xmlns:a16="http://schemas.microsoft.com/office/drawing/2014/main" id="{6B72F17B-AE92-44B4-829B-56C32D7F6B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04ACC1-B862-4CC7-A221-E11C723072A9}"/>
              </a:ext>
            </a:extLst>
          </p:cNvPr>
          <p:cNvSpPr>
            <a:spLocks noGrp="1"/>
          </p:cNvSpPr>
          <p:nvPr>
            <p:ph type="sldNum" sz="quarter" idx="12"/>
          </p:nvPr>
        </p:nvSpPr>
        <p:spPr/>
        <p:txBody>
          <a:bodyPr/>
          <a:lstStyle/>
          <a:p>
            <a:fld id="{6926E502-C1F9-4245-8BB3-8F5520F34389}" type="slidenum">
              <a:rPr lang="en-US" smtClean="0"/>
              <a:t>‹#›</a:t>
            </a:fld>
            <a:endParaRPr lang="en-US"/>
          </a:p>
        </p:txBody>
      </p:sp>
    </p:spTree>
    <p:extLst>
      <p:ext uri="{BB962C8B-B14F-4D97-AF65-F5344CB8AC3E}">
        <p14:creationId xmlns:p14="http://schemas.microsoft.com/office/powerpoint/2010/main" val="3353593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475BBF-277C-459A-9063-15A4CDD44E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74E334-4CAA-4DF6-A994-8CAEBCA1AE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CB0139-68BC-42DE-8684-1C1719C9C5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73097E-D34D-436D-9660-574A970540E2}" type="datetimeFigureOut">
              <a:rPr lang="en-US" smtClean="0"/>
              <a:t>3/2/2022</a:t>
            </a:fld>
            <a:endParaRPr lang="en-US"/>
          </a:p>
        </p:txBody>
      </p:sp>
      <p:sp>
        <p:nvSpPr>
          <p:cNvPr id="5" name="Footer Placeholder 4">
            <a:extLst>
              <a:ext uri="{FF2B5EF4-FFF2-40B4-BE49-F238E27FC236}">
                <a16:creationId xmlns:a16="http://schemas.microsoft.com/office/drawing/2014/main" id="{5F08F28F-A699-4CF1-84C2-B6D75997CF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EAC57D-D090-4C42-A832-AA9A678508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26E502-C1F9-4245-8BB3-8F5520F34389}" type="slidenum">
              <a:rPr lang="en-US" smtClean="0"/>
              <a:t>‹#›</a:t>
            </a:fld>
            <a:endParaRPr lang="en-US"/>
          </a:p>
        </p:txBody>
      </p:sp>
    </p:spTree>
    <p:extLst>
      <p:ext uri="{BB962C8B-B14F-4D97-AF65-F5344CB8AC3E}">
        <p14:creationId xmlns:p14="http://schemas.microsoft.com/office/powerpoint/2010/main" val="3666781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4.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4.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8.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package" Target="../embeddings/Microsoft_Excel_Worksheet.xlsx"/><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6.emf"/></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0784"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2"/>
          </a:solidFill>
          <a:ln w="9525" cap="flat">
            <a:noFill/>
            <a:prstDash val="solid"/>
            <a:miter/>
          </a:ln>
        </p:spPr>
        <p:txBody>
          <a:bodyPr rtlCol="0" anchor="ctr"/>
          <a:lstStyle/>
          <a:p>
            <a:endParaRPr lang="en-US"/>
          </a:p>
        </p:txBody>
      </p:sp>
      <p:sp>
        <p:nvSpPr>
          <p:cNvPr id="4" name="Title 3">
            <a:extLst>
              <a:ext uri="{FF2B5EF4-FFF2-40B4-BE49-F238E27FC236}">
                <a16:creationId xmlns:a16="http://schemas.microsoft.com/office/drawing/2014/main" id="{F6120F29-51A0-42BF-8B72-62E0023DE17C}"/>
              </a:ext>
            </a:extLst>
          </p:cNvPr>
          <p:cNvSpPr>
            <a:spLocks noGrp="1"/>
          </p:cNvSpPr>
          <p:nvPr>
            <p:ph type="ctrTitle"/>
          </p:nvPr>
        </p:nvSpPr>
        <p:spPr>
          <a:xfrm>
            <a:off x="2634916" y="703148"/>
            <a:ext cx="7074568" cy="29595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ormAutofit/>
          </a:bodyPr>
          <a:lstStyle/>
          <a:p>
            <a:r>
              <a:rPr lang="en-US" sz="3600" b="1">
                <a:solidFill>
                  <a:srgbClr val="FFFFFF"/>
                </a:solidFill>
                <a:latin typeface="AngsanaUPC" panose="020B0502040204020203" pitchFamily="18" charset="-34"/>
                <a:cs typeface="AngsanaUPC" panose="020B0502040204020203" pitchFamily="18" charset="-34"/>
              </a:rPr>
              <a:t>Bahamas CPR Training 2002</a:t>
            </a:r>
            <a:br>
              <a:rPr lang="en-US" sz="3600" b="1">
                <a:solidFill>
                  <a:srgbClr val="FFFFFF"/>
                </a:solidFill>
                <a:latin typeface="AngsanaUPC" panose="020B0502040204020203" pitchFamily="18" charset="-34"/>
                <a:cs typeface="AngsanaUPC" panose="020B0502040204020203" pitchFamily="18" charset="-34"/>
              </a:rPr>
            </a:br>
            <a:r>
              <a:rPr lang="en-US" sz="3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Overriding Objective – Pre-action Protocols – ADR – Issue Identification and Treatment</a:t>
            </a:r>
            <a:br>
              <a:rPr lang="en-US" sz="36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US" sz="3600" b="1">
                <a:solidFill>
                  <a:schemeClr val="tx1"/>
                </a:solidFill>
                <a:latin typeface="AngsanaUPC" panose="020B0502040204020203" pitchFamily="18" charset="-34"/>
                <a:cs typeface="AngsanaUPC" panose="020B0502040204020203" pitchFamily="18" charset="-34"/>
              </a:rPr>
              <a:t>Transforming Legal Cultures</a:t>
            </a:r>
            <a:endParaRPr lang="LID4096" sz="3600" dirty="0">
              <a:solidFill>
                <a:schemeClr val="tx1"/>
              </a:solidFill>
            </a:endParaRPr>
          </a:p>
        </p:txBody>
      </p:sp>
      <p:sp>
        <p:nvSpPr>
          <p:cNvPr id="5" name="Subtitle 4">
            <a:extLst>
              <a:ext uri="{FF2B5EF4-FFF2-40B4-BE49-F238E27FC236}">
                <a16:creationId xmlns:a16="http://schemas.microsoft.com/office/drawing/2014/main" id="{46799892-D7DA-4311-8FE0-F4CDA1E998F2}"/>
              </a:ext>
            </a:extLst>
          </p:cNvPr>
          <p:cNvSpPr>
            <a:spLocks noGrp="1"/>
          </p:cNvSpPr>
          <p:nvPr>
            <p:ph type="subTitle" idx="1"/>
          </p:nvPr>
        </p:nvSpPr>
        <p:spPr>
          <a:xfrm>
            <a:off x="2779295" y="4559451"/>
            <a:ext cx="6930189" cy="1379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ormAutofit lnSpcReduction="10000"/>
          </a:bodyPr>
          <a:lstStyle/>
          <a:p>
            <a:r>
              <a:rPr lang="en-GB" sz="1600" b="1">
                <a:solidFill>
                  <a:schemeClr val="tx1"/>
                </a:solidFill>
                <a:latin typeface="Amasis MT Pro Black" panose="020B0604020202020204" pitchFamily="18" charset="0"/>
                <a:cs typeface="AngsanaUPC" panose="02020603050405020304" pitchFamily="18" charset="-34"/>
              </a:rPr>
              <a:t>Session Two: 2nd March 2022</a:t>
            </a:r>
          </a:p>
          <a:p>
            <a:endParaRPr lang="en-GB" sz="1200" b="1">
              <a:solidFill>
                <a:schemeClr val="tx1"/>
              </a:solidFill>
              <a:latin typeface="Amasis MT Pro Black" panose="020B0604020202020204" pitchFamily="18" charset="0"/>
              <a:cs typeface="AngsanaUPC" panose="02020603050405020304" pitchFamily="18" charset="-34"/>
            </a:endParaRPr>
          </a:p>
          <a:p>
            <a:r>
              <a:rPr lang="en-US" sz="1000" b="1">
                <a:solidFill>
                  <a:srgbClr val="FFFFFF"/>
                </a:solidFill>
                <a:effectLst/>
                <a:latin typeface="Amasis MT Pro Black" panose="020B0604020202020204" pitchFamily="18" charset="0"/>
                <a:cs typeface="AngsanaUPC" panose="02020603050405020304" pitchFamily="18" charset="-34"/>
              </a:rPr>
              <a:t>Sir Dennis Byron, Consultant, Past CCJ President</a:t>
            </a:r>
            <a:endParaRPr lang="en-US" sz="1000" b="1">
              <a:solidFill>
                <a:srgbClr val="FFFFFF"/>
              </a:solidFill>
              <a:latin typeface="Amasis MT Pro Black" panose="020B0604020202020204" pitchFamily="18" charset="0"/>
              <a:cs typeface="AngsanaUPC" panose="02020603050405020304" pitchFamily="18" charset="-34"/>
            </a:endParaRPr>
          </a:p>
          <a:p>
            <a:r>
              <a:rPr lang="en-US" sz="1000" b="1">
                <a:solidFill>
                  <a:srgbClr val="FFFFFF"/>
                </a:solidFill>
                <a:effectLst/>
                <a:latin typeface="Amasis MT Pro Black" panose="020B0604020202020204" pitchFamily="18" charset="0"/>
                <a:cs typeface="AngsanaUPC" panose="02020603050405020304" pitchFamily="18" charset="-34"/>
              </a:rPr>
              <a:t>Hon Adrian Saunders, President of the CCJ</a:t>
            </a:r>
            <a:r>
              <a:rPr lang="en-US" sz="1000" b="1">
                <a:solidFill>
                  <a:srgbClr val="FFFFFF"/>
                </a:solidFill>
                <a:latin typeface="Amasis MT Pro Black" panose="020B0604020202020204" pitchFamily="18" charset="0"/>
                <a:cs typeface="AngsanaUPC" panose="02020603050405020304" pitchFamily="18" charset="-34"/>
              </a:rPr>
              <a:t> </a:t>
            </a:r>
          </a:p>
          <a:p>
            <a:r>
              <a:rPr lang="en-US" sz="1000" b="1">
                <a:solidFill>
                  <a:srgbClr val="FFFFFF"/>
                </a:solidFill>
                <a:effectLst/>
                <a:latin typeface="Amasis MT Pro Black" panose="020B0604020202020204" pitchFamily="18" charset="0"/>
                <a:cs typeface="AngsanaUPC" panose="02020603050405020304" pitchFamily="18" charset="-34"/>
              </a:rPr>
              <a:t>Hon Peter Jamadar, Judge of the CCJ and Chair of CAJO</a:t>
            </a:r>
            <a:endParaRPr lang="en-US" sz="1000" b="1" dirty="0">
              <a:solidFill>
                <a:srgbClr val="FFFFFF"/>
              </a:solidFill>
              <a:effectLst/>
              <a:latin typeface="Amasis MT Pro Black" panose="020B0604020202020204" pitchFamily="18" charset="0"/>
              <a:cs typeface="AngsanaUPC" panose="02020603050405020304" pitchFamily="18" charset="-34"/>
            </a:endParaRPr>
          </a:p>
        </p:txBody>
      </p:sp>
      <p:sp>
        <p:nvSpPr>
          <p:cNvPr id="31" name="sketch line">
            <a:extLst>
              <a:ext uri="{FF2B5EF4-FFF2-40B4-BE49-F238E27FC236}">
                <a16:creationId xmlns:a16="http://schemas.microsoft.com/office/drawing/2014/main" id="{41F77738-2AF0-4750-A0C7-F97C2C175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131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5"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FF7C01-048A-4C81-BBF3-25B8914ECFF5}"/>
              </a:ext>
            </a:extLst>
          </p:cNvPr>
          <p:cNvSpPr>
            <a:spLocks noGrp="1"/>
          </p:cNvSpPr>
          <p:nvPr>
            <p:ph type="title"/>
          </p:nvPr>
        </p:nvSpPr>
        <p:spPr>
          <a:xfrm>
            <a:off x="6794515" y="206894"/>
            <a:ext cx="4706731" cy="1293060"/>
          </a:xfrm>
        </p:spPr>
        <p:txBody>
          <a:bodyPr anchor="b">
            <a:normAutofit/>
          </a:bodyPr>
          <a:lstStyle/>
          <a:p>
            <a:r>
              <a:rPr lang="en-GB" sz="4000" b="1" dirty="0">
                <a:effectLst/>
                <a:latin typeface="Calibri" panose="020F0502020204030204" pitchFamily="34" charset="0"/>
                <a:ea typeface="Calibri" panose="020F0502020204030204" pitchFamily="34" charset="0"/>
                <a:cs typeface="Times New Roman" panose="02020603050405020304" pitchFamily="18" charset="0"/>
              </a:rPr>
              <a:t>Dealing justly with cases: </a:t>
            </a:r>
            <a:endParaRPr lang="LID4096" sz="4000" b="1" dirty="0"/>
          </a:p>
        </p:txBody>
      </p:sp>
      <p:pic>
        <p:nvPicPr>
          <p:cNvPr id="16386" name="Picture 2" descr="Justice Pictures [HQ] | Download Free Images on Unsplash">
            <a:extLst>
              <a:ext uri="{FF2B5EF4-FFF2-40B4-BE49-F238E27FC236}">
                <a16:creationId xmlns:a16="http://schemas.microsoft.com/office/drawing/2014/main" id="{2BE8F4A7-9FCB-4615-9867-DA0CC1E1E5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0534" b="1"/>
          <a:stretch/>
        </p:blipFill>
        <p:spPr bwMode="auto">
          <a:xfrm>
            <a:off x="391903" y="573678"/>
            <a:ext cx="5103206" cy="5710645"/>
          </a:xfrm>
          <a:prstGeom prst="rect">
            <a:avLst/>
          </a:prstGeom>
          <a:noFill/>
          <a:extLst>
            <a:ext uri="{909E8E84-426E-40DD-AFC4-6F175D3DCCD1}">
              <a14:hiddenFill xmlns:a14="http://schemas.microsoft.com/office/drawing/2010/main">
                <a:solidFill>
                  <a:srgbClr val="FFFFFF"/>
                </a:solidFill>
              </a14:hiddenFill>
            </a:ext>
          </a:extLst>
        </p:spPr>
      </p:pic>
      <p:sp>
        <p:nvSpPr>
          <p:cNvPr id="137" name="!!Line">
            <a:extLst>
              <a:ext uri="{FF2B5EF4-FFF2-40B4-BE49-F238E27FC236}">
                <a16:creationId xmlns:a16="http://schemas.microsoft.com/office/drawing/2014/main" id="{0AF80B57-54E2-4D01-8731-3F38B0C5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92" y="1417320"/>
            <a:ext cx="9144" cy="40233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0547AD2-7EAB-4B7D-8BD0-EBDD9FEF1183}"/>
              </a:ext>
            </a:extLst>
          </p:cNvPr>
          <p:cNvSpPr>
            <a:spLocks noGrp="1"/>
          </p:cNvSpPr>
          <p:nvPr>
            <p:ph idx="1"/>
          </p:nvPr>
        </p:nvSpPr>
        <p:spPr>
          <a:xfrm>
            <a:off x="6794515" y="1712397"/>
            <a:ext cx="4887685" cy="4571926"/>
          </a:xfrm>
        </p:spPr>
        <p:txBody>
          <a:bodyPr anchor="t">
            <a:noAutofit/>
          </a:bodyPr>
          <a:lstStyle/>
          <a:p>
            <a:pPr marL="0" indent="0">
              <a:buNone/>
            </a:pPr>
            <a:r>
              <a:rPr lang="en-GB" sz="1800" b="1" i="0" u="none" strike="noStrike" baseline="0" dirty="0"/>
              <a:t>CPR 1.1 </a:t>
            </a:r>
            <a:endParaRPr lang="en-GB" sz="1800" b="0" i="0" u="none" strike="noStrike" baseline="0" dirty="0"/>
          </a:p>
          <a:p>
            <a:pPr marL="0" indent="0">
              <a:buNone/>
            </a:pPr>
            <a:r>
              <a:rPr lang="en-GB" sz="1800" b="1" i="0" u="none" strike="noStrike" baseline="0" dirty="0"/>
              <a:t>1.1 The Overriding Objective </a:t>
            </a:r>
            <a:endParaRPr lang="en-GB" sz="1800" b="0" i="0" u="none" strike="noStrike" baseline="0" dirty="0"/>
          </a:p>
          <a:p>
            <a:pPr marL="342900" indent="-342900">
              <a:buAutoNum type="arabicParenBoth"/>
            </a:pPr>
            <a:r>
              <a:rPr lang="en-US" sz="1800" b="0" i="0" u="none" strike="noStrike" baseline="0" dirty="0"/>
              <a:t>The overriding objective of these Rules is to </a:t>
            </a:r>
            <a:r>
              <a:rPr lang="en-US" sz="1800" b="1" i="0" u="none" strike="noStrike" baseline="0" dirty="0">
                <a:solidFill>
                  <a:srgbClr val="FFFF00"/>
                </a:solidFill>
              </a:rPr>
              <a:t>enable the court to deal with cases justly </a:t>
            </a:r>
            <a:r>
              <a:rPr lang="en-US" sz="1800" b="0" i="0" u="none" strike="noStrike" baseline="0" dirty="0"/>
              <a:t>and at proportionate cost. </a:t>
            </a:r>
          </a:p>
          <a:p>
            <a:pPr marL="0" indent="0">
              <a:buNone/>
            </a:pPr>
            <a:endParaRPr lang="en-US" sz="1800" dirty="0"/>
          </a:p>
          <a:p>
            <a:pPr marL="0" indent="0">
              <a:buNone/>
            </a:pPr>
            <a:r>
              <a:rPr lang="en-US" sz="1800" b="1" i="1" u="none" strike="noStrike" baseline="0" dirty="0"/>
              <a:t>Dealing justly with a case is not limited to the explicit statement as to what that includes, as set out in CPR 1.1(2). </a:t>
            </a:r>
          </a:p>
          <a:p>
            <a:pPr marL="0" indent="0">
              <a:buNone/>
            </a:pPr>
            <a:r>
              <a:rPr lang="en-US" sz="1800" b="1" i="1" u="none" strike="noStrike" baseline="0" dirty="0"/>
              <a:t>Dealing justly with a case is ultimately </a:t>
            </a:r>
            <a:r>
              <a:rPr lang="en-US" sz="1800" b="1" i="1" u="none" strike="noStrike" baseline="0" dirty="0">
                <a:solidFill>
                  <a:srgbClr val="FFFF00"/>
                </a:solidFill>
              </a:rPr>
              <a:t>a matter of judicial discretion</a:t>
            </a:r>
            <a:r>
              <a:rPr lang="en-US" sz="1800" b="1" i="1" u="none" strike="noStrike" baseline="0" dirty="0"/>
              <a:t> and can be one of the most challenging tasks that the CPR Judge has to perform.</a:t>
            </a:r>
            <a:endParaRPr lang="LID4096" sz="1800" b="1" i="1" dirty="0"/>
          </a:p>
        </p:txBody>
      </p:sp>
    </p:spTree>
    <p:extLst>
      <p:ext uri="{BB962C8B-B14F-4D97-AF65-F5344CB8AC3E}">
        <p14:creationId xmlns:p14="http://schemas.microsoft.com/office/powerpoint/2010/main" val="376282707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1"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97AFDA5-7D1D-4A4F-8697-ADE2DFC98DC5}"/>
              </a:ext>
            </a:extLst>
          </p:cNvPr>
          <p:cNvSpPr>
            <a:spLocks noGrp="1"/>
          </p:cNvSpPr>
          <p:nvPr>
            <p:ph type="title"/>
          </p:nvPr>
        </p:nvSpPr>
        <p:spPr>
          <a:xfrm>
            <a:off x="4384553" y="127591"/>
            <a:ext cx="7164493" cy="1325563"/>
          </a:xfrm>
        </p:spPr>
        <p:txBody>
          <a:bodyPr>
            <a:normAutofit/>
          </a:bodyPr>
          <a:lstStyle/>
          <a:p>
            <a:r>
              <a:rPr lang="en-GB" sz="24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Principles of proportionality; equal footing; expedition; fairness; saving expense; enforcing compliance; and appropriate use of court resources</a:t>
            </a:r>
            <a:endParaRPr lang="LID4096" sz="2400" b="1" dirty="0">
              <a:solidFill>
                <a:srgbClr val="FFC000"/>
              </a:solidFill>
            </a:endParaRPr>
          </a:p>
        </p:txBody>
      </p:sp>
      <p:pic>
        <p:nvPicPr>
          <p:cNvPr id="17412" name="Picture 4" descr="Poor and rich people on balance scale - Concept of social inequality  between rich and poor people Stock Photo - Alamy">
            <a:extLst>
              <a:ext uri="{FF2B5EF4-FFF2-40B4-BE49-F238E27FC236}">
                <a16:creationId xmlns:a16="http://schemas.microsoft.com/office/drawing/2014/main" id="{00762242-58FB-4450-9B0D-C399D3B8A3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20" r="16259" b="1"/>
          <a:stretch/>
        </p:blipFill>
        <p:spPr bwMode="auto">
          <a:xfrm>
            <a:off x="480060" y="1648723"/>
            <a:ext cx="3425957" cy="356007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6C34673-917C-40BA-846A-4C28023239C1}"/>
              </a:ext>
            </a:extLst>
          </p:cNvPr>
          <p:cNvSpPr>
            <a:spLocks noGrp="1"/>
          </p:cNvSpPr>
          <p:nvPr>
            <p:ph idx="1"/>
          </p:nvPr>
        </p:nvSpPr>
        <p:spPr>
          <a:xfrm>
            <a:off x="4387515" y="1453154"/>
            <a:ext cx="7467787" cy="5277255"/>
          </a:xfrm>
        </p:spPr>
        <p:txBody>
          <a:bodyPr>
            <a:normAutofit/>
          </a:bodyPr>
          <a:lstStyle/>
          <a:p>
            <a:pPr marL="0" indent="0">
              <a:buNone/>
            </a:pPr>
            <a:r>
              <a:rPr lang="en-GB" sz="1600" b="1" i="0" u="none" strike="noStrike" baseline="0" dirty="0"/>
              <a:t>CPR 1.1 </a:t>
            </a:r>
            <a:endParaRPr lang="en-GB" sz="1600" b="0" i="0" u="none" strike="noStrike" baseline="0" dirty="0"/>
          </a:p>
          <a:p>
            <a:pPr marL="0" indent="0">
              <a:buNone/>
            </a:pPr>
            <a:r>
              <a:rPr lang="en-GB" sz="1600" b="1" i="0" u="none" strike="noStrike" baseline="0" dirty="0"/>
              <a:t>1.1 The Overriding Objective </a:t>
            </a:r>
          </a:p>
          <a:p>
            <a:pPr marL="0" indent="0">
              <a:buNone/>
            </a:pPr>
            <a:r>
              <a:rPr lang="en-US" sz="1600" b="0" i="0" u="none" strike="noStrike" baseline="0" dirty="0"/>
              <a:t>(2) </a:t>
            </a:r>
            <a:r>
              <a:rPr lang="en-US" sz="1600" b="1" i="0" u="none" strike="noStrike" baseline="0" dirty="0">
                <a:solidFill>
                  <a:srgbClr val="FFC000"/>
                </a:solidFill>
              </a:rPr>
              <a:t>Dealing justly with a case includes</a:t>
            </a:r>
            <a:r>
              <a:rPr lang="en-US" sz="1600" b="0" i="0" u="none" strike="noStrike" baseline="0" dirty="0"/>
              <a:t>, so far as is practicable: </a:t>
            </a:r>
          </a:p>
          <a:p>
            <a:pPr marL="0" indent="0">
              <a:buNone/>
            </a:pPr>
            <a:endParaRPr lang="en-US" sz="1600" b="0" i="0" u="none" strike="noStrike" baseline="0" dirty="0"/>
          </a:p>
          <a:p>
            <a:pPr marL="0" indent="0">
              <a:buNone/>
            </a:pPr>
            <a:r>
              <a:rPr lang="en-US" sz="1600" b="0" i="0" u="none" strike="noStrike" baseline="0" dirty="0"/>
              <a:t>(a) ensuring that the parties are on an equal footing; </a:t>
            </a:r>
          </a:p>
          <a:p>
            <a:pPr marL="0" indent="0">
              <a:buNone/>
            </a:pPr>
            <a:r>
              <a:rPr lang="en-GB" sz="1600" b="0" i="0" u="none" strike="noStrike" baseline="0" dirty="0"/>
              <a:t>(b) saving expense; </a:t>
            </a:r>
          </a:p>
          <a:p>
            <a:pPr marL="0" indent="0">
              <a:buNone/>
            </a:pPr>
            <a:r>
              <a:rPr lang="en-US" sz="1600" b="0" i="0" u="none" strike="noStrike" baseline="0" dirty="0"/>
              <a:t>(c) dealing with the case in ways which are proportionate to </a:t>
            </a:r>
          </a:p>
          <a:p>
            <a:pPr marL="0" indent="0">
              <a:buNone/>
            </a:pPr>
            <a:r>
              <a:rPr lang="en-US" sz="1600" b="0" i="0" u="none" strike="noStrike" baseline="0" dirty="0"/>
              <a:t>(</a:t>
            </a:r>
            <a:r>
              <a:rPr lang="en-US" sz="1600" b="0" i="0" u="none" strike="noStrike" baseline="0" dirty="0" err="1"/>
              <a:t>i</a:t>
            </a:r>
            <a:r>
              <a:rPr lang="en-US" sz="1600" b="0" i="0" u="none" strike="noStrike" baseline="0" dirty="0"/>
              <a:t>) the amount of money involved; </a:t>
            </a:r>
          </a:p>
          <a:p>
            <a:pPr marL="0" indent="0">
              <a:buNone/>
            </a:pPr>
            <a:r>
              <a:rPr lang="en-US" sz="1600" b="0" i="0" u="none" strike="noStrike" baseline="0" dirty="0"/>
              <a:t>(ii) the importance of the case; </a:t>
            </a:r>
          </a:p>
          <a:p>
            <a:pPr marL="0" indent="0">
              <a:buNone/>
            </a:pPr>
            <a:r>
              <a:rPr lang="en-US" sz="1600" b="0" i="0" u="none" strike="noStrike" baseline="0" dirty="0"/>
              <a:t>(iii) the complexity of the issues; and </a:t>
            </a:r>
          </a:p>
          <a:p>
            <a:pPr marL="0" indent="0">
              <a:buNone/>
            </a:pPr>
            <a:r>
              <a:rPr lang="en-US" sz="1600" b="0" i="0" u="none" strike="noStrike" baseline="0" dirty="0"/>
              <a:t>(iv) the financial position of each party; </a:t>
            </a:r>
          </a:p>
          <a:p>
            <a:pPr marL="0" indent="0">
              <a:buNone/>
            </a:pPr>
            <a:r>
              <a:rPr lang="en-US" sz="1600" b="0" i="0" u="none" strike="noStrike" baseline="0" dirty="0"/>
              <a:t>(d) ensuring that it is dealt with expeditiously and fairly; </a:t>
            </a:r>
          </a:p>
          <a:p>
            <a:pPr marL="0" indent="0">
              <a:buNone/>
            </a:pPr>
            <a:r>
              <a:rPr lang="en-US" sz="1600" b="0" i="0" u="none" strike="noStrike" baseline="0" dirty="0"/>
              <a:t>(e) allotting to it an appropriate share of the court’s resources, while taking into account the need to allot resources to other cases; and </a:t>
            </a:r>
          </a:p>
          <a:p>
            <a:pPr marL="0" indent="0">
              <a:buNone/>
            </a:pPr>
            <a:r>
              <a:rPr lang="en-US" sz="1600" b="0" i="0" u="none" strike="noStrike" baseline="0" dirty="0"/>
              <a:t>(f) enforcing compliance with rules, practice directions and orders. </a:t>
            </a:r>
            <a:endParaRPr lang="LID4096" sz="1600" dirty="0"/>
          </a:p>
        </p:txBody>
      </p:sp>
    </p:spTree>
    <p:extLst>
      <p:ext uri="{BB962C8B-B14F-4D97-AF65-F5344CB8AC3E}">
        <p14:creationId xmlns:p14="http://schemas.microsoft.com/office/powerpoint/2010/main" val="250035744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7AFDA5-7D1D-4A4F-8697-ADE2DFC98DC5}"/>
              </a:ext>
            </a:extLst>
          </p:cNvPr>
          <p:cNvSpPr>
            <a:spLocks noGrp="1"/>
          </p:cNvSpPr>
          <p:nvPr>
            <p:ph type="title"/>
          </p:nvPr>
        </p:nvSpPr>
        <p:spPr>
          <a:xfrm>
            <a:off x="589560" y="856180"/>
            <a:ext cx="4560584" cy="1128068"/>
          </a:xfrm>
        </p:spPr>
        <p:txBody>
          <a:bodyPr anchor="ctr">
            <a:normAutofit/>
          </a:bodyPr>
          <a:lstStyle/>
          <a:p>
            <a:r>
              <a:rPr lang="en-GB" sz="48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7 Key Principles</a:t>
            </a:r>
            <a:endParaRPr lang="LID4096" sz="4800" b="1" dirty="0">
              <a:solidFill>
                <a:srgbClr val="FFC000"/>
              </a:solidFill>
            </a:endParaRP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6C34673-917C-40BA-846A-4C28023239C1}"/>
              </a:ext>
            </a:extLst>
          </p:cNvPr>
          <p:cNvSpPr>
            <a:spLocks noGrp="1"/>
          </p:cNvSpPr>
          <p:nvPr>
            <p:ph idx="1"/>
          </p:nvPr>
        </p:nvSpPr>
        <p:spPr>
          <a:xfrm>
            <a:off x="590719" y="2235101"/>
            <a:ext cx="4559425" cy="4330667"/>
          </a:xfrm>
        </p:spPr>
        <p:txBody>
          <a:bodyPr anchor="ctr">
            <a:normAutofit/>
          </a:bodyPr>
          <a:lstStyle/>
          <a:p>
            <a:pPr marL="0" indent="0">
              <a:buNone/>
            </a:pPr>
            <a:r>
              <a:rPr lang="en-GB" sz="1400" b="1" i="0" u="none" strike="noStrike" baseline="0" dirty="0">
                <a:latin typeface="Arial" panose="020B0604020202020204" pitchFamily="34" charset="0"/>
              </a:rPr>
              <a:t>CPR 1.1 </a:t>
            </a:r>
            <a:endParaRPr lang="en-GB" sz="1400" b="0" i="0" u="none" strike="noStrike" baseline="0" dirty="0">
              <a:latin typeface="Arial" panose="020B0604020202020204" pitchFamily="34" charset="0"/>
            </a:endParaRPr>
          </a:p>
          <a:p>
            <a:pPr marL="0" indent="0">
              <a:buNone/>
            </a:pPr>
            <a:r>
              <a:rPr lang="en-GB" sz="1400" b="1" i="0" u="none" strike="noStrike" baseline="0" dirty="0">
                <a:latin typeface="Arial" panose="020B0604020202020204" pitchFamily="34" charset="0"/>
              </a:rPr>
              <a:t>1.1 The Overriding Objective </a:t>
            </a:r>
          </a:p>
          <a:p>
            <a:pPr marL="0" indent="0">
              <a:buNone/>
            </a:pPr>
            <a:r>
              <a:rPr lang="en-US" sz="1400" b="0" i="0" u="none" strike="noStrike" baseline="0" dirty="0">
                <a:latin typeface="Arial" panose="020B0604020202020204" pitchFamily="34" charset="0"/>
              </a:rPr>
              <a:t>(2) </a:t>
            </a:r>
            <a:r>
              <a:rPr lang="en-US" sz="1400" b="1" i="0" u="none" strike="noStrike" baseline="0" dirty="0">
                <a:latin typeface="Arial" panose="020B0604020202020204" pitchFamily="34" charset="0"/>
              </a:rPr>
              <a:t>Dealing justly with a case includes</a:t>
            </a:r>
            <a:r>
              <a:rPr lang="en-US" sz="1400" b="0" i="0" u="none" strike="noStrike" baseline="0" dirty="0">
                <a:latin typeface="Arial" panose="020B0604020202020204" pitchFamily="34" charset="0"/>
              </a:rPr>
              <a:t>, so far as is practicable: </a:t>
            </a:r>
            <a:endParaRPr lang="en-US" sz="1400" dirty="0">
              <a:latin typeface="Arial" panose="020B0604020202020204" pitchFamily="34" charset="0"/>
            </a:endParaRPr>
          </a:p>
          <a:p>
            <a:pPr marL="0" indent="0" algn="ctr">
              <a:buNone/>
            </a:pPr>
            <a:r>
              <a:rPr lang="en-GB" sz="1800" b="1" u="sng" dirty="0">
                <a:solidFill>
                  <a:srgbClr val="FB8452"/>
                </a:solidFill>
                <a:effectLst/>
                <a:ea typeface="Calibri" panose="020F0502020204030204" pitchFamily="34" charset="0"/>
                <a:cs typeface="Times New Roman" panose="02020603050405020304" pitchFamily="18" charset="0"/>
              </a:rPr>
              <a:t>7 Key Principles</a:t>
            </a:r>
            <a:r>
              <a:rPr lang="en-GB" sz="1800" b="1" dirty="0">
                <a:solidFill>
                  <a:srgbClr val="FB8452"/>
                </a:solidFill>
                <a:effectLst/>
                <a:ea typeface="Calibri" panose="020F0502020204030204" pitchFamily="34" charset="0"/>
                <a:cs typeface="Times New Roman" panose="02020603050405020304" pitchFamily="18" charset="0"/>
              </a:rPr>
              <a:t>:</a:t>
            </a:r>
          </a:p>
          <a:p>
            <a:pPr>
              <a:buFontTx/>
              <a:buChar char="-"/>
            </a:pPr>
            <a:r>
              <a:rPr lang="en-GB" sz="1800" b="1" dirty="0">
                <a:solidFill>
                  <a:srgbClr val="FA753D"/>
                </a:solidFill>
                <a:effectLst/>
                <a:ea typeface="Calibri" panose="020F0502020204030204" pitchFamily="34" charset="0"/>
                <a:cs typeface="Times New Roman" panose="02020603050405020304" pitchFamily="18" charset="0"/>
              </a:rPr>
              <a:t>proportionality;</a:t>
            </a:r>
          </a:p>
          <a:p>
            <a:pPr>
              <a:buFontTx/>
              <a:buChar char="-"/>
            </a:pPr>
            <a:r>
              <a:rPr lang="en-GB" sz="1800" b="1" dirty="0">
                <a:solidFill>
                  <a:srgbClr val="FA753D"/>
                </a:solidFill>
                <a:effectLst/>
                <a:ea typeface="Calibri" panose="020F0502020204030204" pitchFamily="34" charset="0"/>
                <a:cs typeface="Times New Roman" panose="02020603050405020304" pitchFamily="18" charset="0"/>
              </a:rPr>
              <a:t>equal footing; </a:t>
            </a:r>
          </a:p>
          <a:p>
            <a:pPr>
              <a:buFontTx/>
              <a:buChar char="-"/>
            </a:pPr>
            <a:r>
              <a:rPr lang="en-GB" sz="1800" b="1" dirty="0">
                <a:solidFill>
                  <a:srgbClr val="FA753D"/>
                </a:solidFill>
                <a:effectLst/>
                <a:ea typeface="Calibri" panose="020F0502020204030204" pitchFamily="34" charset="0"/>
                <a:cs typeface="Times New Roman" panose="02020603050405020304" pitchFamily="18" charset="0"/>
              </a:rPr>
              <a:t>expedition; </a:t>
            </a:r>
          </a:p>
          <a:p>
            <a:pPr>
              <a:buFontTx/>
              <a:buChar char="-"/>
            </a:pPr>
            <a:r>
              <a:rPr lang="en-GB" sz="1800" b="1" dirty="0">
                <a:solidFill>
                  <a:srgbClr val="FA753D"/>
                </a:solidFill>
                <a:effectLst/>
                <a:ea typeface="Calibri" panose="020F0502020204030204" pitchFamily="34" charset="0"/>
                <a:cs typeface="Times New Roman" panose="02020603050405020304" pitchFamily="18" charset="0"/>
              </a:rPr>
              <a:t> fairness; </a:t>
            </a:r>
          </a:p>
          <a:p>
            <a:pPr>
              <a:buFontTx/>
              <a:buChar char="-"/>
            </a:pPr>
            <a:r>
              <a:rPr lang="en-GB" sz="1800" b="1" dirty="0">
                <a:solidFill>
                  <a:srgbClr val="FA753D"/>
                </a:solidFill>
                <a:effectLst/>
                <a:ea typeface="Calibri" panose="020F0502020204030204" pitchFamily="34" charset="0"/>
                <a:cs typeface="Times New Roman" panose="02020603050405020304" pitchFamily="18" charset="0"/>
              </a:rPr>
              <a:t>saving expense; </a:t>
            </a:r>
          </a:p>
          <a:p>
            <a:pPr>
              <a:buFontTx/>
              <a:buChar char="-"/>
            </a:pPr>
            <a:r>
              <a:rPr lang="en-GB" sz="1800" b="1" dirty="0">
                <a:solidFill>
                  <a:srgbClr val="FA753D"/>
                </a:solidFill>
                <a:effectLst/>
                <a:ea typeface="Calibri" panose="020F0502020204030204" pitchFamily="34" charset="0"/>
                <a:cs typeface="Times New Roman" panose="02020603050405020304" pitchFamily="18" charset="0"/>
              </a:rPr>
              <a:t>enforcing compliance; and </a:t>
            </a:r>
          </a:p>
          <a:p>
            <a:pPr>
              <a:buFontTx/>
              <a:buChar char="-"/>
            </a:pPr>
            <a:r>
              <a:rPr lang="en-GB" sz="1800" b="1" dirty="0">
                <a:solidFill>
                  <a:srgbClr val="FA753D"/>
                </a:solidFill>
                <a:effectLst/>
                <a:ea typeface="Calibri" panose="020F0502020204030204" pitchFamily="34" charset="0"/>
                <a:cs typeface="Times New Roman" panose="02020603050405020304" pitchFamily="18" charset="0"/>
              </a:rPr>
              <a:t>appropriate use of court resources</a:t>
            </a:r>
            <a:endParaRPr lang="en-US" sz="1800" b="1" i="0" u="none" strike="noStrike" baseline="0" dirty="0">
              <a:solidFill>
                <a:srgbClr val="FA753D"/>
              </a:solidFill>
            </a:endParaRPr>
          </a:p>
          <a:p>
            <a:pPr marL="0" indent="0">
              <a:buNone/>
            </a:pPr>
            <a:endParaRPr lang="en-US" sz="1300" b="0" i="0" u="none" strike="noStrike" baseline="0" dirty="0">
              <a:latin typeface="Arial" panose="020B0604020202020204" pitchFamily="34" charset="0"/>
            </a:endParaRPr>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descr="Gender Equality Division – University Women of Europe">
            <a:extLst>
              <a:ext uri="{FF2B5EF4-FFF2-40B4-BE49-F238E27FC236}">
                <a16:creationId xmlns:a16="http://schemas.microsoft.com/office/drawing/2014/main" id="{E06C9A85-C9E5-4B9A-AD87-DC71DE3938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609" r="21621" b="-1"/>
          <a:stretch/>
        </p:blipFill>
        <p:spPr bwMode="auto">
          <a:xfrm>
            <a:off x="6041006" y="856180"/>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015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9"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603667C-C368-4A69-BECD-3EA9EFC5B7F6}"/>
              </a:ext>
            </a:extLst>
          </p:cNvPr>
          <p:cNvSpPr>
            <a:spLocks noGrp="1"/>
          </p:cNvSpPr>
          <p:nvPr>
            <p:ph type="title"/>
          </p:nvPr>
        </p:nvSpPr>
        <p:spPr>
          <a:xfrm>
            <a:off x="4384039" y="365125"/>
            <a:ext cx="7164493" cy="1325563"/>
          </a:xfrm>
        </p:spPr>
        <p:txBody>
          <a:bodyPr>
            <a:normAutofit/>
          </a:bodyPr>
          <a:lstStyle/>
          <a:p>
            <a:r>
              <a:rPr lang="en-GB" b="1" dirty="0">
                <a:effectLst/>
                <a:latin typeface="+mn-lt"/>
                <a:ea typeface="Calibri" panose="020F0502020204030204" pitchFamily="34" charset="0"/>
                <a:cs typeface="Times New Roman" panose="02020603050405020304" pitchFamily="18" charset="0"/>
              </a:rPr>
              <a:t>Substantive and Procedural </a:t>
            </a:r>
            <a:r>
              <a:rPr lang="en-GB" b="1" dirty="0">
                <a:latin typeface="+mn-lt"/>
                <a:ea typeface="Calibri" panose="020F0502020204030204" pitchFamily="34" charset="0"/>
                <a:cs typeface="Times New Roman" panose="02020603050405020304" pitchFamily="18" charset="0"/>
              </a:rPr>
              <a:t>J</a:t>
            </a:r>
            <a:r>
              <a:rPr lang="en-GB" b="1" dirty="0">
                <a:effectLst/>
                <a:latin typeface="+mn-lt"/>
                <a:ea typeface="Calibri" panose="020F0502020204030204" pitchFamily="34" charset="0"/>
                <a:cs typeface="Times New Roman" panose="02020603050405020304" pitchFamily="18" charset="0"/>
              </a:rPr>
              <a:t>ustice</a:t>
            </a:r>
            <a:endParaRPr lang="LID4096" b="1" dirty="0">
              <a:latin typeface="+mn-lt"/>
            </a:endParaRPr>
          </a:p>
        </p:txBody>
      </p:sp>
      <p:pic>
        <p:nvPicPr>
          <p:cNvPr id="19458" name="Picture 2" descr="📏 Who Makes the Rules Online And Why Do We Follow Them?">
            <a:extLst>
              <a:ext uri="{FF2B5EF4-FFF2-40B4-BE49-F238E27FC236}">
                <a16:creationId xmlns:a16="http://schemas.microsoft.com/office/drawing/2014/main" id="{D0256B18-9E55-47EF-9F79-39DE8D84C4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5" r="3575" b="2"/>
          <a:stretch/>
        </p:blipFill>
        <p:spPr bwMode="auto">
          <a:xfrm>
            <a:off x="198049" y="2537481"/>
            <a:ext cx="3425957" cy="356008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6D6C8C6-9ADF-41EF-AE61-80C0E4D959DF}"/>
              </a:ext>
            </a:extLst>
          </p:cNvPr>
          <p:cNvSpPr>
            <a:spLocks noGrp="1"/>
          </p:cNvSpPr>
          <p:nvPr>
            <p:ph idx="1"/>
          </p:nvPr>
        </p:nvSpPr>
        <p:spPr>
          <a:xfrm>
            <a:off x="4387515" y="1768979"/>
            <a:ext cx="7161017" cy="4723896"/>
          </a:xfrm>
        </p:spPr>
        <p:txBody>
          <a:bodyPr>
            <a:normAutofit/>
          </a:bodyPr>
          <a:lstStyle/>
          <a:p>
            <a:pPr marL="0" indent="0">
              <a:buNone/>
            </a:pPr>
            <a:r>
              <a:rPr lang="en-GB" sz="1600" b="1" i="1" u="none" strike="noStrike" baseline="0" dirty="0">
                <a:latin typeface="Scala-Bold"/>
              </a:rPr>
              <a:t>The </a:t>
            </a:r>
            <a:r>
              <a:rPr lang="en-US" sz="1600" b="1" i="1" u="none" strike="noStrike" baseline="0" dirty="0">
                <a:latin typeface="Scala-Bold"/>
              </a:rPr>
              <a:t>function of SUBSTANTIVE LAW is to define, create or confer substantive legal rights or legal status or to impose and define the nature and extent </a:t>
            </a:r>
            <a:r>
              <a:rPr lang="en-GB" sz="1600" b="1" i="1" u="none" strike="noStrike" baseline="0" dirty="0">
                <a:latin typeface="Scala-Bold"/>
              </a:rPr>
              <a:t>of legal duties.</a:t>
            </a:r>
          </a:p>
          <a:p>
            <a:pPr marL="0" indent="0">
              <a:buNone/>
            </a:pPr>
            <a:endParaRPr lang="en-GB" sz="1600" b="1" dirty="0">
              <a:latin typeface="Scala-Bold"/>
            </a:endParaRPr>
          </a:p>
          <a:p>
            <a:pPr marL="0" indent="0">
              <a:buNone/>
            </a:pPr>
            <a:r>
              <a:rPr lang="en-US" sz="1600" b="1" i="1" u="none" strike="noStrike" baseline="0" dirty="0">
                <a:latin typeface="Scala-Bold"/>
              </a:rPr>
              <a:t>On the other hand, rules of court are a source of PROCEDURAL LAW the function of which is to prescribe and regulate the machinery or manner in which legal rights or status and legal duties may be enforced or recognized by a court of law.</a:t>
            </a:r>
          </a:p>
          <a:p>
            <a:pPr marL="0" indent="0">
              <a:buNone/>
            </a:pPr>
            <a:endParaRPr lang="en-US" sz="1600" b="1" i="1" dirty="0">
              <a:latin typeface="Scala-Bold"/>
            </a:endParaRPr>
          </a:p>
          <a:p>
            <a:pPr marL="0" indent="0">
              <a:buNone/>
            </a:pPr>
            <a:r>
              <a:rPr lang="en-US" sz="1600" b="1" i="1" u="none" strike="noStrike" baseline="0" dirty="0">
                <a:latin typeface="Scala-Bold"/>
              </a:rPr>
              <a:t>The two branches are complementary and interdependent, and the interplay between them often conceals what is substantive and what </a:t>
            </a:r>
            <a:r>
              <a:rPr lang="en-GB" sz="1600" b="1" i="1" u="none" strike="noStrike" baseline="0" dirty="0">
                <a:latin typeface="Scala-Bold"/>
              </a:rPr>
              <a:t>is procedural. </a:t>
            </a:r>
            <a:r>
              <a:rPr lang="en-US" sz="1600" b="1" i="1" u="none" strike="noStrike" baseline="0" dirty="0">
                <a:latin typeface="Scala-Bold"/>
              </a:rPr>
              <a:t>It is by procedure that the law is put into motion, and it is procedural law which puts life into the substantive law, gives it its effectiveness and brings it into being.</a:t>
            </a:r>
          </a:p>
          <a:p>
            <a:pPr marL="0" indent="0">
              <a:buNone/>
            </a:pPr>
            <a:endParaRPr lang="en-US" sz="1600" b="1" i="1" dirty="0">
              <a:latin typeface="Scala-Bold"/>
            </a:endParaRPr>
          </a:p>
          <a:p>
            <a:pPr marL="0" indent="0">
              <a:buNone/>
            </a:pPr>
            <a:r>
              <a:rPr lang="en-GB" sz="1600" b="1" i="1" u="none" strike="noStrike" baseline="0" dirty="0">
                <a:latin typeface="Scala-Bold"/>
              </a:rPr>
              <a:t>Rules of court, therefore, </a:t>
            </a:r>
            <a:r>
              <a:rPr lang="en-US" sz="1600" b="1" i="1" u="none" strike="noStrike" baseline="0" dirty="0">
                <a:latin typeface="Scala-Bold"/>
              </a:rPr>
              <a:t>are of fundamental importance to the good administration of justice …</a:t>
            </a:r>
            <a:endParaRPr lang="LID4096" sz="1600" i="1" dirty="0"/>
          </a:p>
        </p:txBody>
      </p:sp>
    </p:spTree>
    <p:extLst>
      <p:ext uri="{BB962C8B-B14F-4D97-AF65-F5344CB8AC3E}">
        <p14:creationId xmlns:p14="http://schemas.microsoft.com/office/powerpoint/2010/main" val="959728682"/>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C628629-A590-4244-B7A9-70D97BCCDCE2}"/>
              </a:ext>
            </a:extLst>
          </p:cNvPr>
          <p:cNvSpPr>
            <a:spLocks noGrp="1"/>
          </p:cNvSpPr>
          <p:nvPr>
            <p:ph type="title"/>
          </p:nvPr>
        </p:nvSpPr>
        <p:spPr>
          <a:xfrm>
            <a:off x="4384039" y="365125"/>
            <a:ext cx="7164493" cy="1325563"/>
          </a:xfrm>
        </p:spPr>
        <p:txBody>
          <a:bodyPr>
            <a:normAutofit/>
          </a:bodyPr>
          <a:lstStyle/>
          <a:p>
            <a:r>
              <a:rPr lang="en-GB" b="1" dirty="0">
                <a:effectLst/>
                <a:latin typeface="Calibri" panose="020F0502020204030204" pitchFamily="34" charset="0"/>
                <a:ea typeface="Calibri" panose="020F0502020204030204" pitchFamily="34" charset="0"/>
                <a:cs typeface="Times New Roman" panose="02020603050405020304" pitchFamily="18" charset="0"/>
              </a:rPr>
              <a:t>Substantive and Procedural </a:t>
            </a:r>
            <a:r>
              <a:rPr lang="en-GB" b="1" dirty="0">
                <a:latin typeface="Calibri" panose="020F0502020204030204" pitchFamily="34" charset="0"/>
                <a:ea typeface="Calibri" panose="020F0502020204030204" pitchFamily="34" charset="0"/>
                <a:cs typeface="Times New Roman" panose="02020603050405020304" pitchFamily="18" charset="0"/>
              </a:rPr>
              <a:t>J</a:t>
            </a:r>
            <a:r>
              <a:rPr lang="en-GB" b="1" dirty="0">
                <a:effectLst/>
                <a:latin typeface="Calibri" panose="020F0502020204030204" pitchFamily="34" charset="0"/>
                <a:ea typeface="Calibri" panose="020F0502020204030204" pitchFamily="34" charset="0"/>
                <a:cs typeface="Times New Roman" panose="02020603050405020304" pitchFamily="18" charset="0"/>
              </a:rPr>
              <a:t>ustice </a:t>
            </a:r>
            <a:endParaRPr lang="LID4096" b="1" dirty="0"/>
          </a:p>
        </p:txBody>
      </p:sp>
      <p:pic>
        <p:nvPicPr>
          <p:cNvPr id="20482" name="Picture 2" descr="Fairness in Machine Learning - Science in the News">
            <a:extLst>
              <a:ext uri="{FF2B5EF4-FFF2-40B4-BE49-F238E27FC236}">
                <a16:creationId xmlns:a16="http://schemas.microsoft.com/office/drawing/2014/main" id="{59A04D3B-0AC4-434D-979C-93A893BE9DB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9503" y="2888479"/>
            <a:ext cx="3425957" cy="280302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5D58F55-6047-4C57-9198-1E492838CC0B}"/>
              </a:ext>
            </a:extLst>
          </p:cNvPr>
          <p:cNvSpPr>
            <a:spLocks noGrp="1"/>
          </p:cNvSpPr>
          <p:nvPr>
            <p:ph idx="1"/>
          </p:nvPr>
        </p:nvSpPr>
        <p:spPr>
          <a:xfrm>
            <a:off x="4387515" y="2022601"/>
            <a:ext cx="7161017" cy="4154361"/>
          </a:xfrm>
        </p:spPr>
        <p:txBody>
          <a:bodyPr>
            <a:normAutofit/>
          </a:bodyPr>
          <a:lstStyle/>
          <a:p>
            <a:pPr marL="0" indent="0">
              <a:buNone/>
            </a:pPr>
            <a:endParaRPr lang="en-US" sz="2000" b="0" i="1" u="none" strike="noStrike" baseline="0" dirty="0"/>
          </a:p>
          <a:p>
            <a:pPr marL="0" indent="0">
              <a:buNone/>
            </a:pPr>
            <a:endParaRPr lang="en-US" sz="2000" i="1" dirty="0"/>
          </a:p>
          <a:p>
            <a:pPr marL="0" indent="0">
              <a:buNone/>
            </a:pPr>
            <a:r>
              <a:rPr lang="en-US" sz="2000" b="1" i="1" u="none" strike="noStrike" baseline="0" dirty="0"/>
              <a:t>… under the CPR … it is no longer right to say that the court’s function is to do substantive justice on the merits and no more. </a:t>
            </a:r>
          </a:p>
          <a:p>
            <a:pPr marL="0" indent="0">
              <a:buNone/>
            </a:pPr>
            <a:r>
              <a:rPr lang="en-US" sz="2000" b="1" i="1" u="none" strike="noStrike" baseline="0" dirty="0"/>
              <a:t>The overriding objective adds the imperatives of deciding cases expeditiously and using no more than proportionate resources. </a:t>
            </a:r>
          </a:p>
          <a:p>
            <a:pPr marL="0" indent="0">
              <a:buNone/>
            </a:pPr>
            <a:endParaRPr lang="en-US" sz="2000" b="1" i="1" dirty="0"/>
          </a:p>
          <a:p>
            <a:pPr marL="0" indent="0">
              <a:buNone/>
            </a:pPr>
            <a:r>
              <a:rPr lang="en-US" sz="2000" b="1" i="0" u="none" strike="noStrike" baseline="0" dirty="0">
                <a:latin typeface="Scala-Bold"/>
              </a:rPr>
              <a:t>- </a:t>
            </a:r>
            <a:r>
              <a:rPr lang="en-US" sz="2000" b="1" i="0" u="none" strike="noStrike" baseline="0" dirty="0"/>
              <a:t>Charmaine Bernard v Ramesh </a:t>
            </a:r>
            <a:r>
              <a:rPr lang="en-US" sz="2000" b="1" i="0" u="none" strike="noStrike" baseline="0" dirty="0" err="1"/>
              <a:t>Seebalack</a:t>
            </a:r>
            <a:r>
              <a:rPr lang="en-US" sz="2000" b="1" i="0" u="none" strike="noStrike" baseline="0" dirty="0"/>
              <a:t> [2010] UKPC 15 [23]</a:t>
            </a:r>
            <a:endParaRPr lang="en-US" sz="2000" b="1" i="1" u="none" strike="noStrike" baseline="0" dirty="0"/>
          </a:p>
          <a:p>
            <a:pPr marL="0" indent="0">
              <a:buNone/>
            </a:pPr>
            <a:endParaRPr lang="LID4096" sz="2000" dirty="0"/>
          </a:p>
        </p:txBody>
      </p:sp>
    </p:spTree>
    <p:extLst>
      <p:ext uri="{BB962C8B-B14F-4D97-AF65-F5344CB8AC3E}">
        <p14:creationId xmlns:p14="http://schemas.microsoft.com/office/powerpoint/2010/main" val="896433265"/>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9264D464-898B-4908-88FD-33A83D6ED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628629-A590-4244-B7A9-70D97BCCDCE2}"/>
              </a:ext>
            </a:extLst>
          </p:cNvPr>
          <p:cNvSpPr>
            <a:spLocks noGrp="1"/>
          </p:cNvSpPr>
          <p:nvPr>
            <p:ph type="title"/>
          </p:nvPr>
        </p:nvSpPr>
        <p:spPr>
          <a:xfrm>
            <a:off x="838201" y="365127"/>
            <a:ext cx="9808597" cy="1146176"/>
          </a:xfrm>
        </p:spPr>
        <p:txBody>
          <a:bodyPr>
            <a:normAutofit/>
          </a:bodyPr>
          <a:lstStyle/>
          <a:p>
            <a:r>
              <a:rPr lang="en-GB"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Substantive and Procedural </a:t>
            </a:r>
            <a:r>
              <a:rPr lang="en-GB" b="1" dirty="0">
                <a:solidFill>
                  <a:schemeClr val="bg1"/>
                </a:solidFill>
                <a:latin typeface="Calibri" panose="020F0502020204030204" pitchFamily="34" charset="0"/>
                <a:ea typeface="Calibri" panose="020F0502020204030204" pitchFamily="34" charset="0"/>
                <a:cs typeface="Times New Roman" panose="02020603050405020304" pitchFamily="18" charset="0"/>
              </a:rPr>
              <a:t>J</a:t>
            </a:r>
            <a:r>
              <a:rPr lang="en-GB"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ustice </a:t>
            </a:r>
            <a:endParaRPr lang="LID4096" b="1" dirty="0">
              <a:solidFill>
                <a:schemeClr val="bg1"/>
              </a:solidFill>
            </a:endParaRPr>
          </a:p>
        </p:txBody>
      </p:sp>
      <p:sp>
        <p:nvSpPr>
          <p:cNvPr id="16" name="Freeform: Shape 9">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5">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7" name="Freeform: Shape 11">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5D58F55-6047-4C57-9198-1E492838CC0B}"/>
              </a:ext>
            </a:extLst>
          </p:cNvPr>
          <p:cNvSpPr>
            <a:spLocks noGrp="1"/>
          </p:cNvSpPr>
          <p:nvPr>
            <p:ph idx="1"/>
          </p:nvPr>
        </p:nvSpPr>
        <p:spPr>
          <a:xfrm>
            <a:off x="838201" y="2055811"/>
            <a:ext cx="7315200" cy="4121152"/>
          </a:xfrm>
        </p:spPr>
        <p:txBody>
          <a:bodyPr>
            <a:normAutofit/>
          </a:bodyPr>
          <a:lstStyle/>
          <a:p>
            <a:pPr marL="0" indent="0">
              <a:buNone/>
            </a:pPr>
            <a:r>
              <a:rPr lang="en-US" sz="1900" u="none" strike="noStrike" baseline="0" dirty="0"/>
              <a:t>The Court of Appeal of Trinidad and Tobago has unanimously observed that: </a:t>
            </a:r>
          </a:p>
          <a:p>
            <a:pPr marL="0" indent="0">
              <a:buNone/>
            </a:pPr>
            <a:endParaRPr lang="en-US" sz="1900" b="1" i="1" dirty="0"/>
          </a:p>
          <a:p>
            <a:pPr marL="0" indent="0">
              <a:buNone/>
            </a:pPr>
            <a:r>
              <a:rPr lang="en-US" sz="1900" b="1" i="1" u="none" strike="noStrike" baseline="0" dirty="0"/>
              <a:t>‘Under the CPR, justice, therefore, is not distinct or superior to the overriding objective. Doing justice under the CPR is to enable a case to be dealt with justly in accordance </a:t>
            </a:r>
            <a:r>
              <a:rPr lang="en-GB" sz="1900" b="1" i="1" u="none" strike="noStrike" baseline="0" dirty="0"/>
              <a:t>with the overriding objective …’.</a:t>
            </a:r>
          </a:p>
          <a:p>
            <a:pPr marL="0" indent="0">
              <a:buNone/>
            </a:pPr>
            <a:endParaRPr lang="en-GB" sz="1900" b="1" i="1" u="none" strike="noStrike" baseline="0" dirty="0"/>
          </a:p>
          <a:p>
            <a:pPr marL="0" indent="0">
              <a:buNone/>
            </a:pPr>
            <a:r>
              <a:rPr lang="en-GB" sz="1900" i="1" dirty="0"/>
              <a:t>- Charmaine </a:t>
            </a:r>
            <a:r>
              <a:rPr lang="en-GB" sz="1900" i="0" u="none" strike="noStrike" baseline="0" dirty="0"/>
              <a:t>Bernard v Ramesh </a:t>
            </a:r>
            <a:r>
              <a:rPr lang="en-GB" sz="1900" i="0" u="none" strike="noStrike" baseline="0" dirty="0" err="1"/>
              <a:t>Seebalack</a:t>
            </a:r>
            <a:endParaRPr lang="en-GB" sz="1900" i="1" dirty="0"/>
          </a:p>
          <a:p>
            <a:pPr marL="0" indent="0">
              <a:buNone/>
            </a:pPr>
            <a:endParaRPr lang="en-GB" sz="1900" b="1" i="1" dirty="0"/>
          </a:p>
          <a:p>
            <a:pPr marL="0" indent="0">
              <a:buNone/>
            </a:pPr>
            <a:r>
              <a:rPr lang="en-US" sz="1900" b="0" i="0" u="none" strike="noStrike" baseline="0" dirty="0"/>
              <a:t>With the CPR, there is </a:t>
            </a:r>
            <a:r>
              <a:rPr lang="en-US" sz="1900" b="1" i="0" u="none" strike="noStrike" baseline="0" dirty="0">
                <a:solidFill>
                  <a:srgbClr val="00B0F0"/>
                </a:solidFill>
              </a:rPr>
              <a:t>only just dealing</a:t>
            </a:r>
            <a:r>
              <a:rPr lang="en-US" sz="1900" b="0" i="0" u="none" strike="noStrike" baseline="0" dirty="0"/>
              <a:t>, and this happens when there is </a:t>
            </a:r>
            <a:r>
              <a:rPr lang="en-US" sz="1900" b="1" i="0" u="none" strike="noStrike" baseline="0" dirty="0">
                <a:solidFill>
                  <a:srgbClr val="00B0F0"/>
                </a:solidFill>
              </a:rPr>
              <a:t>the fair and just application of both the procedural and substantive law</a:t>
            </a:r>
            <a:r>
              <a:rPr lang="en-US" sz="1900" b="0" i="0" u="none" strike="noStrike" baseline="0" dirty="0"/>
              <a:t>, </a:t>
            </a:r>
            <a:r>
              <a:rPr lang="en-GB" sz="1900" b="0" i="0" u="none" strike="noStrike" baseline="0" dirty="0"/>
              <a:t>culminating in just disposition.</a:t>
            </a:r>
            <a:endParaRPr lang="LID4096" sz="1900" b="1" i="1" dirty="0"/>
          </a:p>
        </p:txBody>
      </p:sp>
      <p:sp>
        <p:nvSpPr>
          <p:cNvPr id="14" name="Freeform: Shape 13">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67898479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377C326-90B6-44EC-B31B-4648FD33CF25}"/>
              </a:ext>
            </a:extLst>
          </p:cNvPr>
          <p:cNvSpPr>
            <a:spLocks noGrp="1"/>
          </p:cNvSpPr>
          <p:nvPr>
            <p:ph type="title"/>
          </p:nvPr>
        </p:nvSpPr>
        <p:spPr>
          <a:xfrm>
            <a:off x="2341549" y="365125"/>
            <a:ext cx="9596926" cy="1325563"/>
          </a:xfrm>
        </p:spPr>
        <p:txBody>
          <a:bodyPr>
            <a:normAutofit/>
          </a:bodyPr>
          <a:lstStyle/>
          <a:p>
            <a:r>
              <a:rPr lang="en-GB" sz="3200" b="1" dirty="0">
                <a:latin typeface="+mn-lt"/>
              </a:rPr>
              <a:t>The New Role of the CPR Judge:</a:t>
            </a:r>
            <a:br>
              <a:rPr lang="en-GB" sz="2400" b="1" dirty="0">
                <a:latin typeface="+mn-lt"/>
              </a:rPr>
            </a:br>
            <a:r>
              <a:rPr lang="en-GB" sz="2400" b="1" dirty="0">
                <a:latin typeface="+mn-lt"/>
              </a:rPr>
              <a:t>A fundamental ideological shift from a “lawyer-driven court” to a “Judge-controlled court”.</a:t>
            </a:r>
            <a:endParaRPr lang="LID4096" sz="2400" b="1" dirty="0">
              <a:latin typeface="+mn-lt"/>
            </a:endParaRPr>
          </a:p>
        </p:txBody>
      </p:sp>
      <p:pic>
        <p:nvPicPr>
          <p:cNvPr id="4" name="Picture 3">
            <a:extLst>
              <a:ext uri="{FF2B5EF4-FFF2-40B4-BE49-F238E27FC236}">
                <a16:creationId xmlns:a16="http://schemas.microsoft.com/office/drawing/2014/main" id="{5DAF6F9B-84C1-4FCB-9164-3DF754EF1855}"/>
              </a:ext>
            </a:extLst>
          </p:cNvPr>
          <p:cNvPicPr>
            <a:picLocks noChangeAspect="1"/>
          </p:cNvPicPr>
          <p:nvPr/>
        </p:nvPicPr>
        <p:blipFill>
          <a:blip r:embed="rId2"/>
          <a:stretch>
            <a:fillRect/>
          </a:stretch>
        </p:blipFill>
        <p:spPr>
          <a:xfrm>
            <a:off x="480060" y="2237953"/>
            <a:ext cx="3425957" cy="2381613"/>
          </a:xfrm>
          <a:prstGeom prst="rect">
            <a:avLst/>
          </a:prstGeom>
        </p:spPr>
      </p:pic>
      <p:sp>
        <p:nvSpPr>
          <p:cNvPr id="3" name="Content Placeholder 2">
            <a:extLst>
              <a:ext uri="{FF2B5EF4-FFF2-40B4-BE49-F238E27FC236}">
                <a16:creationId xmlns:a16="http://schemas.microsoft.com/office/drawing/2014/main" id="{866517EF-E9BC-4003-8D6F-2190D09ED737}"/>
              </a:ext>
            </a:extLst>
          </p:cNvPr>
          <p:cNvSpPr>
            <a:spLocks noGrp="1"/>
          </p:cNvSpPr>
          <p:nvPr>
            <p:ph idx="1"/>
          </p:nvPr>
        </p:nvSpPr>
        <p:spPr>
          <a:xfrm>
            <a:off x="4387515" y="1777525"/>
            <a:ext cx="7161017" cy="4606183"/>
          </a:xfrm>
        </p:spPr>
        <p:txBody>
          <a:bodyPr>
            <a:normAutofit/>
          </a:bodyPr>
          <a:lstStyle/>
          <a:p>
            <a:pPr marL="0" indent="0">
              <a:buNone/>
            </a:pPr>
            <a:r>
              <a:rPr lang="en-US" sz="1700" u="none" strike="noStrike" baseline="0" dirty="0"/>
              <a:t>The Court of Appeal of Trinidad and Tobago has also observed that: </a:t>
            </a:r>
          </a:p>
          <a:p>
            <a:pPr marL="0" indent="0">
              <a:buNone/>
            </a:pPr>
            <a:endParaRPr lang="en-US" sz="1700" b="1" i="1" dirty="0"/>
          </a:p>
          <a:p>
            <a:pPr marL="0" indent="0">
              <a:buNone/>
            </a:pPr>
            <a:r>
              <a:rPr lang="en-US" sz="1700" b="1" i="1" u="none" strike="noStrike" baseline="0" dirty="0"/>
              <a:t>[30] While it is accepted that in adversarial litigation judges must be cautious to always preserve the core judicial values of independence and impartiality, it is equally clear </a:t>
            </a:r>
            <a:r>
              <a:rPr lang="en-US" sz="1700" b="1" i="1" u="none" strike="noStrike" baseline="0" dirty="0">
                <a:solidFill>
                  <a:srgbClr val="00B0F0"/>
                </a:solidFill>
              </a:rPr>
              <a:t>that the role of the judge under the Civil Proceedings Rules, 1998 is significantly different from what previously obtained</a:t>
            </a:r>
            <a:r>
              <a:rPr lang="en-US" sz="1700" b="1" i="1" u="none" strike="noStrike" baseline="0" dirty="0"/>
              <a:t>. This is apparent from the overriding objective and the provisions of the CPR itself...</a:t>
            </a:r>
          </a:p>
          <a:p>
            <a:pPr marL="0" indent="0">
              <a:buNone/>
            </a:pPr>
            <a:r>
              <a:rPr lang="en-US" sz="1700" b="1" i="1" u="none" strike="noStrike" baseline="0" dirty="0"/>
              <a:t>[32] The CPR, 1998 have brought about </a:t>
            </a:r>
            <a:r>
              <a:rPr lang="en-US" sz="1700" b="1" i="1" u="none" strike="noStrike" baseline="0" dirty="0">
                <a:solidFill>
                  <a:srgbClr val="00B0F0"/>
                </a:solidFill>
              </a:rPr>
              <a:t>a seismic shift in the roles, responsibilities and powers of the court to manage and shape litigation, and to control its unfolding in terms of issues and timing</a:t>
            </a:r>
            <a:r>
              <a:rPr lang="en-US" sz="1700" b="1" i="1" u="none" strike="noStrike" baseline="0" dirty="0"/>
              <a:t>.</a:t>
            </a:r>
          </a:p>
          <a:p>
            <a:pPr marL="0" indent="0">
              <a:buNone/>
            </a:pPr>
            <a:endParaRPr lang="en-US" sz="1700" b="1" i="1" dirty="0"/>
          </a:p>
          <a:p>
            <a:pPr marL="0" indent="0">
              <a:buNone/>
            </a:pPr>
            <a:r>
              <a:rPr lang="en-US" sz="1700" b="1" i="1" u="none" strike="noStrike" baseline="0" dirty="0"/>
              <a:t>- </a:t>
            </a:r>
            <a:r>
              <a:rPr lang="en-US" sz="1700" i="0" u="none" strike="noStrike" baseline="0" dirty="0"/>
              <a:t>Her Worship Magistrate Marcia Ayers-Caesar and Another v BS, TT </a:t>
            </a:r>
            <a:r>
              <a:rPr lang="en-US" sz="1700" b="0" i="0" u="none" strike="noStrike" baseline="0" dirty="0"/>
              <a:t>Civ App No 252 of 2015, [31]</a:t>
            </a:r>
            <a:endParaRPr lang="en-US" sz="1700" b="1" i="1" u="none" strike="noStrike" baseline="0" dirty="0"/>
          </a:p>
          <a:p>
            <a:pPr marL="0" indent="0">
              <a:buNone/>
            </a:pPr>
            <a:endParaRPr lang="en-US" sz="1700" b="1" i="1" dirty="0"/>
          </a:p>
          <a:p>
            <a:pPr marL="0" indent="0">
              <a:buNone/>
            </a:pPr>
            <a:endParaRPr lang="LID4096" sz="1700" i="1" dirty="0"/>
          </a:p>
        </p:txBody>
      </p:sp>
    </p:spTree>
    <p:extLst>
      <p:ext uri="{BB962C8B-B14F-4D97-AF65-F5344CB8AC3E}">
        <p14:creationId xmlns:p14="http://schemas.microsoft.com/office/powerpoint/2010/main" val="210159800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28A8D-AF07-47FE-A72A-C68B793CB7ED}"/>
              </a:ext>
            </a:extLst>
          </p:cNvPr>
          <p:cNvSpPr>
            <a:spLocks noGrp="1"/>
          </p:cNvSpPr>
          <p:nvPr>
            <p:ph type="title"/>
          </p:nvPr>
        </p:nvSpPr>
        <p:spPr>
          <a:xfrm>
            <a:off x="6289158" y="803325"/>
            <a:ext cx="5700592" cy="1325563"/>
          </a:xfrm>
        </p:spPr>
        <p:txBody>
          <a:bodyPr>
            <a:normAutofit/>
          </a:bodyPr>
          <a:lstStyle/>
          <a:p>
            <a:r>
              <a:rPr lang="en-GB" sz="3200" b="1" dirty="0">
                <a:latin typeface="+mn-lt"/>
              </a:rPr>
              <a:t>Duty of Attorneys and Parties:</a:t>
            </a:r>
            <a:br>
              <a:rPr lang="en-GB" sz="3200" b="1" dirty="0">
                <a:latin typeface="+mn-lt"/>
              </a:rPr>
            </a:br>
            <a:r>
              <a:rPr lang="en-GB" sz="2400" b="1" dirty="0">
                <a:latin typeface="+mn-lt"/>
              </a:rPr>
              <a:t>To Render Assistance in Furthering the Overriding Objective</a:t>
            </a:r>
            <a:endParaRPr lang="LID4096" sz="2400" b="1" dirty="0">
              <a:latin typeface="+mn-lt"/>
            </a:endParaRPr>
          </a:p>
        </p:txBody>
      </p:sp>
      <p:sp>
        <p:nvSpPr>
          <p:cNvPr id="73" name="Freeform: Shape 72">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1508" name="Picture 4" descr="Do Lawyers Still Use Briefcases? - eLawTalk.com">
            <a:extLst>
              <a:ext uri="{FF2B5EF4-FFF2-40B4-BE49-F238E27FC236}">
                <a16:creationId xmlns:a16="http://schemas.microsoft.com/office/drawing/2014/main" id="{81815C50-1283-4364-806E-33B2EA6911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723"/>
          <a:stretch/>
        </p:blipFill>
        <p:spPr bwMode="auto">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5AC1759-139F-499C-AF3B-852736280F63}"/>
              </a:ext>
            </a:extLst>
          </p:cNvPr>
          <p:cNvSpPr>
            <a:spLocks noGrp="1"/>
          </p:cNvSpPr>
          <p:nvPr>
            <p:ph idx="1"/>
          </p:nvPr>
        </p:nvSpPr>
        <p:spPr>
          <a:xfrm>
            <a:off x="6289158" y="2279017"/>
            <a:ext cx="5259714" cy="4173057"/>
          </a:xfrm>
        </p:spPr>
        <p:txBody>
          <a:bodyPr anchor="t">
            <a:normAutofit/>
          </a:bodyPr>
          <a:lstStyle/>
          <a:p>
            <a:pPr marL="0" indent="0">
              <a:buNone/>
            </a:pPr>
            <a:r>
              <a:rPr lang="en-GB" sz="1500" b="1" i="0" u="none" strike="noStrike" baseline="0" dirty="0"/>
              <a:t>CPR 1.3 </a:t>
            </a:r>
          </a:p>
          <a:p>
            <a:pPr marL="0" indent="0">
              <a:buNone/>
            </a:pPr>
            <a:r>
              <a:rPr lang="en-GB" sz="1500" b="1" i="0" u="none" strike="noStrike" baseline="0" dirty="0"/>
              <a:t>1.3 Duty of parties </a:t>
            </a:r>
          </a:p>
          <a:p>
            <a:pPr marL="0" indent="0">
              <a:buNone/>
            </a:pPr>
            <a:endParaRPr lang="en-GB" sz="1500" b="0" i="0" u="none" strike="noStrike" baseline="0" dirty="0"/>
          </a:p>
          <a:p>
            <a:pPr marL="0" indent="0">
              <a:buNone/>
            </a:pPr>
            <a:r>
              <a:rPr lang="en-US" sz="1500" b="0" i="0" u="none" strike="noStrike" baseline="0" dirty="0"/>
              <a:t>It is the duty of the parties </a:t>
            </a:r>
            <a:r>
              <a:rPr lang="en-US" sz="1500" b="1" i="0" u="none" strike="noStrike" baseline="0" dirty="0">
                <a:solidFill>
                  <a:srgbClr val="00B0F0"/>
                </a:solidFill>
              </a:rPr>
              <a:t>to help the court to further the overriding objective</a:t>
            </a:r>
            <a:r>
              <a:rPr lang="en-US" sz="1500" b="0" i="0" u="none" strike="noStrike" baseline="0" dirty="0">
                <a:solidFill>
                  <a:srgbClr val="00B0F0"/>
                </a:solidFill>
              </a:rPr>
              <a:t>.</a:t>
            </a:r>
            <a:r>
              <a:rPr lang="en-US" sz="1500" b="0" i="0" u="none" strike="noStrike" baseline="0" dirty="0"/>
              <a:t> In applying the Rules to give effect to the overriding objective the Court may take into account a party’s failure to help in this respect. </a:t>
            </a:r>
          </a:p>
          <a:p>
            <a:pPr marL="0" indent="0">
              <a:buNone/>
            </a:pPr>
            <a:endParaRPr lang="en-US" sz="1500" b="0" i="0" u="none" strike="noStrike" baseline="0" dirty="0"/>
          </a:p>
          <a:p>
            <a:pPr marL="0" indent="0">
              <a:buNone/>
            </a:pPr>
            <a:endParaRPr lang="en-US" sz="1500" b="0" i="0" u="none" strike="noStrike" baseline="0" dirty="0"/>
          </a:p>
          <a:p>
            <a:pPr marL="0" indent="0">
              <a:buNone/>
            </a:pPr>
            <a:r>
              <a:rPr lang="en-US" sz="1500" b="1" i="0" u="none" strike="noStrike" baseline="0" dirty="0"/>
              <a:t>A Segue into Case Management and Related Areas – Pre-Action Protocols &amp; ADR</a:t>
            </a:r>
          </a:p>
          <a:p>
            <a:pPr marL="0" indent="0">
              <a:buNone/>
            </a:pPr>
            <a:r>
              <a:rPr lang="en-US" sz="1500" b="0" i="0" u="none" strike="noStrike" baseline="0" dirty="0"/>
              <a:t>[</a:t>
            </a:r>
            <a:r>
              <a:rPr lang="en-US" sz="1500" b="0" i="1" u="none" strike="noStrike" baseline="0" dirty="0"/>
              <a:t>Part 25 deals with the court’s duty to forward the overriding objective by active case management</a:t>
            </a:r>
            <a:r>
              <a:rPr lang="en-US" sz="1500" b="0" i="0" u="none" strike="noStrike" baseline="0" dirty="0"/>
              <a:t>.]</a:t>
            </a:r>
            <a:endParaRPr lang="LID4096" sz="1500" dirty="0"/>
          </a:p>
        </p:txBody>
      </p:sp>
    </p:spTree>
    <p:extLst>
      <p:ext uri="{BB962C8B-B14F-4D97-AF65-F5344CB8AC3E}">
        <p14:creationId xmlns:p14="http://schemas.microsoft.com/office/powerpoint/2010/main" val="416246858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32">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34">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36">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CD286E-5D03-456E-9865-4F5995D5B329}"/>
              </a:ext>
            </a:extLst>
          </p:cNvPr>
          <p:cNvSpPr>
            <a:spLocks noGrp="1"/>
          </p:cNvSpPr>
          <p:nvPr>
            <p:ph type="ctrTitle"/>
          </p:nvPr>
        </p:nvSpPr>
        <p:spPr>
          <a:xfrm>
            <a:off x="1366160" y="1212112"/>
            <a:ext cx="9623404" cy="3753502"/>
          </a:xfrm>
        </p:spPr>
        <p:txBody>
          <a:bodyPr>
            <a:normAutofit fontScale="90000"/>
          </a:bodyPr>
          <a:lstStyle/>
          <a:p>
            <a:pPr marL="0" marR="0" algn="l">
              <a:lnSpc>
                <a:spcPct val="107000"/>
              </a:lnSpc>
              <a:spcBef>
                <a:spcPts val="0"/>
              </a:spcBef>
              <a:spcAft>
                <a:spcPts val="800"/>
              </a:spcAft>
            </a:pPr>
            <a:br>
              <a:rPr lang="en-GB" sz="8300" b="1" dirty="0">
                <a:effectLst/>
                <a:latin typeface="Candara Light" panose="020E0502030303020204" pitchFamily="34" charset="0"/>
                <a:ea typeface="Calibri" panose="020F0502020204030204" pitchFamily="34" charset="0"/>
                <a:cs typeface="Times New Roman" panose="02020603050405020304" pitchFamily="18" charset="0"/>
              </a:rPr>
            </a:br>
            <a:br>
              <a:rPr lang="en-GB" sz="8300" b="1" dirty="0">
                <a:effectLst/>
                <a:latin typeface="Candara Light" panose="020E0502030303020204" pitchFamily="34" charset="0"/>
                <a:ea typeface="Calibri" panose="020F0502020204030204" pitchFamily="34" charset="0"/>
                <a:cs typeface="Times New Roman" panose="02020603050405020304" pitchFamily="18" charset="0"/>
              </a:rPr>
            </a:br>
            <a:br>
              <a:rPr lang="en-GB" sz="8300" b="1" dirty="0">
                <a:effectLst/>
                <a:latin typeface="Candara Light" panose="020E0502030303020204" pitchFamily="34" charset="0"/>
                <a:ea typeface="Calibri" panose="020F0502020204030204" pitchFamily="34" charset="0"/>
                <a:cs typeface="Times New Roman" panose="02020603050405020304" pitchFamily="18" charset="0"/>
              </a:rPr>
            </a:br>
            <a:br>
              <a:rPr lang="en-GB" sz="8300" b="1" dirty="0">
                <a:effectLst/>
                <a:latin typeface="Candara Light" panose="020E0502030303020204" pitchFamily="34" charset="0"/>
                <a:ea typeface="Calibri" panose="020F0502020204030204" pitchFamily="34" charset="0"/>
                <a:cs typeface="Times New Roman" panose="02020603050405020304" pitchFamily="18" charset="0"/>
              </a:rPr>
            </a:br>
            <a:r>
              <a:rPr lang="en-GB" sz="8300" b="1" dirty="0">
                <a:solidFill>
                  <a:schemeClr val="accent1"/>
                </a:solidFill>
                <a:effectLst/>
                <a:latin typeface="+mn-lt"/>
                <a:ea typeface="Calibri" panose="020F0502020204030204" pitchFamily="34" charset="0"/>
                <a:cs typeface="Times New Roman" panose="02020603050405020304" pitchFamily="18" charset="0"/>
              </a:rPr>
              <a:t>Pre-Action Protocols and ADR</a:t>
            </a:r>
            <a:br>
              <a:rPr lang="en-GB" sz="8300" dirty="0">
                <a:effectLst/>
                <a:latin typeface="Candara Light" panose="020E050203030302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US" sz="7500" dirty="0"/>
          </a:p>
        </p:txBody>
      </p:sp>
      <p:sp>
        <p:nvSpPr>
          <p:cNvPr id="3" name="Subtitle 2">
            <a:extLst>
              <a:ext uri="{FF2B5EF4-FFF2-40B4-BE49-F238E27FC236}">
                <a16:creationId xmlns:a16="http://schemas.microsoft.com/office/drawing/2014/main" id="{0F785E20-9DB5-4A8A-82D5-58D116192D95}"/>
              </a:ext>
            </a:extLst>
          </p:cNvPr>
          <p:cNvSpPr>
            <a:spLocks noGrp="1"/>
          </p:cNvSpPr>
          <p:nvPr>
            <p:ph type="subTitle" idx="1"/>
          </p:nvPr>
        </p:nvSpPr>
        <p:spPr>
          <a:xfrm>
            <a:off x="1366159" y="4965614"/>
            <a:ext cx="9623404" cy="834454"/>
          </a:xfrm>
        </p:spPr>
        <p:txBody>
          <a:bodyPr>
            <a:normAutofit/>
          </a:bodyPr>
          <a:lstStyle/>
          <a:p>
            <a:pPr algn="l"/>
            <a:r>
              <a:rPr lang="en-US" b="1" dirty="0"/>
              <a:t>Bahamas – Possibilities and Potential </a:t>
            </a:r>
          </a:p>
        </p:txBody>
      </p:sp>
    </p:spTree>
    <p:extLst>
      <p:ext uri="{BB962C8B-B14F-4D97-AF65-F5344CB8AC3E}">
        <p14:creationId xmlns:p14="http://schemas.microsoft.com/office/powerpoint/2010/main" val="3687211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descr="A close up of a logo&#10;&#10;Description automatically generated with medium confidence">
            <a:extLst>
              <a:ext uri="{FF2B5EF4-FFF2-40B4-BE49-F238E27FC236}">
                <a16:creationId xmlns:a16="http://schemas.microsoft.com/office/drawing/2014/main" id="{63A89A30-3187-4F75-907F-0CCE867BA51B}"/>
              </a:ext>
            </a:extLst>
          </p:cNvPr>
          <p:cNvPicPr>
            <a:picLocks noChangeAspect="1"/>
          </p:cNvPicPr>
          <p:nvPr/>
        </p:nvPicPr>
        <p:blipFill rotWithShape="1">
          <a:blip r:embed="rId2">
            <a:extLst>
              <a:ext uri="{28A0092B-C50C-407E-A947-70E740481C1C}">
                <a14:useLocalDpi xmlns:a14="http://schemas.microsoft.com/office/drawing/2010/main" val="0"/>
              </a:ext>
            </a:extLst>
          </a:blip>
          <a:srcRect l="18717" r="15411"/>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3" name="Content Placeholder 2">
            <a:extLst>
              <a:ext uri="{FF2B5EF4-FFF2-40B4-BE49-F238E27FC236}">
                <a16:creationId xmlns:a16="http://schemas.microsoft.com/office/drawing/2014/main" id="{35181BB0-D25C-4961-946E-AE05FFBF37A1}"/>
              </a:ext>
            </a:extLst>
          </p:cNvPr>
          <p:cNvSpPr>
            <a:spLocks noGrp="1"/>
          </p:cNvSpPr>
          <p:nvPr>
            <p:ph idx="1"/>
          </p:nvPr>
        </p:nvSpPr>
        <p:spPr>
          <a:xfrm>
            <a:off x="6096000" y="801539"/>
            <a:ext cx="6136816" cy="5254922"/>
          </a:xfrm>
        </p:spPr>
        <p:txBody>
          <a:bodyPr anchor="t">
            <a:normAutofit/>
          </a:bodyPr>
          <a:lstStyle/>
          <a:p>
            <a:pPr marL="0" indent="0">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At the end of this session participants will:</a:t>
            </a:r>
          </a:p>
          <a:p>
            <a:pPr marL="0" indent="0">
              <a:buNone/>
            </a:pP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Become aware and knowledgeable about the utility and value of pre-action protocols and ADR, and in particular:</a:t>
            </a:r>
          </a:p>
          <a:p>
            <a:pPr marL="0" marR="0" lvl="0" indent="0">
              <a:lnSpc>
                <a:spcPct val="107000"/>
              </a:lnSpc>
              <a:spcBef>
                <a:spcPts val="0"/>
              </a:spcBef>
              <a:spcAft>
                <a:spcPts val="0"/>
              </a:spcAft>
              <a:buNone/>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Both"/>
            </a:pPr>
            <a:r>
              <a:rPr lang="en-GB" sz="1800" b="1" dirty="0">
                <a:effectLst/>
                <a:latin typeface="Calibri" panose="020F0502020204030204" pitchFamily="34" charset="0"/>
                <a:ea typeface="Calibri" panose="020F0502020204030204" pitchFamily="34" charset="0"/>
                <a:cs typeface="Times New Roman" panose="02020603050405020304" pitchFamily="18" charset="0"/>
              </a:rPr>
              <a:t>Be exposed to discrete measures/tools that animate the overriding objective and the transformational culture infused in the rules by promoting and facilitating settlements;</a:t>
            </a:r>
          </a:p>
          <a:p>
            <a:pPr marL="342900" marR="0" lvl="0" indent="-342900">
              <a:lnSpc>
                <a:spcPct val="107000"/>
              </a:lnSpc>
              <a:spcBef>
                <a:spcPts val="0"/>
              </a:spcBef>
              <a:spcAft>
                <a:spcPts val="0"/>
              </a:spcAft>
              <a:buFont typeface="+mj-lt"/>
              <a:buAutoNum type="alphaLcParenBoth"/>
            </a:pPr>
            <a:r>
              <a:rPr lang="en-GB" sz="1800" b="1" dirty="0">
                <a:effectLst/>
                <a:latin typeface="Calibri" panose="020F0502020204030204" pitchFamily="34" charset="0"/>
                <a:ea typeface="Calibri" panose="020F0502020204030204" pitchFamily="34" charset="0"/>
                <a:cs typeface="Times New Roman" panose="02020603050405020304" pitchFamily="18" charset="0"/>
              </a:rPr>
              <a:t>Be able to describe the enabling framework required for implementation of these measures;</a:t>
            </a:r>
          </a:p>
          <a:p>
            <a:pPr marL="342900" marR="0" lvl="0" indent="-342900">
              <a:lnSpc>
                <a:spcPct val="107000"/>
              </a:lnSpc>
              <a:spcBef>
                <a:spcPts val="0"/>
              </a:spcBef>
              <a:spcAft>
                <a:spcPts val="0"/>
              </a:spcAft>
              <a:buFont typeface="+mj-lt"/>
              <a:buAutoNum type="alphaLcParenBoth"/>
            </a:pPr>
            <a:r>
              <a:rPr lang="en-GB" sz="1800" b="1" dirty="0">
                <a:effectLst/>
                <a:latin typeface="Calibri" panose="020F0502020204030204" pitchFamily="34" charset="0"/>
                <a:ea typeface="Calibri" panose="020F0502020204030204" pitchFamily="34" charset="0"/>
                <a:cs typeface="Times New Roman" panose="02020603050405020304" pitchFamily="18" charset="0"/>
              </a:rPr>
              <a:t>Be able to demonstrate why adoption of these measures is critical</a:t>
            </a:r>
          </a:p>
          <a:p>
            <a:pPr marL="342900" marR="0" lvl="0" indent="-342900">
              <a:lnSpc>
                <a:spcPct val="107000"/>
              </a:lnSpc>
              <a:spcBef>
                <a:spcPts val="0"/>
              </a:spcBef>
              <a:spcAft>
                <a:spcPts val="800"/>
              </a:spcAft>
              <a:buFont typeface="+mj-lt"/>
              <a:buAutoNum type="alphaLcParenBoth"/>
            </a:pPr>
            <a:r>
              <a:rPr lang="en-GB" sz="1800" b="1" dirty="0">
                <a:effectLst/>
                <a:latin typeface="Calibri" panose="020F0502020204030204" pitchFamily="34" charset="0"/>
                <a:ea typeface="Calibri" panose="020F0502020204030204" pitchFamily="34" charset="0"/>
                <a:cs typeface="Times New Roman" panose="02020603050405020304" pitchFamily="18" charset="0"/>
              </a:rPr>
              <a:t>Be aware of the impact of the forgoing on the overriding objective on the Overriding Objective</a:t>
            </a:r>
          </a:p>
          <a:p>
            <a:endParaRPr lang="LID4096" sz="1800" dirty="0"/>
          </a:p>
        </p:txBody>
      </p:sp>
    </p:spTree>
    <p:extLst>
      <p:ext uri="{BB962C8B-B14F-4D97-AF65-F5344CB8AC3E}">
        <p14:creationId xmlns:p14="http://schemas.microsoft.com/office/powerpoint/2010/main" val="90138073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32">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34">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36">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CD286E-5D03-456E-9865-4F5995D5B329}"/>
              </a:ext>
            </a:extLst>
          </p:cNvPr>
          <p:cNvSpPr>
            <a:spLocks noGrp="1"/>
          </p:cNvSpPr>
          <p:nvPr>
            <p:ph type="ctrTitle"/>
          </p:nvPr>
        </p:nvSpPr>
        <p:spPr>
          <a:xfrm>
            <a:off x="1202282" y="891540"/>
            <a:ext cx="9787127" cy="4796879"/>
          </a:xfrm>
        </p:spPr>
        <p:txBody>
          <a:bodyPr>
            <a:normAutofit fontScale="90000"/>
          </a:bodyPr>
          <a:lstStyle/>
          <a:p>
            <a:pPr marL="0" marR="0" algn="l">
              <a:lnSpc>
                <a:spcPct val="107000"/>
              </a:lnSpc>
              <a:spcBef>
                <a:spcPts val="0"/>
              </a:spcBef>
              <a:spcAft>
                <a:spcPts val="800"/>
              </a:spcAft>
            </a:pPr>
            <a:br>
              <a:rPr lang="en-GB" sz="8300" b="1" dirty="0">
                <a:effectLst/>
                <a:latin typeface="Candara Light" panose="020E0502030303020204" pitchFamily="34" charset="0"/>
                <a:ea typeface="Calibri" panose="020F0502020204030204" pitchFamily="34" charset="0"/>
                <a:cs typeface="Times New Roman" panose="02020603050405020304" pitchFamily="18" charset="0"/>
              </a:rPr>
            </a:br>
            <a:br>
              <a:rPr lang="en-GB" sz="8300" b="1" dirty="0">
                <a:effectLst/>
                <a:latin typeface="Candara Light" panose="020E0502030303020204" pitchFamily="34" charset="0"/>
                <a:ea typeface="Calibri" panose="020F0502020204030204" pitchFamily="34" charset="0"/>
                <a:cs typeface="Times New Roman" panose="02020603050405020304" pitchFamily="18" charset="0"/>
              </a:rPr>
            </a:br>
            <a:br>
              <a:rPr lang="en-GB" sz="8300" b="1" dirty="0">
                <a:effectLst/>
                <a:latin typeface="Candara Light" panose="020E0502030303020204" pitchFamily="34" charset="0"/>
                <a:ea typeface="Calibri" panose="020F0502020204030204" pitchFamily="34" charset="0"/>
                <a:cs typeface="Times New Roman" panose="02020603050405020304" pitchFamily="18" charset="0"/>
              </a:rPr>
            </a:br>
            <a:br>
              <a:rPr lang="en-GB" sz="8300" b="1" dirty="0">
                <a:effectLst/>
                <a:latin typeface="Candara Light" panose="020E0502030303020204" pitchFamily="34" charset="0"/>
                <a:ea typeface="Calibri" panose="020F0502020204030204" pitchFamily="34" charset="0"/>
                <a:cs typeface="Times New Roman" panose="02020603050405020304" pitchFamily="18" charset="0"/>
              </a:rPr>
            </a:br>
            <a:r>
              <a:rPr lang="en-GB" sz="8300" b="1" dirty="0">
                <a:solidFill>
                  <a:schemeClr val="accent1"/>
                </a:solidFill>
                <a:effectLst/>
                <a:latin typeface="+mn-lt"/>
                <a:ea typeface="Calibri" panose="020F0502020204030204" pitchFamily="34" charset="0"/>
                <a:cs typeface="Times New Roman" panose="02020603050405020304" pitchFamily="18" charset="0"/>
              </a:rPr>
              <a:t>The Overriding Objective  </a:t>
            </a:r>
            <a:br>
              <a:rPr lang="en-GB" sz="8300" b="1" dirty="0">
                <a:effectLst/>
                <a:latin typeface="Candara Light" panose="020E0502030303020204" pitchFamily="34" charset="0"/>
                <a:ea typeface="Calibri" panose="020F0502020204030204" pitchFamily="34" charset="0"/>
                <a:cs typeface="Times New Roman" panose="02020603050405020304" pitchFamily="18" charset="0"/>
              </a:rPr>
            </a:br>
            <a:r>
              <a:rPr lang="en-GB" sz="4400" b="1" dirty="0">
                <a:effectLst/>
                <a:latin typeface="+mn-lt"/>
                <a:ea typeface="Calibri" panose="020F0502020204030204" pitchFamily="34" charset="0"/>
                <a:cs typeface="Times New Roman" panose="02020603050405020304" pitchFamily="18" charset="0"/>
              </a:rPr>
              <a:t>Getting to the Heart of the Matter</a:t>
            </a:r>
            <a:br>
              <a:rPr lang="en-GB" sz="8300" dirty="0">
                <a:effectLst/>
                <a:latin typeface="Candara Light" panose="020E050203030302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US" sz="7500" dirty="0"/>
          </a:p>
        </p:txBody>
      </p:sp>
      <p:sp>
        <p:nvSpPr>
          <p:cNvPr id="3" name="Subtitle 2">
            <a:extLst>
              <a:ext uri="{FF2B5EF4-FFF2-40B4-BE49-F238E27FC236}">
                <a16:creationId xmlns:a16="http://schemas.microsoft.com/office/drawing/2014/main" id="{0F785E20-9DB5-4A8A-82D5-58D116192D95}"/>
              </a:ext>
            </a:extLst>
          </p:cNvPr>
          <p:cNvSpPr>
            <a:spLocks noGrp="1"/>
          </p:cNvSpPr>
          <p:nvPr>
            <p:ph type="subTitle" idx="1"/>
          </p:nvPr>
        </p:nvSpPr>
        <p:spPr>
          <a:xfrm>
            <a:off x="1366159" y="4965614"/>
            <a:ext cx="9623404" cy="834454"/>
          </a:xfrm>
        </p:spPr>
        <p:txBody>
          <a:bodyPr>
            <a:normAutofit/>
          </a:bodyPr>
          <a:lstStyle/>
          <a:p>
            <a:pPr algn="l"/>
            <a:r>
              <a:rPr lang="en-US" dirty="0"/>
              <a:t>Part 1 CPR, 2002</a:t>
            </a:r>
          </a:p>
        </p:txBody>
      </p:sp>
    </p:spTree>
    <p:extLst>
      <p:ext uri="{BB962C8B-B14F-4D97-AF65-F5344CB8AC3E}">
        <p14:creationId xmlns:p14="http://schemas.microsoft.com/office/powerpoint/2010/main" val="3742874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09A8DE8-1318-4A79-9994-549ACBE3C68F}"/>
              </a:ext>
            </a:extLst>
          </p:cNvPr>
          <p:cNvSpPr>
            <a:spLocks noGrp="1"/>
          </p:cNvSpPr>
          <p:nvPr>
            <p:ph type="title"/>
          </p:nvPr>
        </p:nvSpPr>
        <p:spPr>
          <a:xfrm>
            <a:off x="524256" y="583616"/>
            <a:ext cx="3722141" cy="5520579"/>
          </a:xfrm>
        </p:spPr>
        <p:txBody>
          <a:bodyPr>
            <a:normAutofit/>
          </a:bodyPr>
          <a:lstStyle/>
          <a:p>
            <a:r>
              <a:rPr lang="en-US" sz="5400" b="1" dirty="0">
                <a:solidFill>
                  <a:srgbClr val="FFFFFF"/>
                </a:solidFill>
                <a:latin typeface="+mn-lt"/>
              </a:rPr>
              <a:t>Pre-Action Protocols (PP)</a:t>
            </a:r>
            <a:endParaRPr lang="en-GB" sz="5400" b="1" dirty="0">
              <a:solidFill>
                <a:srgbClr val="FFFFFF"/>
              </a:solidFill>
              <a:latin typeface="+mn-lt"/>
            </a:endParaRPr>
          </a:p>
        </p:txBody>
      </p:sp>
      <p:sp>
        <p:nvSpPr>
          <p:cNvPr id="28" name="Rectangle 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9E6F868-3655-4214-8871-CEE7AA838446}"/>
              </a:ext>
            </a:extLst>
          </p:cNvPr>
          <p:cNvSpPr>
            <a:spLocks noGrp="1"/>
          </p:cNvSpPr>
          <p:nvPr>
            <p:ph idx="1"/>
          </p:nvPr>
        </p:nvSpPr>
        <p:spPr>
          <a:xfrm>
            <a:off x="4934269" y="583616"/>
            <a:ext cx="6594189" cy="5520579"/>
          </a:xfrm>
        </p:spPr>
        <p:txBody>
          <a:bodyPr anchor="ctr">
            <a:normAutofit/>
          </a:bodyPr>
          <a:lstStyle/>
          <a:p>
            <a:pPr marL="0" marR="0">
              <a:spcBef>
                <a:spcPts val="0"/>
              </a:spcBef>
              <a:spcAft>
                <a:spcPts val="800"/>
              </a:spcAft>
            </a:pPr>
            <a:r>
              <a:rPr lang="en-GB" sz="2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Introduced in Trinidad and Tobago by a Practice Direction. </a:t>
            </a:r>
          </a:p>
          <a:p>
            <a:pPr marL="0" marR="0">
              <a:spcBef>
                <a:spcPts val="0"/>
              </a:spcBef>
              <a:spcAft>
                <a:spcPts val="800"/>
              </a:spcAft>
            </a:pPr>
            <a:r>
              <a:rPr lang="en-GB" sz="2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The concept of PPs is to enable parties to seek information from and to provide information to each other about a prospective legal claim. The objectives are threefold:</a:t>
            </a:r>
          </a:p>
          <a:p>
            <a:pPr marL="342900" marR="0" lvl="0" indent="-342900">
              <a:spcBef>
                <a:spcPts val="0"/>
              </a:spcBef>
              <a:spcAft>
                <a:spcPts val="0"/>
              </a:spcAft>
              <a:buFont typeface="+mj-lt"/>
              <a:buAutoNum type="alphaLcParenR"/>
            </a:pPr>
            <a:r>
              <a:rPr lang="en-GB" sz="2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To encourage the exchange of early and full information about the prospective claim;</a:t>
            </a:r>
          </a:p>
          <a:p>
            <a:pPr marL="342900" marR="0" lvl="0" indent="-342900">
              <a:spcBef>
                <a:spcPts val="0"/>
              </a:spcBef>
              <a:spcAft>
                <a:spcPts val="0"/>
              </a:spcAft>
              <a:buFont typeface="+mj-lt"/>
              <a:buAutoNum type="alphaLcParenR"/>
            </a:pPr>
            <a:r>
              <a:rPr lang="en-GB" sz="2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To enable parties to avoid litigation by possible settlement;</a:t>
            </a:r>
          </a:p>
          <a:p>
            <a:pPr marL="342900" marR="0" lvl="0" indent="-342900">
              <a:spcBef>
                <a:spcPts val="0"/>
              </a:spcBef>
              <a:spcAft>
                <a:spcPts val="800"/>
              </a:spcAft>
              <a:buFont typeface="+mj-lt"/>
              <a:buAutoNum type="alphaLcParenR"/>
            </a:pPr>
            <a:r>
              <a:rPr lang="en-GB" sz="2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To support the efficient management of proceedings.</a:t>
            </a:r>
          </a:p>
          <a:p>
            <a:endParaRPr lang="en-GB" sz="2600" dirty="0">
              <a:solidFill>
                <a:srgbClr val="FFFFFF"/>
              </a:solidFill>
            </a:endParaRPr>
          </a:p>
        </p:txBody>
      </p:sp>
    </p:spTree>
    <p:extLst>
      <p:ext uri="{BB962C8B-B14F-4D97-AF65-F5344CB8AC3E}">
        <p14:creationId xmlns:p14="http://schemas.microsoft.com/office/powerpoint/2010/main" val="2920688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09A8DE8-1318-4A79-9994-549ACBE3C68F}"/>
              </a:ext>
            </a:extLst>
          </p:cNvPr>
          <p:cNvSpPr>
            <a:spLocks noGrp="1"/>
          </p:cNvSpPr>
          <p:nvPr>
            <p:ph type="title"/>
          </p:nvPr>
        </p:nvSpPr>
        <p:spPr>
          <a:xfrm>
            <a:off x="524256" y="4767072"/>
            <a:ext cx="6594189" cy="1625210"/>
          </a:xfrm>
        </p:spPr>
        <p:txBody>
          <a:bodyPr>
            <a:normAutofit/>
          </a:bodyPr>
          <a:lstStyle/>
          <a:p>
            <a:pPr algn="r"/>
            <a:r>
              <a:rPr lang="en-US" sz="5400" b="1" dirty="0">
                <a:solidFill>
                  <a:srgbClr val="FFFFFF"/>
                </a:solidFill>
                <a:latin typeface="+mn-lt"/>
              </a:rPr>
              <a:t>Pre-Action Protocols</a:t>
            </a:r>
            <a:endParaRPr lang="en-GB" sz="5400" b="1" dirty="0">
              <a:solidFill>
                <a:srgbClr val="FFFFFF"/>
              </a:solidFill>
              <a:latin typeface="+mn-lt"/>
            </a:endParaRPr>
          </a:p>
        </p:txBody>
      </p:sp>
      <p:pic>
        <p:nvPicPr>
          <p:cNvPr id="4" name="Picture 3">
            <a:extLst>
              <a:ext uri="{FF2B5EF4-FFF2-40B4-BE49-F238E27FC236}">
                <a16:creationId xmlns:a16="http://schemas.microsoft.com/office/drawing/2014/main" id="{219CD5CE-19FE-4000-A7B3-06F993A6CFD5}"/>
              </a:ext>
            </a:extLst>
          </p:cNvPr>
          <p:cNvPicPr>
            <a:picLocks noChangeAspect="1"/>
          </p:cNvPicPr>
          <p:nvPr/>
        </p:nvPicPr>
        <p:blipFill rotWithShape="1">
          <a:blip r:embed="rId2"/>
          <a:srcRect t="13023" r="1" b="14309"/>
          <a:stretch/>
        </p:blipFill>
        <p:spPr>
          <a:xfrm>
            <a:off x="327547" y="321733"/>
            <a:ext cx="7058306" cy="4107392"/>
          </a:xfrm>
          <a:prstGeom prst="rect">
            <a:avLst/>
          </a:prstGeom>
        </p:spPr>
      </p:pic>
      <p:sp>
        <p:nvSpPr>
          <p:cNvPr id="35" name="Rectangle 3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9E6F868-3655-4214-8871-CEE7AA838446}"/>
              </a:ext>
            </a:extLst>
          </p:cNvPr>
          <p:cNvSpPr>
            <a:spLocks noGrp="1"/>
          </p:cNvSpPr>
          <p:nvPr>
            <p:ph idx="1"/>
          </p:nvPr>
        </p:nvSpPr>
        <p:spPr>
          <a:xfrm>
            <a:off x="8029319" y="917725"/>
            <a:ext cx="3424739" cy="4852362"/>
          </a:xfrm>
        </p:spPr>
        <p:txBody>
          <a:bodyPr anchor="ctr">
            <a:normAutofit/>
          </a:bodyPr>
          <a:lstStyle/>
          <a:p>
            <a:pPr marL="0" marR="0" algn="just">
              <a:spcBef>
                <a:spcPts val="0"/>
              </a:spcBef>
              <a:spcAft>
                <a:spcPts val="800"/>
              </a:spcAft>
            </a:pPr>
            <a:r>
              <a:rPr lang="en-GB" sz="17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Compliance with PPs is obviously not required in urgent matters or where a period of limitation is about to expire. Where not urgent, however, compliance should be the norm and if not adhered to should be taken into account when the court decides to exercise a power under Part 26 (General Powers of the Court) or under Part 71 (Costs).</a:t>
            </a:r>
          </a:p>
          <a:p>
            <a:pPr marL="0" marR="0" indent="0" algn="just">
              <a:spcBef>
                <a:spcPts val="0"/>
              </a:spcBef>
              <a:spcAft>
                <a:spcPts val="800"/>
              </a:spcAft>
              <a:buNone/>
            </a:pPr>
            <a:endParaRPr lang="en-GB" sz="17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800"/>
              </a:spcAft>
            </a:pPr>
            <a:r>
              <a:rPr lang="en-GB" sz="17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Parties are expected to act reasonably and promptly in exchanging information and documents and in trying to avoid litigation.</a:t>
            </a:r>
          </a:p>
          <a:p>
            <a:endParaRPr lang="en-GB" sz="1700" dirty="0">
              <a:solidFill>
                <a:srgbClr val="FFFFFF"/>
              </a:solidFill>
            </a:endParaRPr>
          </a:p>
        </p:txBody>
      </p:sp>
    </p:spTree>
    <p:extLst>
      <p:ext uri="{BB962C8B-B14F-4D97-AF65-F5344CB8AC3E}">
        <p14:creationId xmlns:p14="http://schemas.microsoft.com/office/powerpoint/2010/main" val="1658745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9A8DE8-1318-4A79-9994-549ACBE3C68F}"/>
              </a:ext>
            </a:extLst>
          </p:cNvPr>
          <p:cNvSpPr>
            <a:spLocks noGrp="1"/>
          </p:cNvSpPr>
          <p:nvPr>
            <p:ph type="title"/>
          </p:nvPr>
        </p:nvSpPr>
        <p:spPr>
          <a:xfrm>
            <a:off x="838201" y="345810"/>
            <a:ext cx="5120561" cy="1325563"/>
          </a:xfrm>
        </p:spPr>
        <p:txBody>
          <a:bodyPr>
            <a:normAutofit/>
          </a:bodyPr>
          <a:lstStyle/>
          <a:p>
            <a:r>
              <a:rPr lang="en-US" b="1" dirty="0">
                <a:latin typeface="+mn-lt"/>
              </a:rPr>
              <a:t>Pre-Action Protocols</a:t>
            </a:r>
            <a:endParaRPr lang="en-GB" b="1" dirty="0">
              <a:latin typeface="+mn-lt"/>
            </a:endParaRPr>
          </a:p>
        </p:txBody>
      </p:sp>
      <p:sp>
        <p:nvSpPr>
          <p:cNvPr id="3" name="Content Placeholder 2">
            <a:extLst>
              <a:ext uri="{FF2B5EF4-FFF2-40B4-BE49-F238E27FC236}">
                <a16:creationId xmlns:a16="http://schemas.microsoft.com/office/drawing/2014/main" id="{29E6F868-3655-4214-8871-CEE7AA838446}"/>
              </a:ext>
            </a:extLst>
          </p:cNvPr>
          <p:cNvSpPr>
            <a:spLocks noGrp="1"/>
          </p:cNvSpPr>
          <p:nvPr>
            <p:ph idx="1"/>
          </p:nvPr>
        </p:nvSpPr>
        <p:spPr>
          <a:xfrm>
            <a:off x="838201" y="1825625"/>
            <a:ext cx="5092194" cy="4763182"/>
          </a:xfrm>
        </p:spPr>
        <p:txBody>
          <a:bodyPr>
            <a:normAutofit/>
          </a:bodyPr>
          <a:lstStyle/>
          <a:p>
            <a:pPr marL="0" marR="0" indent="0" algn="ctr">
              <a:spcBef>
                <a:spcPts val="0"/>
              </a:spcBef>
              <a:spcAft>
                <a:spcPts val="800"/>
              </a:spcAft>
              <a:buNone/>
            </a:pPr>
            <a:r>
              <a:rPr lang="en-GB" sz="2000" b="1" dirty="0">
                <a:effectLst/>
                <a:latin typeface="Calibri" panose="020F0502020204030204" pitchFamily="34" charset="0"/>
                <a:ea typeface="Calibri" panose="020F0502020204030204" pitchFamily="34" charset="0"/>
                <a:cs typeface="Times New Roman" panose="02020603050405020304" pitchFamily="18" charset="0"/>
              </a:rPr>
              <a:t>Contents of the Claimant’s PP letter</a:t>
            </a:r>
          </a:p>
          <a:p>
            <a:pPr marL="0" marR="0" indent="0">
              <a:spcBef>
                <a:spcPts val="0"/>
              </a:spcBef>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romanLcParen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Concise details of the Claim;</a:t>
            </a:r>
          </a:p>
          <a:p>
            <a:pPr marL="342900" marR="0" lvl="0" indent="-342900">
              <a:spcBef>
                <a:spcPts val="0"/>
              </a:spcBef>
              <a:spcAft>
                <a:spcPts val="0"/>
              </a:spcAft>
              <a:buFont typeface="+mj-lt"/>
              <a:buAutoNum type="romanLcParenR"/>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romanLcParen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Enclose copies of essential document relied on ;</a:t>
            </a:r>
          </a:p>
          <a:p>
            <a:pPr marL="342900" marR="0" lvl="0" indent="-342900">
              <a:spcBef>
                <a:spcPts val="0"/>
              </a:spcBef>
              <a:spcAft>
                <a:spcPts val="0"/>
              </a:spcAft>
              <a:buFont typeface="+mj-lt"/>
              <a:buAutoNum type="romanLcParenR"/>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romanLcParen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Ask for prompt acknowledgment of the letter;</a:t>
            </a:r>
          </a:p>
          <a:p>
            <a:pPr marL="342900" marR="0" lvl="0" indent="-342900">
              <a:spcBef>
                <a:spcPts val="0"/>
              </a:spcBef>
              <a:spcAft>
                <a:spcPts val="0"/>
              </a:spcAft>
              <a:buFont typeface="+mj-lt"/>
              <a:buAutoNum type="romanLcParenR"/>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romanLcParen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Identify and ask for copies of any essential documents the defendant may have;</a:t>
            </a:r>
          </a:p>
          <a:p>
            <a:pPr marL="342900" marR="0" lvl="0" indent="-342900">
              <a:spcBef>
                <a:spcPts val="0"/>
              </a:spcBef>
              <a:spcAft>
                <a:spcPts val="0"/>
              </a:spcAft>
              <a:buFont typeface="+mj-lt"/>
              <a:buAutoNum type="romanLcParenR"/>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romanLcParen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Advert to possibility of mediation</a:t>
            </a:r>
          </a:p>
          <a:p>
            <a:pPr marL="342900" marR="0" lvl="0" indent="-342900">
              <a:spcBef>
                <a:spcPts val="0"/>
              </a:spcBef>
              <a:spcAft>
                <a:spcPts val="0"/>
              </a:spcAft>
              <a:buFont typeface="+mj-lt"/>
              <a:buAutoNum type="romanLcParenR"/>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800"/>
              </a:spcAft>
              <a:buFont typeface="+mj-lt"/>
              <a:buAutoNum type="romanLcParen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Draw attention to the court’s powers to impose sanctions for failure to comply with the practice direction</a:t>
            </a:r>
          </a:p>
          <a:p>
            <a:pPr marL="0" marR="0" indent="0">
              <a:spcBef>
                <a:spcPts val="0"/>
              </a:spcBef>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p>
        </p:txBody>
      </p:sp>
      <p:sp>
        <p:nvSpPr>
          <p:cNvPr id="193" name="Oval 19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074" name="Picture 2" descr="How Apportionment Relates to a New Workers' Compensation Claim - Workers'  Compensation Watch">
            <a:extLst>
              <a:ext uri="{FF2B5EF4-FFF2-40B4-BE49-F238E27FC236}">
                <a16:creationId xmlns:a16="http://schemas.microsoft.com/office/drawing/2014/main" id="{9314762A-7625-4A85-B8D2-A283DA9A01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740"/>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194" name="Arc 193">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Picture 3">
            <a:extLst>
              <a:ext uri="{FF2B5EF4-FFF2-40B4-BE49-F238E27FC236}">
                <a16:creationId xmlns:a16="http://schemas.microsoft.com/office/drawing/2014/main" id="{219CD5CE-19FE-4000-A7B3-06F993A6CFD5}"/>
              </a:ext>
            </a:extLst>
          </p:cNvPr>
          <p:cNvPicPr>
            <a:picLocks noChangeAspect="1"/>
          </p:cNvPicPr>
          <p:nvPr/>
        </p:nvPicPr>
        <p:blipFill rotWithShape="1">
          <a:blip r:embed="rId3"/>
          <a:srcRect l="2411" r="3896" b="2"/>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992814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75">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9A8DE8-1318-4A79-9994-549ACBE3C68F}"/>
              </a:ext>
            </a:extLst>
          </p:cNvPr>
          <p:cNvSpPr>
            <a:spLocks noGrp="1"/>
          </p:cNvSpPr>
          <p:nvPr>
            <p:ph type="title"/>
          </p:nvPr>
        </p:nvSpPr>
        <p:spPr>
          <a:xfrm>
            <a:off x="838201" y="345810"/>
            <a:ext cx="5120561" cy="1325563"/>
          </a:xfrm>
        </p:spPr>
        <p:txBody>
          <a:bodyPr>
            <a:normAutofit/>
          </a:bodyPr>
          <a:lstStyle/>
          <a:p>
            <a:r>
              <a:rPr lang="en-US" b="1" dirty="0">
                <a:latin typeface="+mn-lt"/>
              </a:rPr>
              <a:t>Pre-Action Protocols</a:t>
            </a:r>
            <a:endParaRPr lang="en-GB" b="1" dirty="0">
              <a:latin typeface="+mn-lt"/>
            </a:endParaRPr>
          </a:p>
        </p:txBody>
      </p:sp>
      <p:sp>
        <p:nvSpPr>
          <p:cNvPr id="3" name="Content Placeholder 2">
            <a:extLst>
              <a:ext uri="{FF2B5EF4-FFF2-40B4-BE49-F238E27FC236}">
                <a16:creationId xmlns:a16="http://schemas.microsoft.com/office/drawing/2014/main" id="{29E6F868-3655-4214-8871-CEE7AA838446}"/>
              </a:ext>
            </a:extLst>
          </p:cNvPr>
          <p:cNvSpPr>
            <a:spLocks noGrp="1"/>
          </p:cNvSpPr>
          <p:nvPr>
            <p:ph idx="1"/>
          </p:nvPr>
        </p:nvSpPr>
        <p:spPr>
          <a:xfrm>
            <a:off x="810807" y="1592645"/>
            <a:ext cx="5092194" cy="4686565"/>
          </a:xfrm>
        </p:spPr>
        <p:txBody>
          <a:bodyPr>
            <a:normAutofit fontScale="85000" lnSpcReduction="20000"/>
          </a:bodyPr>
          <a:lstStyle/>
          <a:p>
            <a:pPr marL="0" marR="0" indent="0">
              <a:spcBef>
                <a:spcPts val="0"/>
              </a:spcBef>
              <a:spcAft>
                <a:spcPts val="800"/>
              </a:spcAft>
              <a:buNone/>
            </a:pP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lgn="ctr">
              <a:spcBef>
                <a:spcPts val="0"/>
              </a:spcBef>
              <a:spcAft>
                <a:spcPts val="800"/>
              </a:spcAft>
              <a:buNone/>
            </a:pPr>
            <a:r>
              <a:rPr lang="en-GB" sz="2100" b="1" u="sng" dirty="0">
                <a:effectLst/>
                <a:latin typeface="Calibri" panose="020F0502020204030204" pitchFamily="34" charset="0"/>
                <a:ea typeface="Calibri" panose="020F0502020204030204" pitchFamily="34" charset="0"/>
                <a:cs typeface="Times New Roman" panose="02020603050405020304" pitchFamily="18" charset="0"/>
              </a:rPr>
              <a:t>Defendant’s Response to the claimant’s PP letter</a:t>
            </a:r>
          </a:p>
          <a:p>
            <a:pPr marR="0" indent="0" algn="ctr">
              <a:spcBef>
                <a:spcPts val="0"/>
              </a:spcBef>
              <a:spcAft>
                <a:spcPts val="800"/>
              </a:spcAft>
              <a:buNone/>
            </a:pPr>
            <a:endParaRPr lang="en-GB" sz="2100" b="1" u="sng" dirty="0">
              <a:effectLst/>
              <a:latin typeface="Calibri" panose="020F0502020204030204" pitchFamily="34" charset="0"/>
              <a:ea typeface="Calibri" panose="020F0502020204030204" pitchFamily="34" charset="0"/>
              <a:cs typeface="Times New Roman" panose="02020603050405020304" pitchFamily="18" charset="0"/>
            </a:endParaRPr>
          </a:p>
          <a:p>
            <a:pPr marR="0" indent="0">
              <a:spcBef>
                <a:spcPts val="0"/>
              </a:spcBef>
              <a:spcAft>
                <a:spcPts val="800"/>
              </a:spcAft>
              <a:buNone/>
            </a:pPr>
            <a:r>
              <a:rPr lang="en-GB" sz="1800" b="1" u="sng" dirty="0">
                <a:effectLst/>
                <a:latin typeface="Calibri" panose="020F0502020204030204" pitchFamily="34" charset="0"/>
                <a:ea typeface="Calibri" panose="020F0502020204030204" pitchFamily="34" charset="0"/>
                <a:cs typeface="Times New Roman" panose="02020603050405020304" pitchFamily="18" charset="0"/>
              </a:rPr>
              <a:t>The Defendant may:</a:t>
            </a:r>
          </a:p>
          <a:p>
            <a:pPr marL="342900" marR="0" lvl="0" indent="-342900">
              <a:spcBef>
                <a:spcPts val="0"/>
              </a:spcBef>
              <a:spcAft>
                <a:spcPts val="0"/>
              </a:spcAft>
              <a:buFont typeface="+mj-lt"/>
              <a:buAutoNum type="alphaLcParen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Accept the claim in whole or in part and make proposals for settlement, or</a:t>
            </a:r>
          </a:p>
          <a:p>
            <a:pPr marL="0" marR="0" lvl="0" indent="0">
              <a:spcBef>
                <a:spcPts val="0"/>
              </a:spcBef>
              <a:spcAft>
                <a:spcPts val="0"/>
              </a:spcAft>
              <a:buNone/>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b)    State that the claim is not accepted</a:t>
            </a:r>
          </a:p>
          <a:p>
            <a:pPr marL="342900" marR="0" lvl="0" indent="-342900">
              <a:spcBef>
                <a:spcPts val="0"/>
              </a:spcBef>
              <a:spcAft>
                <a:spcPts val="800"/>
              </a:spcAft>
              <a:buFont typeface="+mj-lt"/>
              <a:buAutoNum type="alphaLcParenR"/>
            </a:pPr>
            <a:endParaRPr lang="en-GB" sz="18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800"/>
              </a:spcAft>
              <a:buNone/>
            </a:pPr>
            <a:r>
              <a:rPr lang="en-GB" sz="1800" b="1" u="sng" dirty="0">
                <a:effectLst/>
                <a:latin typeface="Calibri" panose="020F0502020204030204" pitchFamily="34" charset="0"/>
                <a:ea typeface="Calibri" panose="020F0502020204030204" pitchFamily="34" charset="0"/>
                <a:cs typeface="Times New Roman" panose="02020603050405020304" pitchFamily="18" charset="0"/>
              </a:rPr>
              <a:t>If the claim is not accepted, the response should:</a:t>
            </a:r>
          </a:p>
          <a:p>
            <a:pPr marL="342900" marR="0" lvl="0" indent="-342900">
              <a:spcBef>
                <a:spcPts val="0"/>
              </a:spcBef>
              <a:spcAft>
                <a:spcPts val="0"/>
              </a:spcAft>
              <a:buFont typeface="+mj-lt"/>
              <a:buAutoNum type="alphaLcParen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Give detailed reasons why it is not accepted, </a:t>
            </a:r>
          </a:p>
          <a:p>
            <a:pPr marL="342900" marR="0" lvl="0" indent="-342900">
              <a:spcBef>
                <a:spcPts val="0"/>
              </a:spcBef>
              <a:spcAft>
                <a:spcPts val="0"/>
              </a:spcAft>
              <a:buFont typeface="+mj-lt"/>
              <a:buAutoNum type="alphaLcParenR"/>
            </a:pPr>
            <a:endParaRPr lang="en-GB" sz="18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LcParen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identifying which of the claimant’s contentions are in dispute.</a:t>
            </a:r>
          </a:p>
          <a:p>
            <a:pPr marL="342900" marR="0" lvl="0" indent="-342900">
              <a:spcBef>
                <a:spcPts val="0"/>
              </a:spcBef>
              <a:spcAft>
                <a:spcPts val="0"/>
              </a:spcAft>
              <a:buFont typeface="+mj-lt"/>
              <a:buAutoNum type="alphaLcParenR"/>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LcParen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Enclose copies of documents asked for by the claimant or explain why they are not enclosed.</a:t>
            </a:r>
          </a:p>
          <a:p>
            <a:pPr marL="342900" marR="0" lvl="0" indent="-342900">
              <a:spcBef>
                <a:spcPts val="0"/>
              </a:spcBef>
              <a:spcAft>
                <a:spcPts val="0"/>
              </a:spcAft>
              <a:buFont typeface="+mj-lt"/>
              <a:buAutoNum type="alphaLcParenR"/>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LcParen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Identify and ask for copies of any further documents which the defendant wishes to see.</a:t>
            </a:r>
          </a:p>
          <a:p>
            <a:pPr marL="342900" marR="0" lvl="0" indent="-342900">
              <a:spcBef>
                <a:spcPts val="0"/>
              </a:spcBef>
              <a:spcAft>
                <a:spcPts val="0"/>
              </a:spcAft>
              <a:buFont typeface="+mj-lt"/>
              <a:buAutoNum type="alphaLcParenR"/>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800"/>
              </a:spcAft>
              <a:buFont typeface="+mj-lt"/>
              <a:buAutoNum type="alphaLcParen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State whether the defendant is prepared to enter into mediation.</a:t>
            </a:r>
          </a:p>
          <a:p>
            <a:endParaRPr lang="en-GB" sz="1500" dirty="0"/>
          </a:p>
        </p:txBody>
      </p:sp>
      <p:sp>
        <p:nvSpPr>
          <p:cNvPr id="4106" name="Oval 77">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100" name="Picture 4" descr="1,475 Defendant Illustrations &amp; Clip Art - iStock">
            <a:extLst>
              <a:ext uri="{FF2B5EF4-FFF2-40B4-BE49-F238E27FC236}">
                <a16:creationId xmlns:a16="http://schemas.microsoft.com/office/drawing/2014/main" id="{AC7F8289-E7A7-4026-8345-D7C2D65015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329" r="11133" b="-1"/>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4107" name="Arc 79">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Picture 3">
            <a:extLst>
              <a:ext uri="{FF2B5EF4-FFF2-40B4-BE49-F238E27FC236}">
                <a16:creationId xmlns:a16="http://schemas.microsoft.com/office/drawing/2014/main" id="{219CD5CE-19FE-4000-A7B3-06F993A6CFD5}"/>
              </a:ext>
            </a:extLst>
          </p:cNvPr>
          <p:cNvPicPr>
            <a:picLocks noChangeAspect="1"/>
          </p:cNvPicPr>
          <p:nvPr/>
        </p:nvPicPr>
        <p:blipFill rotWithShape="1">
          <a:blip r:embed="rId3"/>
          <a:srcRect l="2411" r="3896" b="2"/>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3496573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5"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9A8DE8-1318-4A79-9994-549ACBE3C68F}"/>
              </a:ext>
            </a:extLst>
          </p:cNvPr>
          <p:cNvSpPr>
            <a:spLocks noGrp="1"/>
          </p:cNvSpPr>
          <p:nvPr>
            <p:ph type="title"/>
          </p:nvPr>
        </p:nvSpPr>
        <p:spPr>
          <a:xfrm>
            <a:off x="841247" y="474146"/>
            <a:ext cx="10515593" cy="1197864"/>
          </a:xfrm>
        </p:spPr>
        <p:txBody>
          <a:bodyPr>
            <a:normAutofit/>
          </a:bodyPr>
          <a:lstStyle/>
          <a:p>
            <a:r>
              <a:rPr lang="en-US" sz="5400" b="1" dirty="0">
                <a:latin typeface="+mn-lt"/>
              </a:rPr>
              <a:t>Forms/ Templates</a:t>
            </a:r>
            <a:endParaRPr lang="en-GB" sz="5400" b="1" dirty="0">
              <a:latin typeface="+mn-lt"/>
            </a:endParaRPr>
          </a:p>
        </p:txBody>
      </p:sp>
      <p:sp>
        <p:nvSpPr>
          <p:cNvPr id="137" name="!!Line">
            <a:extLst>
              <a:ext uri="{FF2B5EF4-FFF2-40B4-BE49-F238E27FC236}">
                <a16:creationId xmlns:a16="http://schemas.microsoft.com/office/drawing/2014/main" id="{B0161EF8-C8C6-4F2A-9D5C-49BD28A2B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585216"/>
            <a:ext cx="9144"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Two Powerful Types Of Checklists You Must Use">
            <a:extLst>
              <a:ext uri="{FF2B5EF4-FFF2-40B4-BE49-F238E27FC236}">
                <a16:creationId xmlns:a16="http://schemas.microsoft.com/office/drawing/2014/main" id="{1759E9F9-A457-4B81-93F6-CBEFE0C145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5" r="-2" b="-2"/>
          <a:stretch/>
        </p:blipFill>
        <p:spPr bwMode="auto">
          <a:xfrm>
            <a:off x="835153" y="2002117"/>
            <a:ext cx="4948959" cy="417156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9E6F868-3655-4214-8871-CEE7AA838446}"/>
              </a:ext>
            </a:extLst>
          </p:cNvPr>
          <p:cNvSpPr>
            <a:spLocks noGrp="1"/>
          </p:cNvSpPr>
          <p:nvPr>
            <p:ph idx="1"/>
          </p:nvPr>
        </p:nvSpPr>
        <p:spPr>
          <a:xfrm>
            <a:off x="6096000" y="914400"/>
            <a:ext cx="5833730" cy="5256746"/>
          </a:xfrm>
        </p:spPr>
        <p:txBody>
          <a:bodyPr anchor="ctr">
            <a:normAutofit/>
          </a:bodyPr>
          <a:lstStyle/>
          <a:p>
            <a:pPr marL="0" marR="0" lvl="0" indent="0">
              <a:spcBef>
                <a:spcPts val="0"/>
              </a:spcBef>
              <a:spcAft>
                <a:spcPts val="0"/>
              </a:spcAft>
              <a:buNone/>
            </a:pPr>
            <a:r>
              <a:rPr lang="en-GB" sz="2000" b="1" dirty="0">
                <a:effectLst/>
                <a:latin typeface="Calibri" panose="020F0502020204030204" pitchFamily="34" charset="0"/>
                <a:ea typeface="Calibri" panose="020F0502020204030204" pitchFamily="34" charset="0"/>
                <a:cs typeface="Times New Roman" panose="02020603050405020304" pitchFamily="18" charset="0"/>
              </a:rPr>
              <a:t>The </a:t>
            </a:r>
            <a:r>
              <a:rPr lang="en-GB" sz="2000" b="1" dirty="0" err="1">
                <a:effectLst/>
                <a:latin typeface="Calibri" panose="020F0502020204030204" pitchFamily="34" charset="0"/>
                <a:ea typeface="Calibri" panose="020F0502020204030204" pitchFamily="34" charset="0"/>
                <a:cs typeface="Times New Roman" panose="02020603050405020304" pitchFamily="18" charset="0"/>
              </a:rPr>
              <a:t>TnT</a:t>
            </a:r>
            <a:r>
              <a:rPr lang="en-GB" sz="2000" b="1" dirty="0">
                <a:effectLst/>
                <a:latin typeface="Calibri" panose="020F0502020204030204" pitchFamily="34" charset="0"/>
                <a:ea typeface="Calibri" panose="020F0502020204030204" pitchFamily="34" charset="0"/>
                <a:cs typeface="Times New Roman" panose="02020603050405020304" pitchFamily="18" charset="0"/>
              </a:rPr>
              <a:t> Practice Direction sets out </a:t>
            </a:r>
            <a:r>
              <a:rPr lang="en-GB" sz="2000" b="1" dirty="0">
                <a:latin typeface="Calibri" panose="020F0502020204030204" pitchFamily="34" charset="0"/>
                <a:ea typeface="Calibri" panose="020F0502020204030204" pitchFamily="34" charset="0"/>
                <a:cs typeface="Times New Roman" panose="02020603050405020304" pitchFamily="18" charset="0"/>
              </a:rPr>
              <a:t>PP</a:t>
            </a:r>
            <a:r>
              <a:rPr lang="en-GB" sz="2000" b="1" dirty="0">
                <a:effectLst/>
                <a:latin typeface="Calibri" panose="020F0502020204030204" pitchFamily="34" charset="0"/>
                <a:ea typeface="Calibri" panose="020F0502020204030204" pitchFamily="34" charset="0"/>
                <a:cs typeface="Times New Roman" panose="02020603050405020304" pitchFamily="18" charset="0"/>
              </a:rPr>
              <a:t> Templates for a claimant’s pre-action protocol letter for and the defendant’s response </a:t>
            </a:r>
            <a:r>
              <a:rPr lang="en-GB" sz="2000" b="1" dirty="0">
                <a:latin typeface="Calibri" panose="020F0502020204030204" pitchFamily="34" charset="0"/>
                <a:ea typeface="Calibri" panose="020F0502020204030204" pitchFamily="34" charset="0"/>
                <a:cs typeface="Times New Roman" panose="02020603050405020304" pitchFamily="18" charset="0"/>
              </a:rPr>
              <a:t>to claims in relation to:</a:t>
            </a:r>
          </a:p>
          <a:p>
            <a:pPr marL="0" marR="0" lvl="0" indent="0">
              <a:spcBef>
                <a:spcPts val="0"/>
              </a:spcBef>
              <a:spcAft>
                <a:spcPts val="0"/>
              </a:spcAft>
              <a:buNone/>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GB" b="1" dirty="0">
                <a:effectLst/>
                <a:latin typeface="Calibri" panose="020F0502020204030204" pitchFamily="34" charset="0"/>
                <a:ea typeface="Calibri" panose="020F0502020204030204" pitchFamily="34" charset="0"/>
                <a:cs typeface="Times New Roman" panose="02020603050405020304" pitchFamily="18" charset="0"/>
              </a:rPr>
              <a:t>a specified sum of money</a:t>
            </a:r>
          </a:p>
          <a:p>
            <a:pPr marL="914400" marR="0" lvl="2" indent="0">
              <a:spcBef>
                <a:spcPts val="0"/>
              </a:spcBef>
              <a:spcAft>
                <a:spcPts val="0"/>
              </a:spcAft>
              <a:buNone/>
            </a:pP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GB" b="1" dirty="0">
                <a:effectLst/>
                <a:latin typeface="Calibri" panose="020F0502020204030204" pitchFamily="34" charset="0"/>
                <a:ea typeface="Calibri" panose="020F0502020204030204" pitchFamily="34" charset="0"/>
                <a:cs typeface="Times New Roman" panose="02020603050405020304" pitchFamily="18" charset="0"/>
              </a:rPr>
              <a:t>road traffic accident and personal injury claim</a:t>
            </a:r>
          </a:p>
          <a:p>
            <a:pPr marL="914400" marR="0" lvl="2" indent="0">
              <a:spcBef>
                <a:spcPts val="0"/>
              </a:spcBef>
              <a:spcAft>
                <a:spcPts val="0"/>
              </a:spcAft>
              <a:buNone/>
            </a:pP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GB" b="1" dirty="0">
                <a:effectLst/>
                <a:latin typeface="Calibri" panose="020F0502020204030204" pitchFamily="34" charset="0"/>
                <a:ea typeface="Calibri" panose="020F0502020204030204" pitchFamily="34" charset="0"/>
                <a:cs typeface="Times New Roman" panose="02020603050405020304" pitchFamily="18" charset="0"/>
              </a:rPr>
              <a:t>Defamation</a:t>
            </a:r>
          </a:p>
          <a:p>
            <a:pPr marL="914400" marR="0" lvl="2" indent="0">
              <a:spcBef>
                <a:spcPts val="0"/>
              </a:spcBef>
              <a:spcAft>
                <a:spcPts val="0"/>
              </a:spcAft>
              <a:buNone/>
            </a:pP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800"/>
              </a:spcAft>
              <a:buFont typeface="+mj-lt"/>
              <a:buAutoNum type="romanLcPeriod"/>
            </a:pPr>
            <a:r>
              <a:rPr lang="en-GB" b="1" dirty="0">
                <a:effectLst/>
                <a:latin typeface="Calibri" panose="020F0502020204030204" pitchFamily="34" charset="0"/>
                <a:ea typeface="Calibri" panose="020F0502020204030204" pitchFamily="34" charset="0"/>
                <a:cs typeface="Times New Roman" panose="02020603050405020304" pitchFamily="18" charset="0"/>
              </a:rPr>
              <a:t>an administrative order under your Part 54 i.e. judicial review </a:t>
            </a:r>
          </a:p>
          <a:p>
            <a:endParaRPr lang="en-GB" sz="2000" dirty="0"/>
          </a:p>
        </p:txBody>
      </p:sp>
    </p:spTree>
    <p:extLst>
      <p:ext uri="{BB962C8B-B14F-4D97-AF65-F5344CB8AC3E}">
        <p14:creationId xmlns:p14="http://schemas.microsoft.com/office/powerpoint/2010/main" val="4093195811"/>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168" name="Rectangle 87">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9"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0"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09A8DE8-1318-4A79-9994-549ACBE3C68F}"/>
              </a:ext>
            </a:extLst>
          </p:cNvPr>
          <p:cNvSpPr>
            <a:spLocks noGrp="1"/>
          </p:cNvSpPr>
          <p:nvPr>
            <p:ph type="title"/>
          </p:nvPr>
        </p:nvSpPr>
        <p:spPr>
          <a:xfrm>
            <a:off x="833002" y="448253"/>
            <a:ext cx="10520702" cy="1325563"/>
          </a:xfrm>
        </p:spPr>
        <p:txBody>
          <a:bodyPr>
            <a:normAutofit/>
          </a:bodyPr>
          <a:lstStyle/>
          <a:p>
            <a:r>
              <a:rPr lang="en-US" sz="4800" b="1" dirty="0">
                <a:latin typeface="+mn-lt"/>
              </a:rPr>
              <a:t>Alternative Dispute Resolution (ADR)</a:t>
            </a:r>
            <a:endParaRPr lang="en-GB" sz="4800" b="1" dirty="0">
              <a:latin typeface="+mn-lt"/>
            </a:endParaRPr>
          </a:p>
        </p:txBody>
      </p:sp>
      <p:pic>
        <p:nvPicPr>
          <p:cNvPr id="6148" name="Picture 4" descr="Communication in alternative dispute resolution - iPleaders">
            <a:extLst>
              <a:ext uri="{FF2B5EF4-FFF2-40B4-BE49-F238E27FC236}">
                <a16:creationId xmlns:a16="http://schemas.microsoft.com/office/drawing/2014/main" id="{826C37E6-7C65-4149-8612-6F051356100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50784" y="3147976"/>
            <a:ext cx="4935970" cy="29615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163" name="Content Placeholder 2">
            <a:extLst>
              <a:ext uri="{FF2B5EF4-FFF2-40B4-BE49-F238E27FC236}">
                <a16:creationId xmlns:a16="http://schemas.microsoft.com/office/drawing/2014/main" id="{53448386-0C81-471E-8FF5-594B2EACBB35}"/>
              </a:ext>
            </a:extLst>
          </p:cNvPr>
          <p:cNvGraphicFramePr>
            <a:graphicFrameLocks noGrp="1"/>
          </p:cNvGraphicFramePr>
          <p:nvPr>
            <p:ph idx="1"/>
            <p:extLst>
              <p:ext uri="{D42A27DB-BD31-4B8C-83A1-F6EECF244321}">
                <p14:modId xmlns:p14="http://schemas.microsoft.com/office/powerpoint/2010/main" val="3200710226"/>
              </p:ext>
            </p:extLst>
          </p:nvPr>
        </p:nvGraphicFramePr>
        <p:xfrm>
          <a:off x="838200" y="2191807"/>
          <a:ext cx="4936067" cy="3985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3435090"/>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 name="Rectangle 110">
            <a:extLst>
              <a:ext uri="{FF2B5EF4-FFF2-40B4-BE49-F238E27FC236}">
                <a16:creationId xmlns:a16="http://schemas.microsoft.com/office/drawing/2014/main" id="{0352D33D-F203-431A-A545-DB0A8A0D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DEC33493-8EA2-4BEB-9BF0-04EE8ADD1C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56556" cy="6858000"/>
          </a:xfrm>
          <a:custGeom>
            <a:avLst/>
            <a:gdLst>
              <a:gd name="connsiteX0" fmla="*/ 0 w 7856556"/>
              <a:gd name="connsiteY0" fmla="*/ 0 h 6858000"/>
              <a:gd name="connsiteX1" fmla="*/ 4680402 w 7856556"/>
              <a:gd name="connsiteY1" fmla="*/ 0 h 6858000"/>
              <a:gd name="connsiteX2" fmla="*/ 7856556 w 7856556"/>
              <a:gd name="connsiteY2" fmla="*/ 6858000 h 6858000"/>
              <a:gd name="connsiteX3" fmla="*/ 0 w 785655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856556" h="6858000">
                <a:moveTo>
                  <a:pt x="0" y="0"/>
                </a:moveTo>
                <a:lnTo>
                  <a:pt x="4680402" y="0"/>
                </a:lnTo>
                <a:lnTo>
                  <a:pt x="7856556"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5" name="Freeform: Shape 114">
            <a:extLst>
              <a:ext uri="{FF2B5EF4-FFF2-40B4-BE49-F238E27FC236}">
                <a16:creationId xmlns:a16="http://schemas.microsoft.com/office/drawing/2014/main" id="{171D13A1-4626-4D50-9DF7-71BB7B6B7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9" y="0"/>
            <a:ext cx="7393181" cy="6858000"/>
          </a:xfrm>
          <a:custGeom>
            <a:avLst/>
            <a:gdLst>
              <a:gd name="connsiteX0" fmla="*/ 0 w 7393181"/>
              <a:gd name="connsiteY0" fmla="*/ 0 h 6858000"/>
              <a:gd name="connsiteX1" fmla="*/ 4217027 w 7393181"/>
              <a:gd name="connsiteY1" fmla="*/ 0 h 6858000"/>
              <a:gd name="connsiteX2" fmla="*/ 7393181 w 7393181"/>
              <a:gd name="connsiteY2" fmla="*/ 6858000 h 6858000"/>
              <a:gd name="connsiteX3" fmla="*/ 0 w 73931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393181" h="6858000">
                <a:moveTo>
                  <a:pt x="0" y="0"/>
                </a:moveTo>
                <a:lnTo>
                  <a:pt x="4217027" y="0"/>
                </a:lnTo>
                <a:lnTo>
                  <a:pt x="7393181"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8" name="Picture 4" descr="Communication in alternative dispute resolution - iPleaders">
            <a:extLst>
              <a:ext uri="{FF2B5EF4-FFF2-40B4-BE49-F238E27FC236}">
                <a16:creationId xmlns:a16="http://schemas.microsoft.com/office/drawing/2014/main" id="{826C37E6-7C65-4149-8612-6F051356100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64829" y="1435552"/>
            <a:ext cx="4288972" cy="25733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163" name="Content Placeholder 2">
            <a:extLst>
              <a:ext uri="{FF2B5EF4-FFF2-40B4-BE49-F238E27FC236}">
                <a16:creationId xmlns:a16="http://schemas.microsoft.com/office/drawing/2014/main" id="{53448386-0C81-471E-8FF5-594B2EACBB35}"/>
              </a:ext>
            </a:extLst>
          </p:cNvPr>
          <p:cNvGraphicFramePr>
            <a:graphicFrameLocks noGrp="1"/>
          </p:cNvGraphicFramePr>
          <p:nvPr>
            <p:ph idx="1"/>
            <p:extLst>
              <p:ext uri="{D42A27DB-BD31-4B8C-83A1-F6EECF244321}">
                <p14:modId xmlns:p14="http://schemas.microsoft.com/office/powerpoint/2010/main" val="4140391400"/>
              </p:ext>
            </p:extLst>
          </p:nvPr>
        </p:nvGraphicFramePr>
        <p:xfrm>
          <a:off x="123047" y="703438"/>
          <a:ext cx="4668161" cy="6154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1933032"/>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 name="Rectangle 141">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FBF63AC7-8264-410F-9265-7E022D2B70E8}"/>
              </a:ext>
            </a:extLst>
          </p:cNvPr>
          <p:cNvSpPr>
            <a:spLocks noGrp="1"/>
          </p:cNvSpPr>
          <p:nvPr>
            <p:ph idx="1"/>
          </p:nvPr>
        </p:nvSpPr>
        <p:spPr>
          <a:xfrm>
            <a:off x="734938" y="1593889"/>
            <a:ext cx="4957586" cy="3594022"/>
          </a:xfrm>
        </p:spPr>
        <p:txBody>
          <a:bodyPr>
            <a:normAutofit/>
          </a:bodyPr>
          <a:lstStyle/>
          <a:p>
            <a:pPr marL="914400" marR="0" lvl="2" indent="0">
              <a:spcBef>
                <a:spcPts val="0"/>
              </a:spcBef>
              <a:spcAft>
                <a:spcPts val="0"/>
              </a:spcAft>
              <a:buNone/>
            </a:pPr>
            <a:r>
              <a:rPr lang="en-GB" sz="4400" b="1" dirty="0">
                <a:solidFill>
                  <a:srgbClr val="0289DB"/>
                </a:solidFill>
                <a:effectLst/>
                <a:latin typeface="Calibri" panose="020F0502020204030204" pitchFamily="34" charset="0"/>
                <a:ea typeface="Calibri" panose="020F0502020204030204" pitchFamily="34" charset="0"/>
                <a:cs typeface="Times New Roman" panose="02020603050405020304" pitchFamily="18" charset="0"/>
              </a:rPr>
              <a:t>Some disputes are tailor made for arbitration </a:t>
            </a:r>
            <a:endParaRPr lang="en-GB" sz="4400" b="1" dirty="0">
              <a:solidFill>
                <a:srgbClr val="0289DB"/>
              </a:solidFill>
              <a:latin typeface="Calibri" panose="020F0502020204030204" pitchFamily="34" charset="0"/>
              <a:ea typeface="Calibri" panose="020F0502020204030204" pitchFamily="34" charset="0"/>
              <a:cs typeface="Times New Roman" panose="02020603050405020304" pitchFamily="18" charset="0"/>
            </a:endParaRPr>
          </a:p>
          <a:p>
            <a:pPr marL="914400" marR="0" lvl="2" indent="0">
              <a:spcBef>
                <a:spcPts val="0"/>
              </a:spcBef>
              <a:spcAft>
                <a:spcPts val="0"/>
              </a:spcAft>
              <a:buNone/>
            </a:pPr>
            <a:endParaRPr lang="en-GB"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914400" marR="0" lvl="2" indent="0">
              <a:spcBef>
                <a:spcPts val="0"/>
              </a:spcBef>
              <a:spcAft>
                <a:spcPts val="0"/>
              </a:spcAft>
              <a:buNone/>
            </a:pPr>
            <a:endParaRPr lang="en-GB"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914400" marR="0" lvl="2" indent="0" algn="just">
              <a:spcBef>
                <a:spcPts val="0"/>
              </a:spcBef>
              <a:spcAft>
                <a:spcPts val="0"/>
              </a:spcAft>
              <a:buNone/>
            </a:pPr>
            <a:r>
              <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Where the subject matter involves great technical factual disputes e.g. complex building contracts</a:t>
            </a:r>
          </a:p>
          <a:p>
            <a:endParaRPr lang="en-GB" sz="2000" dirty="0">
              <a:solidFill>
                <a:schemeClr val="bg1"/>
              </a:solidFill>
            </a:endParaRPr>
          </a:p>
        </p:txBody>
      </p:sp>
      <p:pic>
        <p:nvPicPr>
          <p:cNvPr id="8194" name="Picture 2" descr="Analyzing Mandatory Binding Arbitration and the MAP | Inter-American Center  of Tax Administrations">
            <a:extLst>
              <a:ext uri="{FF2B5EF4-FFF2-40B4-BE49-F238E27FC236}">
                <a16:creationId xmlns:a16="http://schemas.microsoft.com/office/drawing/2014/main" id="{4EC5B787-FBA4-4B1F-BE62-254E2768EC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944" r="30144" b="-1"/>
          <a:stretch/>
        </p:blipFill>
        <p:spPr bwMode="auto">
          <a:xfrm>
            <a:off x="6735467" y="977900"/>
            <a:ext cx="5037433" cy="4826000"/>
          </a:xfrm>
          <a:prstGeom prst="rect">
            <a:avLst/>
          </a:prstGeom>
          <a:noFill/>
          <a:extLst>
            <a:ext uri="{909E8E84-426E-40DD-AFC4-6F175D3DCCD1}">
              <a14:hiddenFill xmlns:a14="http://schemas.microsoft.com/office/drawing/2010/main">
                <a:solidFill>
                  <a:srgbClr val="FFFFFF"/>
                </a:solidFill>
              </a14:hiddenFill>
            </a:ext>
          </a:extLst>
        </p:spPr>
      </p:pic>
      <p:sp>
        <p:nvSpPr>
          <p:cNvPr id="144" name="Rectangle 143">
            <a:extLst>
              <a:ext uri="{FF2B5EF4-FFF2-40B4-BE49-F238E27FC236}">
                <a16:creationId xmlns:a16="http://schemas.microsoft.com/office/drawing/2014/main" id="{C61F2F60-14E3-4196-B7CE-175E46F04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596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9685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77989D-EEE4-4E35-BEB4-301DDC1DE770}"/>
              </a:ext>
            </a:extLst>
          </p:cNvPr>
          <p:cNvSpPr>
            <a:spLocks noGrp="1"/>
          </p:cNvSpPr>
          <p:nvPr>
            <p:ph type="title"/>
          </p:nvPr>
        </p:nvSpPr>
        <p:spPr>
          <a:xfrm>
            <a:off x="2311147" y="365760"/>
            <a:ext cx="7569706" cy="1288238"/>
          </a:xfrm>
        </p:spPr>
        <p:txBody>
          <a:bodyPr anchor="ctr">
            <a:normAutofit/>
          </a:bodyPr>
          <a:lstStyle/>
          <a:p>
            <a:pPr algn="ctr"/>
            <a:r>
              <a:rPr lang="en-US" sz="6000" b="1" dirty="0">
                <a:latin typeface="+mn-lt"/>
              </a:rPr>
              <a:t>Arbitration</a:t>
            </a:r>
            <a:endParaRPr lang="en-GB" sz="6000" b="1" dirty="0">
              <a:latin typeface="+mn-lt"/>
            </a:endParaRPr>
          </a:p>
        </p:txBody>
      </p:sp>
      <p:sp>
        <p:nvSpPr>
          <p:cNvPr id="3" name="Content Placeholder 2">
            <a:extLst>
              <a:ext uri="{FF2B5EF4-FFF2-40B4-BE49-F238E27FC236}">
                <a16:creationId xmlns:a16="http://schemas.microsoft.com/office/drawing/2014/main" id="{C77A7617-3E15-41A0-B2CF-7CCCD55D0923}"/>
              </a:ext>
            </a:extLst>
          </p:cNvPr>
          <p:cNvSpPr>
            <a:spLocks noGrp="1"/>
          </p:cNvSpPr>
          <p:nvPr>
            <p:ph idx="1"/>
          </p:nvPr>
        </p:nvSpPr>
        <p:spPr>
          <a:xfrm>
            <a:off x="2165569" y="1956816"/>
            <a:ext cx="7860863" cy="4024884"/>
          </a:xfrm>
        </p:spPr>
        <p:txBody>
          <a:bodyPr anchor="t">
            <a:normAutofit lnSpcReduction="10000"/>
          </a:bodyPr>
          <a:lstStyle/>
          <a:p>
            <a:pPr marL="0" indent="0" algn="just">
              <a:buNone/>
            </a:pPr>
            <a:r>
              <a:rPr lang="en-GB" sz="4000" b="1" dirty="0">
                <a:effectLst/>
                <a:latin typeface="Calibri" panose="020F0502020204030204" pitchFamily="34" charset="0"/>
                <a:ea typeface="Calibri" panose="020F0502020204030204" pitchFamily="34" charset="0"/>
                <a:cs typeface="Times New Roman" panose="02020603050405020304" pitchFamily="18" charset="0"/>
              </a:rPr>
              <a:t>Encouraging referral to arbitration in no way undermines the judicial function. If anything it shows a measure of sophistication in your management skills that a judge should have the perspicacity and confidence to refer all or part of a matter to arbitration. </a:t>
            </a:r>
          </a:p>
          <a:p>
            <a:endParaRPr lang="en-GB" sz="2400" dirty="0"/>
          </a:p>
        </p:txBody>
      </p:sp>
    </p:spTree>
    <p:extLst>
      <p:ext uri="{BB962C8B-B14F-4D97-AF65-F5344CB8AC3E}">
        <p14:creationId xmlns:p14="http://schemas.microsoft.com/office/powerpoint/2010/main" val="3870332861"/>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3C6C4-6529-4B80-A915-535DB8900D44}"/>
              </a:ext>
            </a:extLst>
          </p:cNvPr>
          <p:cNvSpPr>
            <a:spLocks noGrp="1"/>
          </p:cNvSpPr>
          <p:nvPr>
            <p:ph type="title"/>
          </p:nvPr>
        </p:nvSpPr>
        <p:spPr>
          <a:xfrm>
            <a:off x="6053668" y="803325"/>
            <a:ext cx="5314536" cy="1325563"/>
          </a:xfrm>
        </p:spPr>
        <p:txBody>
          <a:bodyPr>
            <a:normAutofit/>
          </a:bodyPr>
          <a:lstStyle/>
          <a:p>
            <a:pPr algn="ctr"/>
            <a:r>
              <a:rPr lang="en-US" b="1" dirty="0">
                <a:latin typeface="+mn-lt"/>
              </a:rPr>
              <a:t>Arbitration</a:t>
            </a:r>
            <a:endParaRPr lang="en-GB" b="1" dirty="0">
              <a:latin typeface="+mn-lt"/>
            </a:endParaRPr>
          </a:p>
        </p:txBody>
      </p:sp>
      <p:sp>
        <p:nvSpPr>
          <p:cNvPr id="10" name="Freeform: Shape 9">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Judge">
            <a:extLst>
              <a:ext uri="{FF2B5EF4-FFF2-40B4-BE49-F238E27FC236}">
                <a16:creationId xmlns:a16="http://schemas.microsoft.com/office/drawing/2014/main" id="{2336BD68-08D9-49D3-A511-A33D946D72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733" y="543135"/>
            <a:ext cx="3835488" cy="3835488"/>
          </a:xfrm>
          <a:prstGeom prst="rect">
            <a:avLst/>
          </a:prstGeom>
        </p:spPr>
      </p:pic>
      <p:sp>
        <p:nvSpPr>
          <p:cNvPr id="3" name="Content Placeholder 2">
            <a:extLst>
              <a:ext uri="{FF2B5EF4-FFF2-40B4-BE49-F238E27FC236}">
                <a16:creationId xmlns:a16="http://schemas.microsoft.com/office/drawing/2014/main" id="{B0E230B9-6DCE-44AA-81CA-497ADF0430E2}"/>
              </a:ext>
            </a:extLst>
          </p:cNvPr>
          <p:cNvSpPr>
            <a:spLocks noGrp="1"/>
          </p:cNvSpPr>
          <p:nvPr>
            <p:ph idx="1"/>
          </p:nvPr>
        </p:nvSpPr>
        <p:spPr>
          <a:xfrm>
            <a:off x="6053667" y="2279018"/>
            <a:ext cx="5314543" cy="3375920"/>
          </a:xfrm>
        </p:spPr>
        <p:txBody>
          <a:bodyPr anchor="t">
            <a:normAutofit/>
          </a:bodyPr>
          <a:lstStyle/>
          <a:p>
            <a:pPr marL="0" indent="0">
              <a:spcBef>
                <a:spcPts val="0"/>
              </a:spcBef>
              <a:buSzPts val="1100"/>
              <a:buNone/>
            </a:pPr>
            <a:r>
              <a:rPr lang="en-GB" sz="2400" b="1" dirty="0">
                <a:effectLst/>
                <a:latin typeface="Calibri" panose="020F0502020204030204" pitchFamily="34" charset="0"/>
                <a:ea typeface="Calibri" panose="020F0502020204030204" pitchFamily="34" charset="0"/>
                <a:cs typeface="Times New Roman" panose="02020603050405020304" pitchFamily="18" charset="0"/>
              </a:rPr>
              <a:t>Referral to arbitration with the agreement of the parties can:</a:t>
            </a:r>
          </a:p>
          <a:p>
            <a:pPr marL="0" indent="0">
              <a:spcBef>
                <a:spcPts val="0"/>
              </a:spcBef>
              <a:buSzPts val="1100"/>
              <a:buNone/>
            </a:pP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buSzPts val="1100"/>
            </a:pPr>
            <a:r>
              <a:rPr lang="en-GB" sz="2400" b="1" dirty="0">
                <a:effectLst/>
                <a:latin typeface="Calibri" panose="020F0502020204030204" pitchFamily="34" charset="0"/>
                <a:ea typeface="Calibri" panose="020F0502020204030204" pitchFamily="34" charset="0"/>
                <a:cs typeface="Times New Roman" panose="02020603050405020304" pitchFamily="18" charset="0"/>
              </a:rPr>
              <a:t>lighten court dockets; </a:t>
            </a:r>
          </a:p>
          <a:p>
            <a:pPr marL="0" indent="0">
              <a:spcBef>
                <a:spcPts val="0"/>
              </a:spcBef>
              <a:buSzPts val="1100"/>
              <a:buNone/>
            </a:pP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800"/>
              </a:spcAft>
              <a:buSzPts val="1100"/>
            </a:pPr>
            <a:r>
              <a:rPr lang="en-GB" sz="2400" b="1" dirty="0">
                <a:effectLst/>
                <a:latin typeface="Calibri" panose="020F0502020204030204" pitchFamily="34" charset="0"/>
                <a:ea typeface="Calibri" panose="020F0502020204030204" pitchFamily="34" charset="0"/>
                <a:cs typeface="Times New Roman" panose="02020603050405020304" pitchFamily="18" charset="0"/>
              </a:rPr>
              <a:t>address knotty factual issues that call for specialised knowledge.</a:t>
            </a:r>
          </a:p>
          <a:p>
            <a:pPr marL="0" indent="0">
              <a:buNone/>
            </a:pPr>
            <a:endParaRPr lang="en-GB" sz="1500" dirty="0"/>
          </a:p>
        </p:txBody>
      </p:sp>
    </p:spTree>
    <p:extLst>
      <p:ext uri="{BB962C8B-B14F-4D97-AF65-F5344CB8AC3E}">
        <p14:creationId xmlns:p14="http://schemas.microsoft.com/office/powerpoint/2010/main" val="47862399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descr="A close up of a logo&#10;&#10;Description automatically generated with medium confidence">
            <a:extLst>
              <a:ext uri="{FF2B5EF4-FFF2-40B4-BE49-F238E27FC236}">
                <a16:creationId xmlns:a16="http://schemas.microsoft.com/office/drawing/2014/main" id="{63A89A30-3187-4F75-907F-0CCE867BA51B}"/>
              </a:ext>
            </a:extLst>
          </p:cNvPr>
          <p:cNvPicPr>
            <a:picLocks noChangeAspect="1"/>
          </p:cNvPicPr>
          <p:nvPr/>
        </p:nvPicPr>
        <p:blipFill rotWithShape="1">
          <a:blip r:embed="rId2">
            <a:extLst>
              <a:ext uri="{28A0092B-C50C-407E-A947-70E740481C1C}">
                <a14:useLocalDpi xmlns:a14="http://schemas.microsoft.com/office/drawing/2010/main" val="0"/>
              </a:ext>
            </a:extLst>
          </a:blip>
          <a:srcRect l="18717" r="15411"/>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3" name="Content Placeholder 2">
            <a:extLst>
              <a:ext uri="{FF2B5EF4-FFF2-40B4-BE49-F238E27FC236}">
                <a16:creationId xmlns:a16="http://schemas.microsoft.com/office/drawing/2014/main" id="{35181BB0-D25C-4961-946E-AE05FFBF37A1}"/>
              </a:ext>
            </a:extLst>
          </p:cNvPr>
          <p:cNvSpPr>
            <a:spLocks noGrp="1"/>
          </p:cNvSpPr>
          <p:nvPr>
            <p:ph idx="1"/>
          </p:nvPr>
        </p:nvSpPr>
        <p:spPr>
          <a:xfrm>
            <a:off x="5933630" y="1502294"/>
            <a:ext cx="6136816" cy="5254922"/>
          </a:xfrm>
        </p:spPr>
        <p:txBody>
          <a:bodyPr anchor="t">
            <a:normAutofit/>
          </a:bodyPr>
          <a:lstStyle/>
          <a:p>
            <a:pPr marL="0" indent="0">
              <a:buNone/>
            </a:pPr>
            <a:r>
              <a:rPr lang="en-US" sz="2400" b="1" dirty="0">
                <a:effectLst/>
                <a:latin typeface="Calibri" panose="020F0502020204030204" pitchFamily="34" charset="0"/>
                <a:ea typeface="Calibri" panose="020F0502020204030204" pitchFamily="34" charset="0"/>
                <a:cs typeface="Times New Roman" panose="02020603050405020304" pitchFamily="18" charset="0"/>
              </a:rPr>
              <a:t>At the end of this session participants will:</a:t>
            </a:r>
          </a:p>
          <a:p>
            <a:pPr marL="0" lvl="0" indent="0">
              <a:lnSpc>
                <a:spcPct val="107000"/>
              </a:lnSpc>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Become aware of and knowledgeable about the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i</a:t>
            </a:r>
            <a:r>
              <a:rPr lang="en-US" sz="2400" dirty="0">
                <a:effectLst/>
                <a:latin typeface="Calibri" panose="020F0502020204030204" pitchFamily="34" charset="0"/>
                <a:ea typeface="Calibri" panose="020F0502020204030204" pitchFamily="34" charset="0"/>
                <a:cs typeface="Times New Roman" panose="02020603050405020304" pitchFamily="18" charset="0"/>
              </a:rPr>
              <a:t>) interpretative and (ii) executory mandates of the CPR overriding objective in the context of:</a:t>
            </a:r>
          </a:p>
          <a:p>
            <a:pPr marL="342900" lvl="0" indent="-342900">
              <a:lnSpc>
                <a:spcPct val="107000"/>
              </a:lnSpc>
              <a:buFont typeface="+mj-lt"/>
              <a:buAutoNum type="alphaLcParenBoth"/>
            </a:pPr>
            <a:r>
              <a:rPr lang="en-US" sz="2400" dirty="0">
                <a:effectLst/>
                <a:latin typeface="Calibri" panose="020F0502020204030204" pitchFamily="34" charset="0"/>
                <a:ea typeface="Calibri" panose="020F0502020204030204" pitchFamily="34" charset="0"/>
                <a:cs typeface="Times New Roman" panose="02020603050405020304" pitchFamily="18" charset="0"/>
              </a:rPr>
              <a:t>Substantive and procedural justice;</a:t>
            </a:r>
          </a:p>
          <a:p>
            <a:pPr marL="342900" lvl="0" indent="-342900">
              <a:lnSpc>
                <a:spcPct val="107000"/>
              </a:lnSpc>
              <a:buFont typeface="+mj-lt"/>
              <a:buAutoNum type="alphaLcParenBoth"/>
            </a:pPr>
            <a:r>
              <a:rPr lang="en-US" sz="2400" dirty="0">
                <a:effectLst/>
                <a:latin typeface="Calibri" panose="020F0502020204030204" pitchFamily="34" charset="0"/>
                <a:ea typeface="Calibri" panose="020F0502020204030204" pitchFamily="34" charset="0"/>
                <a:cs typeface="Times New Roman" panose="02020603050405020304" pitchFamily="18" charset="0"/>
              </a:rPr>
              <a:t>Dealing justly with cases;</a:t>
            </a:r>
          </a:p>
          <a:p>
            <a:pPr marL="342900" lvl="0" indent="-342900">
              <a:lnSpc>
                <a:spcPct val="107000"/>
              </a:lnSpc>
              <a:spcAft>
                <a:spcPts val="800"/>
              </a:spcAft>
              <a:buFont typeface="+mj-lt"/>
              <a:buAutoNum type="alphaLcParenBoth"/>
            </a:pPr>
            <a:r>
              <a:rPr lang="en-US" sz="2400" dirty="0">
                <a:effectLst/>
                <a:latin typeface="Calibri" panose="020F0502020204030204" pitchFamily="34" charset="0"/>
                <a:ea typeface="Calibri" panose="020F0502020204030204" pitchFamily="34" charset="0"/>
                <a:cs typeface="Times New Roman" panose="02020603050405020304" pitchFamily="18" charset="0"/>
              </a:rPr>
              <a:t>Principles of proportionality; equal footing; expedition; fairness; saving expense; enforcing compliance; and appropriate use of court resources.</a:t>
            </a:r>
          </a:p>
          <a:p>
            <a:endParaRPr lang="LID4096" sz="1800" dirty="0"/>
          </a:p>
        </p:txBody>
      </p:sp>
    </p:spTree>
    <p:extLst>
      <p:ext uri="{BB962C8B-B14F-4D97-AF65-F5344CB8AC3E}">
        <p14:creationId xmlns:p14="http://schemas.microsoft.com/office/powerpoint/2010/main" val="2475846604"/>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 name="Rectangle 110">
            <a:extLst>
              <a:ext uri="{FF2B5EF4-FFF2-40B4-BE49-F238E27FC236}">
                <a16:creationId xmlns:a16="http://schemas.microsoft.com/office/drawing/2014/main" id="{0352D33D-F203-431A-A545-DB0A8A0D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DEC33493-8EA2-4BEB-9BF0-04EE8ADD1C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56556" cy="6858000"/>
          </a:xfrm>
          <a:custGeom>
            <a:avLst/>
            <a:gdLst>
              <a:gd name="connsiteX0" fmla="*/ 0 w 7856556"/>
              <a:gd name="connsiteY0" fmla="*/ 0 h 6858000"/>
              <a:gd name="connsiteX1" fmla="*/ 4680402 w 7856556"/>
              <a:gd name="connsiteY1" fmla="*/ 0 h 6858000"/>
              <a:gd name="connsiteX2" fmla="*/ 7856556 w 7856556"/>
              <a:gd name="connsiteY2" fmla="*/ 6858000 h 6858000"/>
              <a:gd name="connsiteX3" fmla="*/ 0 w 785655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856556" h="6858000">
                <a:moveTo>
                  <a:pt x="0" y="0"/>
                </a:moveTo>
                <a:lnTo>
                  <a:pt x="4680402" y="0"/>
                </a:lnTo>
                <a:lnTo>
                  <a:pt x="7856556"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5" name="Freeform: Shape 114">
            <a:extLst>
              <a:ext uri="{FF2B5EF4-FFF2-40B4-BE49-F238E27FC236}">
                <a16:creationId xmlns:a16="http://schemas.microsoft.com/office/drawing/2014/main" id="{171D13A1-4626-4D50-9DF7-71BB7B6B7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9" y="0"/>
            <a:ext cx="7393181" cy="6858000"/>
          </a:xfrm>
          <a:custGeom>
            <a:avLst/>
            <a:gdLst>
              <a:gd name="connsiteX0" fmla="*/ 0 w 7393181"/>
              <a:gd name="connsiteY0" fmla="*/ 0 h 6858000"/>
              <a:gd name="connsiteX1" fmla="*/ 4217027 w 7393181"/>
              <a:gd name="connsiteY1" fmla="*/ 0 h 6858000"/>
              <a:gd name="connsiteX2" fmla="*/ 7393181 w 7393181"/>
              <a:gd name="connsiteY2" fmla="*/ 6858000 h 6858000"/>
              <a:gd name="connsiteX3" fmla="*/ 0 w 73931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393181" h="6858000">
                <a:moveTo>
                  <a:pt x="0" y="0"/>
                </a:moveTo>
                <a:lnTo>
                  <a:pt x="4217027" y="0"/>
                </a:lnTo>
                <a:lnTo>
                  <a:pt x="7393181"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8" name="Picture 4" descr="Communication in alternative dispute resolution - iPleaders">
            <a:extLst>
              <a:ext uri="{FF2B5EF4-FFF2-40B4-BE49-F238E27FC236}">
                <a16:creationId xmlns:a16="http://schemas.microsoft.com/office/drawing/2014/main" id="{826C37E6-7C65-4149-8612-6F051356100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64829" y="1435552"/>
            <a:ext cx="4288972" cy="25733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163" name="Content Placeholder 2">
            <a:extLst>
              <a:ext uri="{FF2B5EF4-FFF2-40B4-BE49-F238E27FC236}">
                <a16:creationId xmlns:a16="http://schemas.microsoft.com/office/drawing/2014/main" id="{53448386-0C81-471E-8FF5-594B2EACBB35}"/>
              </a:ext>
            </a:extLst>
          </p:cNvPr>
          <p:cNvGraphicFramePr>
            <a:graphicFrameLocks noGrp="1"/>
          </p:cNvGraphicFramePr>
          <p:nvPr>
            <p:ph idx="1"/>
            <p:extLst>
              <p:ext uri="{D42A27DB-BD31-4B8C-83A1-F6EECF244321}">
                <p14:modId xmlns:p14="http://schemas.microsoft.com/office/powerpoint/2010/main" val="2893831334"/>
              </p:ext>
            </p:extLst>
          </p:nvPr>
        </p:nvGraphicFramePr>
        <p:xfrm>
          <a:off x="88865" y="880218"/>
          <a:ext cx="4585380" cy="5400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1209458"/>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Bag Oranges Stock Illustrations – 233 Bag Oranges Stock Illustrations,  Vectors &amp; Clipart - Dreamstime">
            <a:extLst>
              <a:ext uri="{FF2B5EF4-FFF2-40B4-BE49-F238E27FC236}">
                <a16:creationId xmlns:a16="http://schemas.microsoft.com/office/drawing/2014/main" id="{BEE40583-0827-4318-8780-404DE145BC2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14271" y="1820333"/>
            <a:ext cx="4018242" cy="4036181"/>
          </a:xfrm>
          <a:prstGeom prst="rect">
            <a:avLst/>
          </a:prstGeom>
          <a:noFill/>
          <a:extLst>
            <a:ext uri="{909E8E84-426E-40DD-AFC4-6F175D3DCCD1}">
              <a14:hiddenFill xmlns:a14="http://schemas.microsoft.com/office/drawing/2010/main">
                <a:solidFill>
                  <a:srgbClr val="FFFFFF"/>
                </a:solidFill>
              </a14:hiddenFill>
            </a:ext>
          </a:extLst>
        </p:spPr>
      </p:pic>
      <p:sp>
        <p:nvSpPr>
          <p:cNvPr id="76" name="Freeform: Shape 75">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09A8DE8-1318-4A79-9994-549ACBE3C68F}"/>
              </a:ext>
            </a:extLst>
          </p:cNvPr>
          <p:cNvSpPr>
            <a:spLocks noGrp="1"/>
          </p:cNvSpPr>
          <p:nvPr>
            <p:ph type="title"/>
          </p:nvPr>
        </p:nvSpPr>
        <p:spPr>
          <a:xfrm>
            <a:off x="111806" y="373670"/>
            <a:ext cx="5529943" cy="1325563"/>
          </a:xfrm>
        </p:spPr>
        <p:txBody>
          <a:bodyPr>
            <a:normAutofit/>
          </a:bodyPr>
          <a:lstStyle/>
          <a:p>
            <a:pPr algn="ctr"/>
            <a:r>
              <a:rPr lang="en-US" b="1" dirty="0">
                <a:solidFill>
                  <a:srgbClr val="FFC000"/>
                </a:solidFill>
                <a:latin typeface="+mn-lt"/>
              </a:rPr>
              <a:t>Alternative Dispute Resolution (ADR)</a:t>
            </a:r>
            <a:endParaRPr lang="en-GB" b="1" dirty="0">
              <a:solidFill>
                <a:srgbClr val="FFC000"/>
              </a:solidFill>
              <a:latin typeface="+mn-lt"/>
            </a:endParaRPr>
          </a:p>
        </p:txBody>
      </p:sp>
      <p:sp>
        <p:nvSpPr>
          <p:cNvPr id="4" name="Content Placeholder 3">
            <a:extLst>
              <a:ext uri="{FF2B5EF4-FFF2-40B4-BE49-F238E27FC236}">
                <a16:creationId xmlns:a16="http://schemas.microsoft.com/office/drawing/2014/main" id="{5302950C-0FBA-4FC7-88AC-88B429C63077}"/>
              </a:ext>
            </a:extLst>
          </p:cNvPr>
          <p:cNvSpPr>
            <a:spLocks noGrp="1"/>
          </p:cNvSpPr>
          <p:nvPr>
            <p:ph idx="1"/>
          </p:nvPr>
        </p:nvSpPr>
        <p:spPr>
          <a:xfrm>
            <a:off x="297713" y="1825625"/>
            <a:ext cx="4668656" cy="3399518"/>
          </a:xfrm>
        </p:spPr>
        <p:txBody>
          <a:bodyPr>
            <a:normAutofit/>
          </a:bodyPr>
          <a:lstStyle/>
          <a:p>
            <a:pPr marL="0" lvl="0" indent="0">
              <a:buNone/>
            </a:pPr>
            <a:endParaRPr lang="en-GB" sz="2000" dirty="0"/>
          </a:p>
          <a:p>
            <a:pPr marL="0" lvl="0" indent="0">
              <a:buNone/>
            </a:pPr>
            <a:endParaRPr lang="en-GB" sz="2000" dirty="0"/>
          </a:p>
          <a:p>
            <a:pPr marL="0" lvl="0" indent="0">
              <a:buNone/>
            </a:pPr>
            <a:r>
              <a:rPr lang="en-GB" sz="4000" b="1" dirty="0"/>
              <a:t>Difference between satisfying interests and determining rights</a:t>
            </a:r>
          </a:p>
          <a:p>
            <a:pPr marL="0" lvl="0" indent="0">
              <a:buNone/>
            </a:pPr>
            <a:endParaRPr lang="en-US" sz="2000" dirty="0"/>
          </a:p>
          <a:p>
            <a:endParaRPr lang="en-GB" sz="2000" dirty="0"/>
          </a:p>
        </p:txBody>
      </p:sp>
    </p:spTree>
    <p:extLst>
      <p:ext uri="{BB962C8B-B14F-4D97-AF65-F5344CB8AC3E}">
        <p14:creationId xmlns:p14="http://schemas.microsoft.com/office/powerpoint/2010/main" val="4109460326"/>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B6ECB93-D7FF-4F09-A8ED-D4588EE7C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5F1CF6-691F-45C9-BAC3-BBBB2A670BBC}"/>
              </a:ext>
            </a:extLst>
          </p:cNvPr>
          <p:cNvSpPr>
            <a:spLocks noGrp="1"/>
          </p:cNvSpPr>
          <p:nvPr>
            <p:ph type="title"/>
          </p:nvPr>
        </p:nvSpPr>
        <p:spPr>
          <a:xfrm>
            <a:off x="838200" y="365760"/>
            <a:ext cx="10515600" cy="1325563"/>
          </a:xfrm>
        </p:spPr>
        <p:txBody>
          <a:bodyPr>
            <a:normAutofit/>
          </a:bodyPr>
          <a:lstStyle/>
          <a:p>
            <a:r>
              <a:rPr lang="en-US" sz="6600" b="1" dirty="0">
                <a:solidFill>
                  <a:schemeClr val="bg1"/>
                </a:solidFill>
                <a:latin typeface="+mn-lt"/>
              </a:rPr>
              <a:t>Mediation</a:t>
            </a:r>
            <a:endParaRPr lang="en-GB" sz="6600" b="1" dirty="0">
              <a:solidFill>
                <a:schemeClr val="bg1"/>
              </a:solidFill>
              <a:latin typeface="+mn-lt"/>
            </a:endParaRPr>
          </a:p>
        </p:txBody>
      </p:sp>
      <p:sp>
        <p:nvSpPr>
          <p:cNvPr id="3" name="Content Placeholder 2">
            <a:extLst>
              <a:ext uri="{FF2B5EF4-FFF2-40B4-BE49-F238E27FC236}">
                <a16:creationId xmlns:a16="http://schemas.microsoft.com/office/drawing/2014/main" id="{E22C8FAA-22F9-49DC-8ACC-F0E05424C83F}"/>
              </a:ext>
            </a:extLst>
          </p:cNvPr>
          <p:cNvSpPr>
            <a:spLocks noGrp="1"/>
          </p:cNvSpPr>
          <p:nvPr>
            <p:ph idx="1"/>
          </p:nvPr>
        </p:nvSpPr>
        <p:spPr>
          <a:xfrm>
            <a:off x="-85060" y="2600077"/>
            <a:ext cx="7357730" cy="4130332"/>
          </a:xfrm>
        </p:spPr>
        <p:txBody>
          <a:bodyPr anchor="ctr">
            <a:normAutofit fontScale="92500" lnSpcReduction="20000"/>
          </a:bodyPr>
          <a:lstStyle/>
          <a:p>
            <a:pPr marL="685800" marR="0" indent="0">
              <a:spcBef>
                <a:spcPts val="0"/>
              </a:spcBef>
              <a:spcAft>
                <a:spcPts val="800"/>
              </a:spcAft>
              <a:buNone/>
            </a:pPr>
            <a:r>
              <a:rPr lang="en-GB" sz="3200" b="1" dirty="0">
                <a:effectLst/>
                <a:latin typeface="Calibri" panose="020F0502020204030204" pitchFamily="34" charset="0"/>
                <a:ea typeface="Calibri" panose="020F0502020204030204" pitchFamily="34" charset="0"/>
                <a:cs typeface="Times New Roman" panose="02020603050405020304" pitchFamily="18" charset="0"/>
              </a:rPr>
              <a:t>There is a need for training among both Bench and Bar. - </a:t>
            </a:r>
          </a:p>
          <a:p>
            <a:pPr marL="914400" marR="0">
              <a:spcBef>
                <a:spcPts val="0"/>
              </a:spcBef>
              <a:spcAft>
                <a:spcPts val="800"/>
              </a:spcAft>
            </a:pPr>
            <a:r>
              <a:rPr lang="en-GB" sz="3200" b="1" dirty="0">
                <a:effectLst/>
                <a:latin typeface="Calibri" panose="020F0502020204030204" pitchFamily="34" charset="0"/>
                <a:ea typeface="Calibri" panose="020F0502020204030204" pitchFamily="34" charset="0"/>
                <a:cs typeface="Times New Roman" panose="02020603050405020304" pitchFamily="18" charset="0"/>
              </a:rPr>
              <a:t>How does a mediator’s role differ from a judge’s role in encouraging a settlement? </a:t>
            </a:r>
          </a:p>
          <a:p>
            <a:pPr marL="914400" marR="0">
              <a:spcBef>
                <a:spcPts val="0"/>
              </a:spcBef>
              <a:spcAft>
                <a:spcPts val="800"/>
              </a:spcAft>
            </a:pPr>
            <a:r>
              <a:rPr lang="en-GB" sz="3200" b="1" dirty="0">
                <a:effectLst/>
                <a:latin typeface="Calibri" panose="020F0502020204030204" pitchFamily="34" charset="0"/>
                <a:ea typeface="Calibri" panose="020F0502020204030204" pitchFamily="34" charset="0"/>
                <a:cs typeface="Times New Roman" panose="02020603050405020304" pitchFamily="18" charset="0"/>
              </a:rPr>
              <a:t>What is counsel’s role in a mediation?</a:t>
            </a:r>
          </a:p>
          <a:p>
            <a:pPr marL="914400" marR="0">
              <a:spcBef>
                <a:spcPts val="0"/>
              </a:spcBef>
              <a:spcAft>
                <a:spcPts val="800"/>
              </a:spcAft>
            </a:pPr>
            <a:r>
              <a:rPr lang="en-GB" sz="3200" b="1" dirty="0">
                <a:effectLst/>
                <a:latin typeface="Calibri" panose="020F0502020204030204" pitchFamily="34" charset="0"/>
                <a:ea typeface="Calibri" panose="020F0502020204030204" pitchFamily="34" charset="0"/>
                <a:cs typeface="Times New Roman" panose="02020603050405020304" pitchFamily="18" charset="0"/>
              </a:rPr>
              <a:t>Under what circumstances should a judge refer or not refer a matter to mediation? </a:t>
            </a:r>
          </a:p>
          <a:p>
            <a:pPr marL="914400" marR="0">
              <a:spcBef>
                <a:spcPts val="0"/>
              </a:spcBef>
              <a:spcAft>
                <a:spcPts val="800"/>
              </a:spcAft>
            </a:pPr>
            <a:r>
              <a:rPr lang="en-GB" sz="3200" b="1" dirty="0">
                <a:effectLst/>
                <a:latin typeface="Calibri" panose="020F0502020204030204" pitchFamily="34" charset="0"/>
                <a:ea typeface="Calibri" panose="020F0502020204030204" pitchFamily="34" charset="0"/>
                <a:cs typeface="Times New Roman" panose="02020603050405020304" pitchFamily="18" charset="0"/>
              </a:rPr>
              <a:t>What are the benefits of mediation?</a:t>
            </a:r>
          </a:p>
          <a:p>
            <a:pPr marL="914400" marR="0">
              <a:spcBef>
                <a:spcPts val="0"/>
              </a:spcBef>
              <a:spcAft>
                <a:spcPts val="800"/>
              </a:spcAft>
            </a:pP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500" dirty="0"/>
          </a:p>
        </p:txBody>
      </p:sp>
      <p:pic>
        <p:nvPicPr>
          <p:cNvPr id="9218" name="Picture 2" descr="Family Mediation in 6 Steps | Éducaloi">
            <a:extLst>
              <a:ext uri="{FF2B5EF4-FFF2-40B4-BE49-F238E27FC236}">
                <a16:creationId xmlns:a16="http://schemas.microsoft.com/office/drawing/2014/main" id="{AE9408F2-9BF3-4EF3-BD61-70D76DD5A5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057" r="22564" b="-1"/>
          <a:stretch/>
        </p:blipFill>
        <p:spPr bwMode="auto">
          <a:xfrm>
            <a:off x="7272670" y="2276857"/>
            <a:ext cx="4078084" cy="3900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233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EC7BA-6159-425B-95CA-7AC8C5317314}"/>
              </a:ext>
            </a:extLst>
          </p:cNvPr>
          <p:cNvSpPr>
            <a:spLocks noGrp="1"/>
          </p:cNvSpPr>
          <p:nvPr>
            <p:ph type="title"/>
          </p:nvPr>
        </p:nvSpPr>
        <p:spPr>
          <a:xfrm>
            <a:off x="5069940" y="365124"/>
            <a:ext cx="6172200" cy="1828800"/>
          </a:xfrm>
        </p:spPr>
        <p:txBody>
          <a:bodyPr>
            <a:normAutofit/>
          </a:bodyPr>
          <a:lstStyle/>
          <a:p>
            <a:pPr algn="ctr"/>
            <a:r>
              <a:rPr lang="en-US" b="1" dirty="0">
                <a:latin typeface="+mn-lt"/>
              </a:rPr>
              <a:t>The Mediation Settlement Rate</a:t>
            </a:r>
            <a:endParaRPr lang="en-GB" b="1" dirty="0">
              <a:latin typeface="+mn-lt"/>
            </a:endParaRPr>
          </a:p>
        </p:txBody>
      </p:sp>
      <p:pic>
        <p:nvPicPr>
          <p:cNvPr id="10242" name="Picture 2" descr="Businessman Handshake. Agreement Stock Vector - Illustration of flat,  manager: 79375623">
            <a:extLst>
              <a:ext uri="{FF2B5EF4-FFF2-40B4-BE49-F238E27FC236}">
                <a16:creationId xmlns:a16="http://schemas.microsoft.com/office/drawing/2014/main" id="{B246AD15-F3D0-4C19-B66A-14B1A981FE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882" r="14464"/>
          <a:stretch/>
        </p:blipFill>
        <p:spPr bwMode="auto">
          <a:xfrm>
            <a:off x="20" y="10"/>
            <a:ext cx="4639713"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88CF273-02BE-452E-946E-F308F54F8DCE}"/>
              </a:ext>
            </a:extLst>
          </p:cNvPr>
          <p:cNvSpPr>
            <a:spLocks noGrp="1"/>
          </p:cNvSpPr>
          <p:nvPr>
            <p:ph idx="1"/>
          </p:nvPr>
        </p:nvSpPr>
        <p:spPr>
          <a:xfrm>
            <a:off x="5069940" y="2322576"/>
            <a:ext cx="6172200" cy="3858768"/>
          </a:xfrm>
        </p:spPr>
        <p:txBody>
          <a:bodyPr>
            <a:normAutofit/>
          </a:bodyPr>
          <a:lstStyle/>
          <a:p>
            <a:pPr marL="457200" marR="0" indent="0">
              <a:spcBef>
                <a:spcPts val="0"/>
              </a:spcBef>
              <a:spcAft>
                <a:spcPts val="800"/>
              </a:spcAft>
              <a:buNone/>
            </a:pPr>
            <a:endParaRPr lang="en-GB" sz="2200" b="1"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0">
              <a:spcBef>
                <a:spcPts val="0"/>
              </a:spcBef>
              <a:spcAft>
                <a:spcPts val="800"/>
              </a:spcAft>
              <a:buNone/>
            </a:pPr>
            <a:r>
              <a:rPr lang="en-GB" sz="2200" b="1" dirty="0">
                <a:effectLst/>
                <a:latin typeface="Calibri" panose="020F0502020204030204" pitchFamily="34" charset="0"/>
                <a:ea typeface="Calibri" panose="020F0502020204030204" pitchFamily="34" charset="0"/>
                <a:cs typeface="Times New Roman" panose="02020603050405020304" pitchFamily="18" charset="0"/>
              </a:rPr>
              <a:t>The ECSC has had excellent results with mediation. It is particularly robust in Grenada and Saint Lucia. The international settlement rate of matters referred to mediation is approximately 40% - 50%. In the ECSC in the first year or so we had a settlement rate of close to 70% because at the outset we cherry picked what to refer. Later, as we became more aggressive the settlement rate fell to about 50%.</a:t>
            </a:r>
          </a:p>
          <a:p>
            <a:endParaRPr lang="en-GB" sz="2200" dirty="0"/>
          </a:p>
        </p:txBody>
      </p:sp>
    </p:spTree>
    <p:extLst>
      <p:ext uri="{BB962C8B-B14F-4D97-AF65-F5344CB8AC3E}">
        <p14:creationId xmlns:p14="http://schemas.microsoft.com/office/powerpoint/2010/main" val="2865536386"/>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03F01-69A1-4248-B2E5-AC955EA05401}"/>
              </a:ext>
            </a:extLst>
          </p:cNvPr>
          <p:cNvSpPr>
            <a:spLocks noGrp="1"/>
          </p:cNvSpPr>
          <p:nvPr>
            <p:ph type="title"/>
          </p:nvPr>
        </p:nvSpPr>
        <p:spPr>
          <a:xfrm>
            <a:off x="-393107" y="218912"/>
            <a:ext cx="7729870" cy="1286539"/>
          </a:xfrm>
        </p:spPr>
        <p:txBody>
          <a:bodyPr>
            <a:normAutofit fontScale="90000"/>
          </a:bodyPr>
          <a:lstStyle/>
          <a:p>
            <a:pPr algn="ctr"/>
            <a:r>
              <a:rPr lang="en-US" b="1" dirty="0">
                <a:latin typeface="+mn-lt"/>
              </a:rPr>
              <a:t>Early Neutral Evaluation</a:t>
            </a:r>
            <a:br>
              <a:rPr lang="en-US" b="1" dirty="0">
                <a:latin typeface="+mn-lt"/>
              </a:rPr>
            </a:br>
            <a:r>
              <a:rPr lang="en-US" b="1" i="1" dirty="0">
                <a:latin typeface="+mn-lt"/>
              </a:rPr>
              <a:t>What is it?</a:t>
            </a:r>
            <a:endParaRPr lang="en-GB" b="1" i="1" dirty="0">
              <a:latin typeface="+mn-lt"/>
            </a:endParaRPr>
          </a:p>
        </p:txBody>
      </p:sp>
      <p:graphicFrame>
        <p:nvGraphicFramePr>
          <p:cNvPr id="11268" name="Content Placeholder 2">
            <a:extLst>
              <a:ext uri="{FF2B5EF4-FFF2-40B4-BE49-F238E27FC236}">
                <a16:creationId xmlns:a16="http://schemas.microsoft.com/office/drawing/2014/main" id="{9F69883A-B034-42C5-8A3F-AFA6962F8EFE}"/>
              </a:ext>
            </a:extLst>
          </p:cNvPr>
          <p:cNvGraphicFramePr>
            <a:graphicFrameLocks noGrp="1"/>
          </p:cNvGraphicFramePr>
          <p:nvPr>
            <p:ph idx="1"/>
            <p:extLst>
              <p:ext uri="{D42A27DB-BD31-4B8C-83A1-F6EECF244321}">
                <p14:modId xmlns:p14="http://schemas.microsoft.com/office/powerpoint/2010/main" val="2388397327"/>
              </p:ext>
            </p:extLst>
          </p:nvPr>
        </p:nvGraphicFramePr>
        <p:xfrm>
          <a:off x="235296" y="1596178"/>
          <a:ext cx="6263803" cy="46422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1" name="Freeform: Shape 7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266" name="Picture 2" descr="The Merits of Early Neutral Evaluation (2017)">
            <a:extLst>
              <a:ext uri="{FF2B5EF4-FFF2-40B4-BE49-F238E27FC236}">
                <a16:creationId xmlns:a16="http://schemas.microsoft.com/office/drawing/2014/main" id="{87CEA539-7AF1-4A93-B720-21ABB1A594D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044" r="14333"/>
          <a:stretch/>
        </p:blipFill>
        <p:spPr bwMode="auto">
          <a:xfrm>
            <a:off x="6666460" y="-2008"/>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237824"/>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03F01-69A1-4248-B2E5-AC955EA05401}"/>
              </a:ext>
            </a:extLst>
          </p:cNvPr>
          <p:cNvSpPr>
            <a:spLocks noGrp="1"/>
          </p:cNvSpPr>
          <p:nvPr>
            <p:ph type="title"/>
          </p:nvPr>
        </p:nvSpPr>
        <p:spPr>
          <a:xfrm>
            <a:off x="0" y="244549"/>
            <a:ext cx="7729870" cy="1286539"/>
          </a:xfrm>
        </p:spPr>
        <p:txBody>
          <a:bodyPr>
            <a:normAutofit fontScale="90000"/>
          </a:bodyPr>
          <a:lstStyle/>
          <a:p>
            <a:pPr algn="ctr"/>
            <a:r>
              <a:rPr lang="en-US" b="1" dirty="0">
                <a:latin typeface="+mn-lt"/>
              </a:rPr>
              <a:t>Early Neutral Evaluation</a:t>
            </a:r>
            <a:br>
              <a:rPr lang="en-US" dirty="0"/>
            </a:br>
            <a:endParaRPr lang="en-GB" i="1" dirty="0"/>
          </a:p>
        </p:txBody>
      </p:sp>
      <p:graphicFrame>
        <p:nvGraphicFramePr>
          <p:cNvPr id="11268" name="Content Placeholder 2">
            <a:extLst>
              <a:ext uri="{FF2B5EF4-FFF2-40B4-BE49-F238E27FC236}">
                <a16:creationId xmlns:a16="http://schemas.microsoft.com/office/drawing/2014/main" id="{9F69883A-B034-42C5-8A3F-AFA6962F8EFE}"/>
              </a:ext>
            </a:extLst>
          </p:cNvPr>
          <p:cNvGraphicFramePr>
            <a:graphicFrameLocks noGrp="1"/>
          </p:cNvGraphicFramePr>
          <p:nvPr>
            <p:ph idx="1"/>
            <p:extLst>
              <p:ext uri="{D42A27DB-BD31-4B8C-83A1-F6EECF244321}">
                <p14:modId xmlns:p14="http://schemas.microsoft.com/office/powerpoint/2010/main" val="669336834"/>
              </p:ext>
            </p:extLst>
          </p:nvPr>
        </p:nvGraphicFramePr>
        <p:xfrm>
          <a:off x="318977" y="1775639"/>
          <a:ext cx="6263803" cy="44975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1" name="Freeform: Shape 7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266" name="Picture 2" descr="The Merits of Early Neutral Evaluation (2017)">
            <a:extLst>
              <a:ext uri="{FF2B5EF4-FFF2-40B4-BE49-F238E27FC236}">
                <a16:creationId xmlns:a16="http://schemas.microsoft.com/office/drawing/2014/main" id="{87CEA539-7AF1-4A93-B720-21ABB1A594D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044" r="14333"/>
          <a:stretch/>
        </p:blipFill>
        <p:spPr bwMode="auto">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207856"/>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00" name="Rectangle 72">
            <a:extLst>
              <a:ext uri="{FF2B5EF4-FFF2-40B4-BE49-F238E27FC236}">
                <a16:creationId xmlns:a16="http://schemas.microsoft.com/office/drawing/2014/main" id="{904DCDEA-60EE-4FBF-B515-F83D82F966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2" name="Picture 4" descr="Court Cases Moved Remotely COVID-19 | City Legal">
            <a:extLst>
              <a:ext uri="{FF2B5EF4-FFF2-40B4-BE49-F238E27FC236}">
                <a16:creationId xmlns:a16="http://schemas.microsoft.com/office/drawing/2014/main" id="{949D9287-68A7-443A-A56A-B0FC842561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978" r="-1" b="30199"/>
          <a:stretch/>
        </p:blipFill>
        <p:spPr bwMode="auto">
          <a:xfrm>
            <a:off x="4461167" y="3471728"/>
            <a:ext cx="7765144" cy="3428999"/>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Fulton County Board of Commissioners Approves 75 Million for Justice System  for Backlog Reduction">
            <a:extLst>
              <a:ext uri="{FF2B5EF4-FFF2-40B4-BE49-F238E27FC236}">
                <a16:creationId xmlns:a16="http://schemas.microsoft.com/office/drawing/2014/main" id="{3CE16DE2-2EA1-41AD-9303-A967BADF41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021" r="1" b="1"/>
          <a:stretch/>
        </p:blipFill>
        <p:spPr bwMode="auto">
          <a:xfrm>
            <a:off x="4426853" y="-3"/>
            <a:ext cx="7765146" cy="3434400"/>
          </a:xfrm>
          <a:prstGeom prst="rect">
            <a:avLst/>
          </a:prstGeom>
          <a:noFill/>
          <a:extLst>
            <a:ext uri="{909E8E84-426E-40DD-AFC4-6F175D3DCCD1}">
              <a14:hiddenFill xmlns:a14="http://schemas.microsoft.com/office/drawing/2010/main">
                <a:solidFill>
                  <a:srgbClr val="FFFFFF"/>
                </a:solidFill>
              </a14:hiddenFill>
            </a:ext>
          </a:extLst>
        </p:spPr>
      </p:pic>
      <p:sp>
        <p:nvSpPr>
          <p:cNvPr id="12301" name="Freeform: Shape 74">
            <a:extLst>
              <a:ext uri="{FF2B5EF4-FFF2-40B4-BE49-F238E27FC236}">
                <a16:creationId xmlns:a16="http://schemas.microsoft.com/office/drawing/2014/main" id="{34D94F3A-BF39-47F6-9AAA-3C61AF7E0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302" name="Freeform: Shape 76">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bg1"/>
          </a:solidFill>
          <a:ln w="0">
            <a:noFill/>
            <a:prstDash val="solid"/>
            <a:round/>
            <a:headEnd/>
            <a:tailEnd/>
          </a:ln>
        </p:spPr>
        <p:txBody>
          <a:bodyPr wrap="square">
            <a:noAutofit/>
          </a:bodyPr>
          <a:lstStyle/>
          <a:p>
            <a:endParaRPr lang="en-US" dirty="0"/>
          </a:p>
        </p:txBody>
      </p:sp>
      <p:sp>
        <p:nvSpPr>
          <p:cNvPr id="2" name="Title 1">
            <a:extLst>
              <a:ext uri="{FF2B5EF4-FFF2-40B4-BE49-F238E27FC236}">
                <a16:creationId xmlns:a16="http://schemas.microsoft.com/office/drawing/2014/main" id="{8CAE7ACE-189E-4F4A-B854-30AFC514C8A8}"/>
              </a:ext>
            </a:extLst>
          </p:cNvPr>
          <p:cNvSpPr>
            <a:spLocks noGrp="1"/>
          </p:cNvSpPr>
          <p:nvPr>
            <p:ph type="title"/>
          </p:nvPr>
        </p:nvSpPr>
        <p:spPr>
          <a:xfrm>
            <a:off x="765051" y="662400"/>
            <a:ext cx="3384000" cy="1492132"/>
          </a:xfrm>
        </p:spPr>
        <p:txBody>
          <a:bodyPr anchor="t">
            <a:normAutofit/>
          </a:bodyPr>
          <a:lstStyle/>
          <a:p>
            <a:r>
              <a:rPr lang="en-US" sz="3400" b="1" dirty="0">
                <a:latin typeface="+mn-lt"/>
              </a:rPr>
              <a:t>Why the emphasis on Settlements?</a:t>
            </a:r>
            <a:endParaRPr lang="en-GB" sz="3400" b="1" dirty="0">
              <a:latin typeface="+mn-lt"/>
            </a:endParaRPr>
          </a:p>
        </p:txBody>
      </p:sp>
      <p:sp>
        <p:nvSpPr>
          <p:cNvPr id="3" name="Content Placeholder 2">
            <a:extLst>
              <a:ext uri="{FF2B5EF4-FFF2-40B4-BE49-F238E27FC236}">
                <a16:creationId xmlns:a16="http://schemas.microsoft.com/office/drawing/2014/main" id="{718CE345-516F-43AC-BD1B-E0762A3A5150}"/>
              </a:ext>
            </a:extLst>
          </p:cNvPr>
          <p:cNvSpPr>
            <a:spLocks noGrp="1"/>
          </p:cNvSpPr>
          <p:nvPr>
            <p:ph idx="1"/>
          </p:nvPr>
        </p:nvSpPr>
        <p:spPr>
          <a:xfrm>
            <a:off x="765051" y="2721835"/>
            <a:ext cx="3517424" cy="3157671"/>
          </a:xfrm>
        </p:spPr>
        <p:txBody>
          <a:bodyPr>
            <a:normAutofit/>
          </a:bodyPr>
          <a:lstStyle/>
          <a:p>
            <a:pPr marL="0" marR="0" indent="0" algn="just">
              <a:spcBef>
                <a:spcPts val="0"/>
              </a:spcBef>
              <a:spcAft>
                <a:spcPts val="800"/>
              </a:spcAft>
              <a:buNone/>
            </a:pPr>
            <a:r>
              <a:rPr lang="en-GB" sz="2400" b="1" dirty="0">
                <a:solidFill>
                  <a:schemeClr val="tx1">
                    <a:alpha val="60000"/>
                  </a:schemeClr>
                </a:solidFill>
                <a:effectLst/>
                <a:latin typeface="Calibri" panose="020F0502020204030204" pitchFamily="34" charset="0"/>
                <a:ea typeface="Calibri" panose="020F0502020204030204" pitchFamily="34" charset="0"/>
                <a:cs typeface="Times New Roman" panose="02020603050405020304" pitchFamily="18" charset="0"/>
              </a:rPr>
              <a:t>From a resource standpoint it is impossible to dispose of every filed case by a trial. No court anywhere in the world resolves all its trial work via litigation ending in a trial.</a:t>
            </a:r>
          </a:p>
          <a:p>
            <a:endParaRPr lang="en-GB" sz="2000" dirty="0">
              <a:solidFill>
                <a:schemeClr val="tx1">
                  <a:alpha val="60000"/>
                </a:schemeClr>
              </a:solidFill>
            </a:endParaRPr>
          </a:p>
        </p:txBody>
      </p:sp>
    </p:spTree>
    <p:extLst>
      <p:ext uri="{BB962C8B-B14F-4D97-AF65-F5344CB8AC3E}">
        <p14:creationId xmlns:p14="http://schemas.microsoft.com/office/powerpoint/2010/main" val="29390332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32">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34">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36">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CD286E-5D03-456E-9865-4F5995D5B329}"/>
              </a:ext>
            </a:extLst>
          </p:cNvPr>
          <p:cNvSpPr>
            <a:spLocks noGrp="1"/>
          </p:cNvSpPr>
          <p:nvPr>
            <p:ph type="ctrTitle"/>
          </p:nvPr>
        </p:nvSpPr>
        <p:spPr>
          <a:xfrm>
            <a:off x="1366160" y="1660121"/>
            <a:ext cx="9623404" cy="3305493"/>
          </a:xfrm>
        </p:spPr>
        <p:txBody>
          <a:bodyPr>
            <a:normAutofit/>
          </a:bodyPr>
          <a:lstStyle/>
          <a:p>
            <a:pPr algn="l"/>
            <a:r>
              <a:rPr lang="en-US" sz="7500" b="1" dirty="0">
                <a:solidFill>
                  <a:schemeClr val="accent1"/>
                </a:solidFill>
                <a:latin typeface="+mn-lt"/>
              </a:rPr>
              <a:t>Narrowing the issues  for Bahamas CPR training</a:t>
            </a:r>
          </a:p>
        </p:txBody>
      </p:sp>
      <p:sp>
        <p:nvSpPr>
          <p:cNvPr id="3" name="Subtitle 2">
            <a:extLst>
              <a:ext uri="{FF2B5EF4-FFF2-40B4-BE49-F238E27FC236}">
                <a16:creationId xmlns:a16="http://schemas.microsoft.com/office/drawing/2014/main" id="{0F785E20-9DB5-4A8A-82D5-58D116192D95}"/>
              </a:ext>
            </a:extLst>
          </p:cNvPr>
          <p:cNvSpPr>
            <a:spLocks noGrp="1"/>
          </p:cNvSpPr>
          <p:nvPr>
            <p:ph type="subTitle" idx="1"/>
          </p:nvPr>
        </p:nvSpPr>
        <p:spPr>
          <a:xfrm>
            <a:off x="1366159" y="4965614"/>
            <a:ext cx="9623404" cy="834454"/>
          </a:xfrm>
        </p:spPr>
        <p:txBody>
          <a:bodyPr>
            <a:normAutofit/>
          </a:bodyPr>
          <a:lstStyle/>
          <a:p>
            <a:pPr algn="l"/>
            <a:r>
              <a:rPr lang="en-US" b="1" dirty="0"/>
              <a:t>Bahamas – A Key that Unlocks the CPR</a:t>
            </a:r>
          </a:p>
        </p:txBody>
      </p:sp>
    </p:spTree>
    <p:extLst>
      <p:ext uri="{BB962C8B-B14F-4D97-AF65-F5344CB8AC3E}">
        <p14:creationId xmlns:p14="http://schemas.microsoft.com/office/powerpoint/2010/main" val="1898868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descr="A close up of a logo&#10;&#10;Description automatically generated with medium confidence">
            <a:extLst>
              <a:ext uri="{FF2B5EF4-FFF2-40B4-BE49-F238E27FC236}">
                <a16:creationId xmlns:a16="http://schemas.microsoft.com/office/drawing/2014/main" id="{63A89A30-3187-4F75-907F-0CCE867BA51B}"/>
              </a:ext>
            </a:extLst>
          </p:cNvPr>
          <p:cNvPicPr>
            <a:picLocks noChangeAspect="1"/>
          </p:cNvPicPr>
          <p:nvPr/>
        </p:nvPicPr>
        <p:blipFill rotWithShape="1">
          <a:blip r:embed="rId2">
            <a:extLst>
              <a:ext uri="{28A0092B-C50C-407E-A947-70E740481C1C}">
                <a14:useLocalDpi xmlns:a14="http://schemas.microsoft.com/office/drawing/2010/main" val="0"/>
              </a:ext>
            </a:extLst>
          </a:blip>
          <a:srcRect l="18717" r="15411"/>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3" name="Content Placeholder 2">
            <a:extLst>
              <a:ext uri="{FF2B5EF4-FFF2-40B4-BE49-F238E27FC236}">
                <a16:creationId xmlns:a16="http://schemas.microsoft.com/office/drawing/2014/main" id="{35181BB0-D25C-4961-946E-AE05FFBF37A1}"/>
              </a:ext>
            </a:extLst>
          </p:cNvPr>
          <p:cNvSpPr>
            <a:spLocks noGrp="1"/>
          </p:cNvSpPr>
          <p:nvPr>
            <p:ph idx="1"/>
          </p:nvPr>
        </p:nvSpPr>
        <p:spPr>
          <a:xfrm>
            <a:off x="5962266" y="1234168"/>
            <a:ext cx="6136816" cy="4389664"/>
          </a:xfrm>
        </p:spPr>
        <p:txBody>
          <a:bodyPr anchor="t">
            <a:normAutofit lnSpcReduction="10000"/>
          </a:bodyPr>
          <a:lstStyle/>
          <a:p>
            <a:pPr marL="0" indent="0">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At the end of this session participants will:</a:t>
            </a:r>
          </a:p>
          <a:p>
            <a:pPr marL="0" indent="0">
              <a:buNone/>
            </a:pP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Become aware and knowledgeable about the critical importance of early identification, analysis, and treatment (prioritization) of issues, and in particular:</a:t>
            </a:r>
          </a:p>
          <a:p>
            <a:pPr marL="0" lvl="0" indent="0" algn="just">
              <a:buNone/>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342900">
              <a:buAutoNum type="alphaLcParenBoth"/>
            </a:pPr>
            <a:r>
              <a:rPr lang="en-US" sz="1800" b="1" dirty="0">
                <a:effectLst/>
                <a:latin typeface="Calibri" panose="020F0502020204030204" pitchFamily="34" charset="0"/>
                <a:ea typeface="Calibri" panose="020F0502020204030204" pitchFamily="34" charset="0"/>
                <a:cs typeface="Times New Roman" panose="02020603050405020304" pitchFamily="18" charset="0"/>
              </a:rPr>
              <a:t>Understand the importance of narrowing the issues to be resolved.</a:t>
            </a:r>
          </a:p>
          <a:p>
            <a:pPr indent="0">
              <a:buNone/>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indent="0">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(b) Be exposed to techniques for narrowing the issues.</a:t>
            </a:r>
          </a:p>
          <a:p>
            <a:pPr indent="0">
              <a:buNone/>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indent="0">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 Be aware of the impact of narrowing issues on the Overriding Objective.</a:t>
            </a:r>
          </a:p>
          <a:p>
            <a:endParaRPr lang="LID4096" sz="1800" dirty="0"/>
          </a:p>
        </p:txBody>
      </p:sp>
    </p:spTree>
    <p:extLst>
      <p:ext uri="{BB962C8B-B14F-4D97-AF65-F5344CB8AC3E}">
        <p14:creationId xmlns:p14="http://schemas.microsoft.com/office/powerpoint/2010/main" val="3100121268"/>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14BBAC-2394-4D6D-9305-61166BA45291}"/>
              </a:ext>
            </a:extLst>
          </p:cNvPr>
          <p:cNvSpPr>
            <a:spLocks noGrp="1"/>
          </p:cNvSpPr>
          <p:nvPr>
            <p:ph type="title"/>
          </p:nvPr>
        </p:nvSpPr>
        <p:spPr>
          <a:xfrm>
            <a:off x="2311146" y="111443"/>
            <a:ext cx="7569706" cy="1288238"/>
          </a:xfrm>
        </p:spPr>
        <p:txBody>
          <a:bodyPr anchor="ctr">
            <a:normAutofit/>
          </a:bodyPr>
          <a:lstStyle/>
          <a:p>
            <a:pPr algn="ctr"/>
            <a:r>
              <a:rPr lang="en-US" sz="4100" b="1" dirty="0">
                <a:solidFill>
                  <a:schemeClr val="accent2"/>
                </a:solidFill>
              </a:rPr>
              <a:t>Narrowing the Issues, a Team Sport to improve justice delivery</a:t>
            </a:r>
          </a:p>
        </p:txBody>
      </p:sp>
      <p:sp>
        <p:nvSpPr>
          <p:cNvPr id="3" name="Content Placeholder 2">
            <a:extLst>
              <a:ext uri="{FF2B5EF4-FFF2-40B4-BE49-F238E27FC236}">
                <a16:creationId xmlns:a16="http://schemas.microsoft.com/office/drawing/2014/main" id="{33D2B3B5-AD9F-422A-B061-667795D17E81}"/>
              </a:ext>
            </a:extLst>
          </p:cNvPr>
          <p:cNvSpPr>
            <a:spLocks noGrp="1"/>
          </p:cNvSpPr>
          <p:nvPr>
            <p:ph idx="1"/>
          </p:nvPr>
        </p:nvSpPr>
        <p:spPr>
          <a:xfrm>
            <a:off x="2165568" y="1511123"/>
            <a:ext cx="7860863" cy="4327702"/>
          </a:xfrm>
        </p:spPr>
        <p:txBody>
          <a:bodyPr anchor="t">
            <a:noAutofit/>
          </a:bodyPr>
          <a:lstStyle/>
          <a:p>
            <a:pPr algn="just"/>
            <a:r>
              <a:rPr lang="en-US" sz="1800" b="1" dirty="0"/>
              <a:t>Access to justice is threatened: more cases without proportionate increase of judges;  Substantial backlogs and delays; Increased cost of legal services; Imbalance in resources of litigants with vulnerability to endless procedural skirmishes and technicalities; reduced public confidence in judicial system</a:t>
            </a:r>
          </a:p>
          <a:p>
            <a:pPr algn="just"/>
            <a:r>
              <a:rPr lang="en-US" sz="1800" b="1" dirty="0"/>
              <a:t>Overriding Objective introduces Cultural Change to improve quality of justice remembering that objective justice involves pursuit of truth</a:t>
            </a:r>
          </a:p>
          <a:p>
            <a:pPr algn="just"/>
            <a:r>
              <a:rPr lang="en-US" sz="1800" b="1" dirty="0"/>
              <a:t>Culture of lawyers must change; reduce emphasis on the traditional adversarial system; no longer be just the mouthpiece of clients; exercise active duty to pursue just resolution of disputes. Duty to court and justice takes precedence over duty to clients. Must minimize use of court resources; narrow issues with duties of disclosure;  not abuse the process of the courts;  comply with rules and orders of the court and conduct cases efficiently and expeditiously; confer with other side to reach settlement, or narrow issues for trial.</a:t>
            </a:r>
          </a:p>
          <a:p>
            <a:pPr algn="just"/>
            <a:r>
              <a:rPr lang="en-US" sz="1800" b="1" dirty="0"/>
              <a:t>Culture of the judges must change too; Must be more proactive; encourage settlements and conferring between parties; actively manage and take responsibility for the timely and fair disposition of cases; identify and narrow issues for determination; confine trials, where necessary, to real issues of significance</a:t>
            </a:r>
          </a:p>
        </p:txBody>
      </p:sp>
    </p:spTree>
    <p:extLst>
      <p:ext uri="{BB962C8B-B14F-4D97-AF65-F5344CB8AC3E}">
        <p14:creationId xmlns:p14="http://schemas.microsoft.com/office/powerpoint/2010/main" val="159195340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B92496E3-E0A4-4329-B65D-721F03713486}"/>
              </a:ext>
            </a:extLst>
          </p:cNvPr>
          <p:cNvSpPr>
            <a:spLocks noGrp="1"/>
          </p:cNvSpPr>
          <p:nvPr>
            <p:ph type="title"/>
          </p:nvPr>
        </p:nvSpPr>
        <p:spPr>
          <a:xfrm>
            <a:off x="1225292" y="1449428"/>
            <a:ext cx="3932030" cy="3957917"/>
          </a:xfrm>
        </p:spPr>
        <p:txBody>
          <a:bodyPr anchor="ctr">
            <a:normAutofit/>
          </a:bodyPr>
          <a:lstStyle/>
          <a:p>
            <a:r>
              <a:rPr lang="en-GB" sz="5600" b="1" dirty="0">
                <a:solidFill>
                  <a:schemeClr val="bg1"/>
                </a:solidFill>
                <a:latin typeface="+mn-lt"/>
              </a:rPr>
              <a:t>Our Judicial Oath of Office: Who &amp; What We Are </a:t>
            </a:r>
            <a:endParaRPr lang="LID4096" sz="5600" b="1" dirty="0">
              <a:solidFill>
                <a:schemeClr val="bg1"/>
              </a:solidFill>
              <a:latin typeface="+mn-lt"/>
            </a:endParaRPr>
          </a:p>
        </p:txBody>
      </p:sp>
      <p:cxnSp>
        <p:nvCxnSpPr>
          <p:cNvPr id="11" name="Straight Connector 10">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25292"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25292"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056BD4FF-C5EC-45DB-8DF1-2A70D1CEEAE6}"/>
              </a:ext>
            </a:extLst>
          </p:cNvPr>
          <p:cNvGraphicFramePr>
            <a:graphicFrameLocks noGrp="1"/>
          </p:cNvGraphicFramePr>
          <p:nvPr>
            <p:ph idx="1"/>
            <p:extLst>
              <p:ext uri="{D42A27DB-BD31-4B8C-83A1-F6EECF244321}">
                <p14:modId xmlns:p14="http://schemas.microsoft.com/office/powerpoint/2010/main" val="1514681768"/>
              </p:ext>
            </p:extLst>
          </p:nvPr>
        </p:nvGraphicFramePr>
        <p:xfrm>
          <a:off x="5728502" y="685800"/>
          <a:ext cx="5878512"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95852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digital balance scale using circles">
            <a:extLst>
              <a:ext uri="{FF2B5EF4-FFF2-40B4-BE49-F238E27FC236}">
                <a16:creationId xmlns:a16="http://schemas.microsoft.com/office/drawing/2014/main" id="{CB3DD56D-B927-4DB6-AE78-288AAD71E67C}"/>
              </a:ext>
            </a:extLst>
          </p:cNvPr>
          <p:cNvPicPr>
            <a:picLocks noChangeAspect="1"/>
          </p:cNvPicPr>
          <p:nvPr/>
        </p:nvPicPr>
        <p:blipFill rotWithShape="1">
          <a:blip r:embed="rId2"/>
          <a:srcRect r="1" b="2182"/>
          <a:stretch/>
        </p:blipFill>
        <p:spPr>
          <a:xfrm>
            <a:off x="603671" y="-1"/>
            <a:ext cx="11588329" cy="6857999"/>
          </a:xfrm>
          <a:prstGeom prst="rect">
            <a:avLst/>
          </a:prstGeom>
        </p:spPr>
      </p:pic>
      <p:sp>
        <p:nvSpPr>
          <p:cNvPr id="27" name="Rectangle 26">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91F0E8-2222-40B1-9CCC-8E3761089318}"/>
              </a:ext>
            </a:extLst>
          </p:cNvPr>
          <p:cNvSpPr>
            <a:spLocks noGrp="1"/>
          </p:cNvSpPr>
          <p:nvPr>
            <p:ph type="title"/>
          </p:nvPr>
        </p:nvSpPr>
        <p:spPr>
          <a:xfrm>
            <a:off x="772607" y="420624"/>
            <a:ext cx="3874686" cy="2147520"/>
          </a:xfrm>
        </p:spPr>
        <p:txBody>
          <a:bodyPr>
            <a:normAutofit/>
          </a:bodyPr>
          <a:lstStyle/>
          <a:p>
            <a:r>
              <a:rPr lang="en-US" sz="2800" b="1" dirty="0">
                <a:solidFill>
                  <a:schemeClr val="bg1"/>
                </a:solidFill>
                <a:latin typeface="Arial" panose="020B0604020202020204" pitchFamily="34" charset="0"/>
                <a:cs typeface="Arial" panose="020B0604020202020204" pitchFamily="34" charset="0"/>
              </a:rPr>
              <a:t>Narrowing the Issues </a:t>
            </a:r>
            <a:br>
              <a:rPr lang="en-US" sz="2800" b="1" dirty="0">
                <a:solidFill>
                  <a:schemeClr val="bg1"/>
                </a:solidFill>
                <a:latin typeface="Arial" panose="020B0604020202020204" pitchFamily="34" charset="0"/>
                <a:cs typeface="Arial" panose="020B0604020202020204" pitchFamily="34" charset="0"/>
              </a:rPr>
            </a:br>
            <a:br>
              <a:rPr lang="en-US" sz="2800" b="1"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Creating a New Court Culture</a:t>
            </a:r>
          </a:p>
        </p:txBody>
      </p:sp>
      <p:sp>
        <p:nvSpPr>
          <p:cNvPr id="29" name="Rectangle 2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32"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ectangle 5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E3DE368-E2C1-4FF0-91E7-13E28B1FEF6D}"/>
              </a:ext>
            </a:extLst>
          </p:cNvPr>
          <p:cNvSpPr>
            <a:spLocks noGrp="1"/>
          </p:cNvSpPr>
          <p:nvPr>
            <p:ph idx="1"/>
          </p:nvPr>
        </p:nvSpPr>
        <p:spPr>
          <a:xfrm>
            <a:off x="1166649" y="3379979"/>
            <a:ext cx="3874685" cy="3186359"/>
          </a:xfrm>
        </p:spPr>
        <p:txBody>
          <a:bodyPr anchor="ctr">
            <a:normAutofit/>
          </a:bodyPr>
          <a:lstStyle/>
          <a:p>
            <a:pPr marL="0" indent="0">
              <a:buNone/>
            </a:pPr>
            <a:endParaRPr lang="en-US" sz="1800" b="1" dirty="0">
              <a:solidFill>
                <a:schemeClr val="bg1"/>
              </a:solidFill>
              <a:latin typeface="Arial" panose="020B0604020202020204" pitchFamily="34" charset="0"/>
              <a:cs typeface="Arial" panose="020B0604020202020204" pitchFamily="34" charset="0"/>
            </a:endParaRPr>
          </a:p>
          <a:p>
            <a:pPr marL="0" indent="0">
              <a:buNone/>
            </a:pPr>
            <a:r>
              <a:rPr lang="en-US" sz="1800" b="1" dirty="0">
                <a:solidFill>
                  <a:schemeClr val="bg1"/>
                </a:solidFill>
                <a:latin typeface="Arial" panose="020B0604020202020204" pitchFamily="34" charset="0"/>
                <a:cs typeface="Arial" panose="020B0604020202020204" pitchFamily="34" charset="0"/>
              </a:rPr>
              <a:t>Narrowing the issues to be resolved will expedite fair disposition of cases and save expense.</a:t>
            </a:r>
          </a:p>
          <a:p>
            <a:pPr marL="0" indent="0">
              <a:buNone/>
            </a:pPr>
            <a:endParaRPr lang="en-US" sz="1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8330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1F0E8-2222-40B1-9CCC-8E3761089318}"/>
              </a:ext>
            </a:extLst>
          </p:cNvPr>
          <p:cNvSpPr>
            <a:spLocks noGrp="1"/>
          </p:cNvSpPr>
          <p:nvPr>
            <p:ph type="title"/>
          </p:nvPr>
        </p:nvSpPr>
        <p:spPr>
          <a:xfrm>
            <a:off x="655320" y="365125"/>
            <a:ext cx="5120114" cy="1692794"/>
          </a:xfrm>
        </p:spPr>
        <p:txBody>
          <a:bodyPr>
            <a:normAutofit/>
          </a:bodyPr>
          <a:lstStyle/>
          <a:p>
            <a:r>
              <a:rPr lang="en-US" b="1" dirty="0">
                <a:latin typeface="+mn-lt"/>
                <a:cs typeface="Arial" panose="020B0604020202020204" pitchFamily="34" charset="0"/>
              </a:rPr>
              <a:t>Narrowing the Issues</a:t>
            </a:r>
          </a:p>
        </p:txBody>
      </p:sp>
      <p:cxnSp>
        <p:nvCxnSpPr>
          <p:cNvPr id="2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E3DE368-E2C1-4FF0-91E7-13E28B1FEF6D}"/>
              </a:ext>
            </a:extLst>
          </p:cNvPr>
          <p:cNvSpPr>
            <a:spLocks noGrp="1"/>
          </p:cNvSpPr>
          <p:nvPr>
            <p:ph idx="1"/>
          </p:nvPr>
        </p:nvSpPr>
        <p:spPr>
          <a:xfrm>
            <a:off x="180975" y="2428883"/>
            <a:ext cx="5829300" cy="3990959"/>
          </a:xfrm>
        </p:spPr>
        <p:txBody>
          <a:bodyPr>
            <a:normAutofit/>
          </a:bodyPr>
          <a:lstStyle/>
          <a:p>
            <a:r>
              <a:rPr lang="en-US" sz="1800" b="1" dirty="0">
                <a:latin typeface="Arial" panose="020B0604020202020204" pitchFamily="34" charset="0"/>
                <a:cs typeface="Arial" panose="020B0604020202020204" pitchFamily="34" charset="0"/>
              </a:rPr>
              <a:t>CPR 1.1(1) The overriding objective of these Rules is to enable the court to deal with cases justly and at proportionate cost. </a:t>
            </a:r>
          </a:p>
          <a:p>
            <a:pPr marL="0" indent="0">
              <a:buNone/>
            </a:pPr>
            <a:r>
              <a:rPr lang="en-US" sz="1800" b="1" dirty="0">
                <a:latin typeface="Arial" panose="020B0604020202020204" pitchFamily="34" charset="0"/>
                <a:cs typeface="Arial" panose="020B0604020202020204" pitchFamily="34" charset="0"/>
              </a:rPr>
              <a:t>    [NOTE: CPR 1.1(2)]</a:t>
            </a:r>
          </a:p>
          <a:p>
            <a:pPr marL="0" indent="0">
              <a:buNone/>
            </a:pPr>
            <a:endParaRPr lang="en-US" sz="1800" b="1"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CPR 1.3 It is the duty of the parties to help the court further the overriding objective.</a:t>
            </a:r>
          </a:p>
          <a:p>
            <a:pPr marL="0" indent="0">
              <a:buNone/>
            </a:pPr>
            <a:endParaRPr lang="en-US" sz="1800" b="1"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CPR 25.1 The court must further the overriding objective by actively managing cases. This may include:</a:t>
            </a:r>
          </a:p>
          <a:p>
            <a:pPr marL="0" indent="0">
              <a:buNone/>
            </a:pPr>
            <a:r>
              <a:rPr lang="en-US" sz="1800" b="1" dirty="0">
                <a:latin typeface="Arial" panose="020B0604020202020204" pitchFamily="34" charset="0"/>
                <a:cs typeface="Arial" panose="020B0604020202020204" pitchFamily="34" charset="0"/>
              </a:rPr>
              <a:t>   (a) identifying the issues at an early stage</a:t>
            </a:r>
          </a:p>
        </p:txBody>
      </p:sp>
      <p:pic>
        <p:nvPicPr>
          <p:cNvPr id="4" name="Picture 3">
            <a:extLst>
              <a:ext uri="{FF2B5EF4-FFF2-40B4-BE49-F238E27FC236}">
                <a16:creationId xmlns:a16="http://schemas.microsoft.com/office/drawing/2014/main" id="{CAAA658F-924B-42BF-9B94-397023FDDDA9}"/>
              </a:ext>
            </a:extLst>
          </p:cNvPr>
          <p:cNvPicPr>
            <a:picLocks noChangeAspect="1"/>
          </p:cNvPicPr>
          <p:nvPr/>
        </p:nvPicPr>
        <p:blipFill rotWithShape="1">
          <a:blip r:embed="rId2"/>
          <a:srcRect r="7945"/>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6302603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8" name="Group 47">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49"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50"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51"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52"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53"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54"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8591F0E8-2222-40B1-9CCC-8E3761089318}"/>
              </a:ext>
            </a:extLst>
          </p:cNvPr>
          <p:cNvSpPr>
            <a:spLocks noGrp="1"/>
          </p:cNvSpPr>
          <p:nvPr>
            <p:ph type="title"/>
          </p:nvPr>
        </p:nvSpPr>
        <p:spPr>
          <a:xfrm>
            <a:off x="247894" y="223838"/>
            <a:ext cx="2780271" cy="5105400"/>
          </a:xfrm>
        </p:spPr>
        <p:txBody>
          <a:bodyPr>
            <a:normAutofit/>
          </a:bodyPr>
          <a:lstStyle/>
          <a:p>
            <a:r>
              <a:rPr lang="en-US" sz="4800" b="1" dirty="0">
                <a:solidFill>
                  <a:srgbClr val="FFFFFF"/>
                </a:solidFill>
                <a:latin typeface="+mn-lt"/>
                <a:cs typeface="Arial" panose="020B0604020202020204" pitchFamily="34" charset="0"/>
              </a:rPr>
              <a:t>The issues are narrowed when:</a:t>
            </a:r>
          </a:p>
        </p:txBody>
      </p:sp>
      <p:graphicFrame>
        <p:nvGraphicFramePr>
          <p:cNvPr id="36" name="Content Placeholder 2">
            <a:extLst>
              <a:ext uri="{FF2B5EF4-FFF2-40B4-BE49-F238E27FC236}">
                <a16:creationId xmlns:a16="http://schemas.microsoft.com/office/drawing/2014/main" id="{CE987F6D-B592-413B-A30F-9265E642D320}"/>
              </a:ext>
            </a:extLst>
          </p:cNvPr>
          <p:cNvGraphicFramePr>
            <a:graphicFrameLocks noGrp="1"/>
          </p:cNvGraphicFramePr>
          <p:nvPr>
            <p:ph idx="1"/>
            <p:extLst>
              <p:ext uri="{D42A27DB-BD31-4B8C-83A1-F6EECF244321}">
                <p14:modId xmlns:p14="http://schemas.microsoft.com/office/powerpoint/2010/main" val="3595371326"/>
              </p:ext>
            </p:extLst>
          </p:nvPr>
        </p:nvGraphicFramePr>
        <p:xfrm>
          <a:off x="4850406" y="461961"/>
          <a:ext cx="6979644" cy="5872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75488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00508-99AE-4528-934F-E30938E0F7C2}"/>
              </a:ext>
            </a:extLst>
          </p:cNvPr>
          <p:cNvSpPr>
            <a:spLocks noGrp="1"/>
          </p:cNvSpPr>
          <p:nvPr>
            <p:ph type="title"/>
          </p:nvPr>
        </p:nvSpPr>
        <p:spPr>
          <a:xfrm>
            <a:off x="391378" y="320675"/>
            <a:ext cx="11407487" cy="1325563"/>
          </a:xfrm>
        </p:spPr>
        <p:txBody>
          <a:bodyPr>
            <a:normAutofit fontScale="90000"/>
          </a:bodyPr>
          <a:lstStyle/>
          <a:p>
            <a:r>
              <a:rPr lang="en-US" sz="6000" b="1" dirty="0">
                <a:latin typeface="+mn-lt"/>
              </a:rPr>
              <a:t>Identification and Narrowing of Issues</a:t>
            </a:r>
            <a:r>
              <a:rPr lang="en-US" sz="6000" b="1" dirty="0">
                <a:solidFill>
                  <a:schemeClr val="bg1"/>
                </a:solidFill>
                <a:latin typeface="+mn-lt"/>
              </a:rPr>
              <a:t> </a:t>
            </a:r>
            <a:r>
              <a:rPr lang="en-US" sz="5400" b="1" dirty="0">
                <a:solidFill>
                  <a:schemeClr val="bg1"/>
                </a:solidFill>
                <a:latin typeface="+mn-lt"/>
              </a:rPr>
              <a:t>and Narrowing  of Issues – New exercise</a:t>
            </a:r>
          </a:p>
        </p:txBody>
      </p:sp>
      <p:graphicFrame>
        <p:nvGraphicFramePr>
          <p:cNvPr id="16" name="Content Placeholder 3">
            <a:extLst>
              <a:ext uri="{FF2B5EF4-FFF2-40B4-BE49-F238E27FC236}">
                <a16:creationId xmlns:a16="http://schemas.microsoft.com/office/drawing/2014/main" id="{453FAC84-7AE8-409B-B1AF-9D0CCEBC6C65}"/>
              </a:ext>
            </a:extLst>
          </p:cNvPr>
          <p:cNvGraphicFramePr>
            <a:graphicFrameLocks noGrp="1"/>
          </p:cNvGraphicFramePr>
          <p:nvPr>
            <p:ph idx="1"/>
            <p:extLst>
              <p:ext uri="{D42A27DB-BD31-4B8C-83A1-F6EECF244321}">
                <p14:modId xmlns:p14="http://schemas.microsoft.com/office/powerpoint/2010/main" val="12293965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0304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00508-99AE-4528-934F-E30938E0F7C2}"/>
              </a:ext>
            </a:extLst>
          </p:cNvPr>
          <p:cNvSpPr>
            <a:spLocks noGrp="1"/>
          </p:cNvSpPr>
          <p:nvPr>
            <p:ph type="title"/>
          </p:nvPr>
        </p:nvSpPr>
        <p:spPr>
          <a:xfrm>
            <a:off x="391378" y="320675"/>
            <a:ext cx="11407487" cy="1325563"/>
          </a:xfrm>
        </p:spPr>
        <p:txBody>
          <a:bodyPr>
            <a:normAutofit fontScale="90000"/>
          </a:bodyPr>
          <a:lstStyle/>
          <a:p>
            <a:r>
              <a:rPr lang="en-US" sz="6000" b="1" dirty="0">
                <a:latin typeface="+mn-lt"/>
              </a:rPr>
              <a:t>Early Identification of Issues</a:t>
            </a:r>
            <a:r>
              <a:rPr lang="en-US" sz="6000" b="1" dirty="0">
                <a:solidFill>
                  <a:schemeClr val="bg1"/>
                </a:solidFill>
                <a:latin typeface="+mn-lt"/>
              </a:rPr>
              <a:t> </a:t>
            </a:r>
            <a:r>
              <a:rPr lang="en-US" sz="5400" b="1" dirty="0">
                <a:solidFill>
                  <a:schemeClr val="bg1"/>
                </a:solidFill>
                <a:latin typeface="+mn-lt"/>
              </a:rPr>
              <a:t>Identification of Issues </a:t>
            </a:r>
          </a:p>
        </p:txBody>
      </p:sp>
      <p:graphicFrame>
        <p:nvGraphicFramePr>
          <p:cNvPr id="5" name="Content Placeholder 2">
            <a:extLst>
              <a:ext uri="{FF2B5EF4-FFF2-40B4-BE49-F238E27FC236}">
                <a16:creationId xmlns:a16="http://schemas.microsoft.com/office/drawing/2014/main" id="{F1EB6201-9127-415B-A4B5-E50981DD90EF}"/>
              </a:ext>
            </a:extLst>
          </p:cNvPr>
          <p:cNvGraphicFramePr>
            <a:graphicFrameLocks noGrp="1"/>
          </p:cNvGraphicFramePr>
          <p:nvPr>
            <p:ph idx="1"/>
          </p:nvPr>
        </p:nvGraphicFramePr>
        <p:xfrm>
          <a:off x="391379" y="1976293"/>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0811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628B8-759F-41AB-8668-4D40FEDB09E4}"/>
              </a:ext>
            </a:extLst>
          </p:cNvPr>
          <p:cNvSpPr>
            <a:spLocks noGrp="1"/>
          </p:cNvSpPr>
          <p:nvPr>
            <p:ph type="title"/>
          </p:nvPr>
        </p:nvSpPr>
        <p:spPr>
          <a:xfrm>
            <a:off x="481123" y="380999"/>
            <a:ext cx="11444177" cy="935177"/>
          </a:xfrm>
        </p:spPr>
        <p:txBody>
          <a:bodyPr vert="horz" lIns="91440" tIns="45720" rIns="91440" bIns="45720" rtlCol="0" anchor="b">
            <a:normAutofit/>
          </a:bodyPr>
          <a:lstStyle/>
          <a:p>
            <a:r>
              <a:rPr lang="en-US" sz="5400" b="1" kern="1200" dirty="0">
                <a:solidFill>
                  <a:schemeClr val="tx1"/>
                </a:solidFill>
                <a:latin typeface="+mn-lt"/>
                <a:ea typeface="+mj-ea"/>
                <a:cs typeface="+mj-cs"/>
              </a:rPr>
              <a:t>Duty to narrow issues in pleadings</a:t>
            </a:r>
          </a:p>
        </p:txBody>
      </p:sp>
      <p:graphicFrame>
        <p:nvGraphicFramePr>
          <p:cNvPr id="5" name="Content Placeholder 2">
            <a:extLst>
              <a:ext uri="{FF2B5EF4-FFF2-40B4-BE49-F238E27FC236}">
                <a16:creationId xmlns:a16="http://schemas.microsoft.com/office/drawing/2014/main" id="{E193399D-9B4A-414B-8700-0680707F1A0B}"/>
              </a:ext>
            </a:extLst>
          </p:cNvPr>
          <p:cNvGraphicFramePr>
            <a:graphicFrameLocks noGrp="1"/>
          </p:cNvGraphicFramePr>
          <p:nvPr>
            <p:ph idx="1"/>
          </p:nvPr>
        </p:nvGraphicFramePr>
        <p:xfrm>
          <a:off x="843516" y="1212908"/>
          <a:ext cx="10504968" cy="61865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35379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E318D0D-133A-4FEE-9615-391CD64E2220}"/>
              </a:ext>
            </a:extLst>
          </p:cNvPr>
          <p:cNvSpPr>
            <a:spLocks noGrp="1"/>
          </p:cNvSpPr>
          <p:nvPr>
            <p:ph type="title"/>
          </p:nvPr>
        </p:nvSpPr>
        <p:spPr>
          <a:xfrm>
            <a:off x="2311147" y="0"/>
            <a:ext cx="7569706" cy="1288238"/>
          </a:xfrm>
        </p:spPr>
        <p:txBody>
          <a:bodyPr anchor="ctr">
            <a:normAutofit/>
          </a:bodyPr>
          <a:lstStyle/>
          <a:p>
            <a:pPr algn="ctr"/>
            <a:r>
              <a:rPr lang="en-US" sz="4100" b="1" dirty="0">
                <a:solidFill>
                  <a:schemeClr val="accent2"/>
                </a:solidFill>
              </a:rPr>
              <a:t>Techniques of Narrowing the Issues</a:t>
            </a:r>
          </a:p>
        </p:txBody>
      </p:sp>
      <p:sp>
        <p:nvSpPr>
          <p:cNvPr id="3" name="Content Placeholder 2">
            <a:extLst>
              <a:ext uri="{FF2B5EF4-FFF2-40B4-BE49-F238E27FC236}">
                <a16:creationId xmlns:a16="http://schemas.microsoft.com/office/drawing/2014/main" id="{F5E3371F-BD0A-425D-84C4-5E7D8EE88C52}"/>
              </a:ext>
            </a:extLst>
          </p:cNvPr>
          <p:cNvSpPr>
            <a:spLocks noGrp="1"/>
          </p:cNvSpPr>
          <p:nvPr>
            <p:ph idx="1"/>
          </p:nvPr>
        </p:nvSpPr>
        <p:spPr>
          <a:xfrm>
            <a:off x="1647825" y="1288238"/>
            <a:ext cx="9323508" cy="5204002"/>
          </a:xfrm>
        </p:spPr>
        <p:txBody>
          <a:bodyPr anchor="t">
            <a:normAutofit fontScale="85000" lnSpcReduction="20000"/>
          </a:bodyPr>
          <a:lstStyle/>
          <a:p>
            <a:pPr marL="0" indent="0">
              <a:buNone/>
            </a:pPr>
            <a:r>
              <a:rPr lang="en-US" sz="2100" b="1" dirty="0"/>
              <a:t>The Court may</a:t>
            </a:r>
          </a:p>
          <a:p>
            <a:r>
              <a:rPr lang="en-US" sz="2100" b="1" dirty="0"/>
              <a:t>Require lawyers to narrow issues by filing at CMC </a:t>
            </a:r>
          </a:p>
          <a:p>
            <a:pPr lvl="1"/>
            <a:r>
              <a:rPr lang="en-US" sz="2100" b="1" dirty="0"/>
              <a:t>Agreed statements on facts and law not in dispute</a:t>
            </a:r>
          </a:p>
          <a:p>
            <a:pPr lvl="1"/>
            <a:r>
              <a:rPr lang="en-US" sz="2100" b="1" dirty="0"/>
              <a:t>Agreed statements on matters which might otherwise require interlocutory proceedings</a:t>
            </a:r>
          </a:p>
          <a:p>
            <a:pPr lvl="1"/>
            <a:r>
              <a:rPr lang="en-US" sz="2100" b="1" dirty="0"/>
              <a:t>Agreed statements of opposing experts  witness to confer to narrow issues in dispute </a:t>
            </a:r>
          </a:p>
          <a:p>
            <a:pPr lvl="1"/>
            <a:r>
              <a:rPr lang="en-US" sz="2100" b="1" dirty="0"/>
              <a:t>Agreed statements on issues remaining for trial if any</a:t>
            </a:r>
          </a:p>
          <a:p>
            <a:r>
              <a:rPr lang="en-US" sz="2100" b="1" dirty="0"/>
              <a:t>Prioritize and dispose of issue which could resolve liability  of whole or part of matter</a:t>
            </a:r>
          </a:p>
          <a:p>
            <a:r>
              <a:rPr lang="en-US" sz="2100" b="1" dirty="0"/>
              <a:t>Enter judgment on whole or part of claim</a:t>
            </a:r>
          </a:p>
          <a:p>
            <a:pPr lvl="1"/>
            <a:r>
              <a:rPr lang="en-US" sz="2100" b="1" dirty="0"/>
              <a:t>If statement of case for claimant or defendant fails to state a claim or defence for whole or part of claim</a:t>
            </a:r>
          </a:p>
          <a:p>
            <a:pPr lvl="1"/>
            <a:r>
              <a:rPr lang="en-US" sz="2100" b="1" dirty="0"/>
              <a:t>If no material facts need to be resolved for whole or part of claim: base judgment as a matter of law; without or without oral hearing</a:t>
            </a:r>
          </a:p>
          <a:p>
            <a:pPr lvl="1"/>
            <a:r>
              <a:rPr lang="en-US" sz="2100" b="1" dirty="0"/>
              <a:t>If evidence is excluded leaving party unable to prove essential fact e.g.</a:t>
            </a:r>
          </a:p>
          <a:p>
            <a:pPr lvl="2"/>
            <a:r>
              <a:rPr lang="en-US" sz="2100" b="1" dirty="0"/>
              <a:t>Negligence case: court can evidence of damages if claimant did not introduce evidence of foreseeability or causation</a:t>
            </a:r>
          </a:p>
          <a:p>
            <a:r>
              <a:rPr lang="en-US" sz="2100" b="1" dirty="0"/>
              <a:t>If matter has to go to trial limit:</a:t>
            </a:r>
          </a:p>
          <a:p>
            <a:pPr lvl="1"/>
            <a:r>
              <a:rPr lang="en-US" sz="2100" b="1" dirty="0"/>
              <a:t>number of witnesses to be called</a:t>
            </a:r>
          </a:p>
          <a:p>
            <a:pPr lvl="1"/>
            <a:r>
              <a:rPr lang="en-US" sz="2100" b="1" dirty="0"/>
              <a:t>issues for cross examination</a:t>
            </a:r>
          </a:p>
          <a:p>
            <a:pPr lvl="1"/>
            <a:r>
              <a:rPr lang="en-US" sz="2100" b="1" dirty="0"/>
              <a:t>points of law to address</a:t>
            </a:r>
          </a:p>
          <a:p>
            <a:pPr lvl="2"/>
            <a:endParaRPr lang="en-US" sz="1100" dirty="0"/>
          </a:p>
        </p:txBody>
      </p:sp>
    </p:spTree>
    <p:extLst>
      <p:ext uri="{BB962C8B-B14F-4D97-AF65-F5344CB8AC3E}">
        <p14:creationId xmlns:p14="http://schemas.microsoft.com/office/powerpoint/2010/main" val="764398420"/>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B7647A-6ECC-4F51-9612-A19831ADFBF0}"/>
              </a:ext>
            </a:extLst>
          </p:cNvPr>
          <p:cNvSpPr>
            <a:spLocks noGrp="1"/>
          </p:cNvSpPr>
          <p:nvPr>
            <p:ph type="title"/>
          </p:nvPr>
        </p:nvSpPr>
        <p:spPr>
          <a:xfrm>
            <a:off x="163672" y="599014"/>
            <a:ext cx="3710472" cy="5596513"/>
          </a:xfrm>
        </p:spPr>
        <p:txBody>
          <a:bodyPr vert="horz" lIns="91440" tIns="45720" rIns="91440" bIns="45720" rtlCol="0" anchor="b">
            <a:normAutofit fontScale="90000"/>
          </a:bodyPr>
          <a:lstStyle/>
          <a:p>
            <a:r>
              <a:rPr lang="en-US" sz="4000" b="1" i="1" kern="1200" dirty="0">
                <a:solidFill>
                  <a:schemeClr val="bg1"/>
                </a:solidFill>
                <a:latin typeface="+mn-lt"/>
                <a:ea typeface="+mj-ea"/>
                <a:cs typeface="+mj-cs"/>
              </a:rPr>
              <a:t>Court can order parties (inter alia) to file agreed statements, or separate statements if agreement cannot be reached before 1</a:t>
            </a:r>
            <a:r>
              <a:rPr lang="en-US" sz="4000" b="1" i="1" kern="1200" baseline="30000" dirty="0">
                <a:solidFill>
                  <a:schemeClr val="bg1"/>
                </a:solidFill>
                <a:latin typeface="+mn-lt"/>
                <a:ea typeface="+mj-ea"/>
                <a:cs typeface="+mj-cs"/>
              </a:rPr>
              <a:t>st</a:t>
            </a:r>
            <a:r>
              <a:rPr lang="en-US" sz="4000" b="1" i="1" kern="1200" dirty="0">
                <a:solidFill>
                  <a:schemeClr val="bg1"/>
                </a:solidFill>
                <a:latin typeface="+mn-lt"/>
                <a:ea typeface="+mj-ea"/>
                <a:cs typeface="+mj-cs"/>
              </a:rPr>
              <a:t> CMC to facilitate orders narrowing issues</a:t>
            </a:r>
            <a:endParaRPr lang="en-US" sz="4000" b="1" kern="1200" dirty="0">
              <a:solidFill>
                <a:schemeClr val="bg1"/>
              </a:solidFill>
              <a:latin typeface="+mn-lt"/>
              <a:ea typeface="+mj-ea"/>
              <a:cs typeface="+mj-cs"/>
            </a:endParaRPr>
          </a:p>
        </p:txBody>
      </p:sp>
      <p:graphicFrame>
        <p:nvGraphicFramePr>
          <p:cNvPr id="12" name="Content Placeholder 2">
            <a:extLst>
              <a:ext uri="{FF2B5EF4-FFF2-40B4-BE49-F238E27FC236}">
                <a16:creationId xmlns:a16="http://schemas.microsoft.com/office/drawing/2014/main" id="{18A39F57-4597-4DE0-9EE1-1B2808E2418D}"/>
              </a:ext>
            </a:extLst>
          </p:cNvPr>
          <p:cNvGraphicFramePr>
            <a:graphicFrameLocks/>
          </p:cNvGraphicFramePr>
          <p:nvPr>
            <p:extLst>
              <p:ext uri="{D42A27DB-BD31-4B8C-83A1-F6EECF244321}">
                <p14:modId xmlns:p14="http://schemas.microsoft.com/office/powerpoint/2010/main" val="2437192411"/>
              </p:ext>
            </p:extLst>
          </p:nvPr>
        </p:nvGraphicFramePr>
        <p:xfrm>
          <a:off x="4591050" y="666751"/>
          <a:ext cx="6705600" cy="5448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72596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D1ECA-8491-410E-B526-5DE42D14F3C6}"/>
              </a:ext>
            </a:extLst>
          </p:cNvPr>
          <p:cNvSpPr>
            <a:spLocks noGrp="1"/>
          </p:cNvSpPr>
          <p:nvPr>
            <p:ph type="title"/>
          </p:nvPr>
        </p:nvSpPr>
        <p:spPr>
          <a:xfrm>
            <a:off x="437967" y="416955"/>
            <a:ext cx="5943601" cy="911836"/>
          </a:xfrm>
        </p:spPr>
        <p:txBody>
          <a:bodyPr>
            <a:normAutofit fontScale="90000"/>
          </a:bodyPr>
          <a:lstStyle/>
          <a:p>
            <a:pPr algn="ctr"/>
            <a:r>
              <a:rPr lang="en-US" sz="6000" b="1" dirty="0">
                <a:solidFill>
                  <a:schemeClr val="accent2"/>
                </a:solidFill>
                <a:latin typeface="+mn-lt"/>
              </a:rPr>
              <a:t>Mechanisms</a:t>
            </a:r>
            <a:r>
              <a:rPr lang="en-US" b="1" dirty="0">
                <a:solidFill>
                  <a:schemeClr val="accent2"/>
                </a:solidFill>
              </a:rPr>
              <a:t> </a:t>
            </a:r>
          </a:p>
        </p:txBody>
      </p:sp>
      <p:sp>
        <p:nvSpPr>
          <p:cNvPr id="3" name="Content Placeholder 2">
            <a:extLst>
              <a:ext uri="{FF2B5EF4-FFF2-40B4-BE49-F238E27FC236}">
                <a16:creationId xmlns:a16="http://schemas.microsoft.com/office/drawing/2014/main" id="{45416099-F228-403D-8BD1-2E1A5CF9FC21}"/>
              </a:ext>
            </a:extLst>
          </p:cNvPr>
          <p:cNvSpPr>
            <a:spLocks noGrp="1"/>
          </p:cNvSpPr>
          <p:nvPr>
            <p:ph idx="1"/>
          </p:nvPr>
        </p:nvSpPr>
        <p:spPr>
          <a:xfrm>
            <a:off x="287080" y="1403498"/>
            <a:ext cx="5943600" cy="5454502"/>
          </a:xfrm>
        </p:spPr>
        <p:txBody>
          <a:bodyPr>
            <a:normAutofit fontScale="92500" lnSpcReduction="10000"/>
          </a:bodyPr>
          <a:lstStyle/>
          <a:p>
            <a:pPr algn="just"/>
            <a:r>
              <a:rPr lang="en-US" dirty="0"/>
              <a:t>1</a:t>
            </a:r>
            <a:r>
              <a:rPr lang="en-US" baseline="30000" dirty="0"/>
              <a:t>st</a:t>
            </a:r>
            <a:r>
              <a:rPr lang="en-US" dirty="0"/>
              <a:t> CMC  must take place not more than 12 weeks after defence. (CPR 27.3(3)) Defence must be filed not later than 56 days after service - see excel sheet </a:t>
            </a:r>
          </a:p>
          <a:p>
            <a:pPr marL="0" indent="0">
              <a:buNone/>
            </a:pPr>
            <a:endParaRPr lang="en-US" dirty="0"/>
          </a:p>
          <a:p>
            <a:pPr marL="0" indent="0">
              <a:buNone/>
            </a:pPr>
            <a:endParaRPr lang="en-US" dirty="0"/>
          </a:p>
          <a:p>
            <a:r>
              <a:rPr lang="en-US" dirty="0"/>
              <a:t>Court must pay attention to timetabling</a:t>
            </a:r>
          </a:p>
          <a:p>
            <a:pPr marL="0" indent="0">
              <a:buNone/>
            </a:pPr>
            <a:endParaRPr lang="en-US" dirty="0"/>
          </a:p>
          <a:p>
            <a:pPr algn="just"/>
            <a:r>
              <a:rPr lang="en-US" dirty="0"/>
              <a:t>Judicial preparation by analysis of pleadings and evidentiary material on the record</a:t>
            </a:r>
          </a:p>
          <a:p>
            <a:pPr marL="0" indent="0">
              <a:buNone/>
            </a:pPr>
            <a:endParaRPr lang="en-US" dirty="0"/>
          </a:p>
          <a:p>
            <a:pPr algn="just"/>
            <a:r>
              <a:rPr lang="en-US" dirty="0"/>
              <a:t>Send checklist to require specified filings and before CMC. </a:t>
            </a:r>
          </a:p>
          <a:p>
            <a:endParaRPr lang="en-US" dirty="0"/>
          </a:p>
        </p:txBody>
      </p:sp>
      <p:graphicFrame>
        <p:nvGraphicFramePr>
          <p:cNvPr id="6" name="Object 5">
            <a:extLst>
              <a:ext uri="{FF2B5EF4-FFF2-40B4-BE49-F238E27FC236}">
                <a16:creationId xmlns:a16="http://schemas.microsoft.com/office/drawing/2014/main" id="{8D904F78-117D-4B95-A9F0-045DF920E867}"/>
              </a:ext>
            </a:extLst>
          </p:cNvPr>
          <p:cNvGraphicFramePr>
            <a:graphicFrameLocks noChangeAspect="1"/>
          </p:cNvGraphicFramePr>
          <p:nvPr>
            <p:extLst>
              <p:ext uri="{D42A27DB-BD31-4B8C-83A1-F6EECF244321}">
                <p14:modId xmlns:p14="http://schemas.microsoft.com/office/powerpoint/2010/main" val="1778764679"/>
              </p:ext>
            </p:extLst>
          </p:nvPr>
        </p:nvGraphicFramePr>
        <p:xfrm>
          <a:off x="437967" y="2922587"/>
          <a:ext cx="914400" cy="792163"/>
        </p:xfrm>
        <a:graphic>
          <a:graphicData uri="http://schemas.openxmlformats.org/presentationml/2006/ole">
            <mc:AlternateContent xmlns:mc="http://schemas.openxmlformats.org/markup-compatibility/2006">
              <mc:Choice xmlns:v="urn:schemas-microsoft-com:vml" Requires="v">
                <p:oleObj name="Worksheet" showAsIcon="1" r:id="rId2" imgW="914400" imgH="791640" progId="Excel.Sheet.12">
                  <p:embed/>
                </p:oleObj>
              </mc:Choice>
              <mc:Fallback>
                <p:oleObj name="Worksheet" showAsIcon="1" r:id="rId2" imgW="914400" imgH="791640" progId="Excel.Sheet.12">
                  <p:embed/>
                  <p:pic>
                    <p:nvPicPr>
                      <p:cNvPr id="6" name="Object 5">
                        <a:extLst>
                          <a:ext uri="{FF2B5EF4-FFF2-40B4-BE49-F238E27FC236}">
                            <a16:creationId xmlns:a16="http://schemas.microsoft.com/office/drawing/2014/main" id="{8D904F78-117D-4B95-A9F0-045DF920E867}"/>
                          </a:ext>
                        </a:extLst>
                      </p:cNvPr>
                      <p:cNvPicPr/>
                      <p:nvPr/>
                    </p:nvPicPr>
                    <p:blipFill>
                      <a:blip r:embed="rId3"/>
                      <a:stretch>
                        <a:fillRect/>
                      </a:stretch>
                    </p:blipFill>
                    <p:spPr>
                      <a:xfrm>
                        <a:off x="437967" y="2922587"/>
                        <a:ext cx="914400" cy="792163"/>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77848AE0-C358-45CB-8C07-0AB618B8907C}"/>
              </a:ext>
            </a:extLst>
          </p:cNvPr>
          <p:cNvPicPr>
            <a:picLocks noChangeAspect="1"/>
          </p:cNvPicPr>
          <p:nvPr/>
        </p:nvPicPr>
        <p:blipFill>
          <a:blip r:embed="rId4"/>
          <a:stretch>
            <a:fillRect/>
          </a:stretch>
        </p:blipFill>
        <p:spPr>
          <a:xfrm>
            <a:off x="6613451" y="1"/>
            <a:ext cx="5578549" cy="6858000"/>
          </a:xfrm>
          <a:prstGeom prst="rect">
            <a:avLst/>
          </a:prstGeom>
        </p:spPr>
      </p:pic>
    </p:spTree>
    <p:extLst>
      <p:ext uri="{BB962C8B-B14F-4D97-AF65-F5344CB8AC3E}">
        <p14:creationId xmlns:p14="http://schemas.microsoft.com/office/powerpoint/2010/main" val="19053899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856359">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CF296EF-02D0-48EC-972B-C06E1A0CA324}"/>
              </a:ext>
            </a:extLst>
          </p:cNvPr>
          <p:cNvSpPr>
            <a:spLocks noGrp="1"/>
          </p:cNvSpPr>
          <p:nvPr>
            <p:ph type="title"/>
          </p:nvPr>
        </p:nvSpPr>
        <p:spPr>
          <a:xfrm>
            <a:off x="524256" y="4767072"/>
            <a:ext cx="6594189" cy="1625210"/>
          </a:xfrm>
        </p:spPr>
        <p:txBody>
          <a:bodyPr>
            <a:normAutofit/>
          </a:bodyPr>
          <a:lstStyle/>
          <a:p>
            <a:pPr algn="ctr"/>
            <a:r>
              <a:rPr lang="en-US" b="1" dirty="0">
                <a:solidFill>
                  <a:srgbClr val="FFFFFF"/>
                </a:solidFill>
                <a:latin typeface="+mn-lt"/>
              </a:rPr>
              <a:t>The Fish Farm Dispute – A Case Study </a:t>
            </a:r>
          </a:p>
        </p:txBody>
      </p:sp>
      <p:pic>
        <p:nvPicPr>
          <p:cNvPr id="4" name="Picture 3" descr="Text&#10;&#10;Description automatically generated">
            <a:extLst>
              <a:ext uri="{FF2B5EF4-FFF2-40B4-BE49-F238E27FC236}">
                <a16:creationId xmlns:a16="http://schemas.microsoft.com/office/drawing/2014/main" id="{AF0C07EE-2CAB-4402-8EF8-3F07FF9D8093}"/>
              </a:ext>
            </a:extLst>
          </p:cNvPr>
          <p:cNvPicPr>
            <a:picLocks noChangeAspect="1"/>
          </p:cNvPicPr>
          <p:nvPr/>
        </p:nvPicPr>
        <p:blipFill rotWithShape="1">
          <a:blip r:embed="rId2"/>
          <a:srcRect b="16290"/>
          <a:stretch/>
        </p:blipFill>
        <p:spPr>
          <a:xfrm>
            <a:off x="327547" y="321733"/>
            <a:ext cx="7058306" cy="4107392"/>
          </a:xfrm>
          <a:prstGeom prst="rect">
            <a:avLst/>
          </a:prstGeom>
        </p:spPr>
      </p:pic>
      <p:sp>
        <p:nvSpPr>
          <p:cNvPr id="14"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9A8F216-6B9C-4E4A-A4EE-6DEB0FD070F3}"/>
              </a:ext>
            </a:extLst>
          </p:cNvPr>
          <p:cNvSpPr>
            <a:spLocks noGrp="1"/>
          </p:cNvSpPr>
          <p:nvPr>
            <p:ph idx="1"/>
          </p:nvPr>
        </p:nvSpPr>
        <p:spPr>
          <a:xfrm>
            <a:off x="7990091" y="635714"/>
            <a:ext cx="3424739" cy="3150074"/>
          </a:xfrm>
        </p:spPr>
        <p:txBody>
          <a:bodyPr anchor="ctr">
            <a:normAutofit/>
          </a:bodyPr>
          <a:lstStyle/>
          <a:p>
            <a:r>
              <a:rPr lang="en-US" sz="2000" b="1" dirty="0">
                <a:solidFill>
                  <a:srgbClr val="FFFFFF"/>
                </a:solidFill>
              </a:rPr>
              <a:t>Can the issue of liability be isolated and resolved as a discreet issue?</a:t>
            </a:r>
          </a:p>
          <a:p>
            <a:endParaRPr lang="en-US" sz="2000" dirty="0">
              <a:solidFill>
                <a:srgbClr val="FFFFFF"/>
              </a:solidFill>
            </a:endParaRPr>
          </a:p>
          <a:p>
            <a:r>
              <a:rPr lang="en-US" sz="2000" b="1" dirty="0">
                <a:solidFill>
                  <a:srgbClr val="FFFFFF"/>
                </a:solidFill>
              </a:rPr>
              <a:t>What is the impact of this on the time to disposition?</a:t>
            </a:r>
          </a:p>
        </p:txBody>
      </p:sp>
      <p:graphicFrame>
        <p:nvGraphicFramePr>
          <p:cNvPr id="5" name="Object 4">
            <a:extLst>
              <a:ext uri="{FF2B5EF4-FFF2-40B4-BE49-F238E27FC236}">
                <a16:creationId xmlns:a16="http://schemas.microsoft.com/office/drawing/2014/main" id="{14614DE6-5202-4EDB-ADAB-3278E3F50E36}"/>
              </a:ext>
            </a:extLst>
          </p:cNvPr>
          <p:cNvGraphicFramePr>
            <a:graphicFrameLocks noChangeAspect="1"/>
          </p:cNvGraphicFramePr>
          <p:nvPr>
            <p:extLst>
              <p:ext uri="{D42A27DB-BD31-4B8C-83A1-F6EECF244321}">
                <p14:modId xmlns:p14="http://schemas.microsoft.com/office/powerpoint/2010/main" val="3222209114"/>
              </p:ext>
            </p:extLst>
          </p:nvPr>
        </p:nvGraphicFramePr>
        <p:xfrm>
          <a:off x="8811220" y="3895909"/>
          <a:ext cx="1440351" cy="1863984"/>
        </p:xfrm>
        <a:graphic>
          <a:graphicData uri="http://schemas.openxmlformats.org/presentationml/2006/ole">
            <mc:AlternateContent xmlns:mc="http://schemas.openxmlformats.org/markup-compatibility/2006">
              <mc:Choice xmlns:v="urn:schemas-microsoft-com:vml" Requires="v">
                <p:oleObj name="Acrobat Document" r:id="rId3" imgW="3886052" imgH="5029200" progId="Acrobat.Document.DC">
                  <p:embed/>
                </p:oleObj>
              </mc:Choice>
              <mc:Fallback>
                <p:oleObj name="Acrobat Document" r:id="rId3" imgW="3886052" imgH="5029200" progId="Acrobat.Document.DC">
                  <p:embed/>
                  <p:pic>
                    <p:nvPicPr>
                      <p:cNvPr id="5" name="Object 4">
                        <a:extLst>
                          <a:ext uri="{FF2B5EF4-FFF2-40B4-BE49-F238E27FC236}">
                            <a16:creationId xmlns:a16="http://schemas.microsoft.com/office/drawing/2014/main" id="{14614DE6-5202-4EDB-ADAB-3278E3F50E36}"/>
                          </a:ext>
                        </a:extLst>
                      </p:cNvPr>
                      <p:cNvPicPr/>
                      <p:nvPr/>
                    </p:nvPicPr>
                    <p:blipFill>
                      <a:blip r:embed="rId4"/>
                      <a:stretch>
                        <a:fillRect/>
                      </a:stretch>
                    </p:blipFill>
                    <p:spPr>
                      <a:xfrm>
                        <a:off x="8811220" y="3895909"/>
                        <a:ext cx="1440351" cy="1863984"/>
                      </a:xfrm>
                      <a:prstGeom prst="rect">
                        <a:avLst/>
                      </a:prstGeom>
                    </p:spPr>
                  </p:pic>
                </p:oleObj>
              </mc:Fallback>
            </mc:AlternateContent>
          </a:graphicData>
        </a:graphic>
      </p:graphicFrame>
    </p:spTree>
    <p:extLst>
      <p:ext uri="{BB962C8B-B14F-4D97-AF65-F5344CB8AC3E}">
        <p14:creationId xmlns:p14="http://schemas.microsoft.com/office/powerpoint/2010/main" val="48255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0" name="Rectangle 7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8534C">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7FBD29C-7200-4E2A-85C7-AD77534E1767}"/>
              </a:ext>
            </a:extLst>
          </p:cNvPr>
          <p:cNvSpPr>
            <a:spLocks noGrp="1"/>
          </p:cNvSpPr>
          <p:nvPr>
            <p:ph type="title"/>
          </p:nvPr>
        </p:nvSpPr>
        <p:spPr>
          <a:xfrm>
            <a:off x="524256" y="4767072"/>
            <a:ext cx="6594189" cy="1625210"/>
          </a:xfrm>
        </p:spPr>
        <p:txBody>
          <a:bodyPr>
            <a:normAutofit/>
          </a:bodyPr>
          <a:lstStyle/>
          <a:p>
            <a:pPr algn="r"/>
            <a:r>
              <a:rPr lang="en-GB" b="1">
                <a:solidFill>
                  <a:srgbClr val="FFFFFF"/>
                </a:solidFill>
                <a:latin typeface="+mn-lt"/>
              </a:rPr>
              <a:t>Establishing Some Overarching Context - 1</a:t>
            </a:r>
            <a:endParaRPr lang="LID4096" b="1">
              <a:solidFill>
                <a:srgbClr val="FFFFFF"/>
              </a:solidFill>
              <a:latin typeface="+mn-lt"/>
            </a:endParaRPr>
          </a:p>
        </p:txBody>
      </p:sp>
      <p:pic>
        <p:nvPicPr>
          <p:cNvPr id="14338" name="Picture 2" descr="Online Round Table: The Right to Fair Trial - Newsroom Improving the  protection of European Human Rights Standards by the Constitutional Court">
            <a:extLst>
              <a:ext uri="{FF2B5EF4-FFF2-40B4-BE49-F238E27FC236}">
                <a16:creationId xmlns:a16="http://schemas.microsoft.com/office/drawing/2014/main" id="{27909017-E3C9-4808-888E-EFEE38B85C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02" r="1867" b="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4341"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B22893E-3B49-4F7E-B2B3-DDAAC6DA6BCA}"/>
              </a:ext>
            </a:extLst>
          </p:cNvPr>
          <p:cNvSpPr>
            <a:spLocks noGrp="1"/>
          </p:cNvSpPr>
          <p:nvPr>
            <p:ph idx="1"/>
          </p:nvPr>
        </p:nvSpPr>
        <p:spPr>
          <a:xfrm>
            <a:off x="8029319" y="529839"/>
            <a:ext cx="3424739" cy="5725682"/>
          </a:xfrm>
        </p:spPr>
        <p:txBody>
          <a:bodyPr anchor="ctr">
            <a:normAutofit/>
          </a:bodyPr>
          <a:lstStyle/>
          <a:p>
            <a:pPr marL="0" indent="0">
              <a:buNone/>
            </a:pPr>
            <a:r>
              <a:rPr lang="en-GB" sz="1600" b="1" dirty="0">
                <a:solidFill>
                  <a:schemeClr val="accent2">
                    <a:lumMod val="40000"/>
                    <a:lumOff val="60000"/>
                  </a:schemeClr>
                </a:solidFill>
              </a:rPr>
              <a:t>Constitution</a:t>
            </a:r>
          </a:p>
          <a:p>
            <a:pPr marL="0" indent="0">
              <a:buNone/>
            </a:pPr>
            <a:r>
              <a:rPr lang="en-GB" sz="1600" dirty="0">
                <a:solidFill>
                  <a:srgbClr val="FFFFFF"/>
                </a:solidFill>
              </a:rPr>
              <a:t>S 2 – The Constitution is the Supreme Law</a:t>
            </a:r>
          </a:p>
          <a:p>
            <a:pPr marL="0" indent="0">
              <a:buNone/>
            </a:pPr>
            <a:r>
              <a:rPr lang="en-GB" sz="1600" dirty="0">
                <a:solidFill>
                  <a:srgbClr val="FFFFFF"/>
                </a:solidFill>
              </a:rPr>
              <a:t>S 15 (a) – The Right to Protection of the Law</a:t>
            </a:r>
          </a:p>
          <a:p>
            <a:pPr marL="0" indent="0">
              <a:buNone/>
            </a:pPr>
            <a:r>
              <a:rPr lang="en-GB" sz="1600" dirty="0">
                <a:solidFill>
                  <a:srgbClr val="FFFFFF"/>
                </a:solidFill>
              </a:rPr>
              <a:t>S 20 – The Right to </a:t>
            </a:r>
            <a:r>
              <a:rPr lang="en-US" sz="1600" b="0" i="0" u="none" strike="noStrike" baseline="0" dirty="0">
                <a:solidFill>
                  <a:srgbClr val="FFFFFF"/>
                </a:solidFill>
              </a:rPr>
              <a:t>be afforded a Fair </a:t>
            </a:r>
            <a:r>
              <a:rPr lang="en-US" sz="1600" dirty="0">
                <a:solidFill>
                  <a:srgbClr val="FFFFFF"/>
                </a:solidFill>
              </a:rPr>
              <a:t>H</a:t>
            </a:r>
            <a:r>
              <a:rPr lang="en-US" sz="1600" b="0" i="0" u="none" strike="noStrike" baseline="0" dirty="0">
                <a:solidFill>
                  <a:srgbClr val="FFFFFF"/>
                </a:solidFill>
              </a:rPr>
              <a:t>earing within a </a:t>
            </a:r>
            <a:r>
              <a:rPr lang="en-US" sz="1600" dirty="0">
                <a:solidFill>
                  <a:srgbClr val="FFFFFF"/>
                </a:solidFill>
              </a:rPr>
              <a:t>Re</a:t>
            </a:r>
            <a:r>
              <a:rPr lang="en-US" sz="1600" b="0" i="0" u="none" strike="noStrike" baseline="0" dirty="0">
                <a:solidFill>
                  <a:srgbClr val="FFFFFF"/>
                </a:solidFill>
              </a:rPr>
              <a:t>asonable Time </a:t>
            </a:r>
          </a:p>
          <a:p>
            <a:pPr marL="0" indent="0">
              <a:buNone/>
            </a:pPr>
            <a:r>
              <a:rPr lang="en-US" sz="1200" b="0" i="0" u="none" strike="noStrike" baseline="0" dirty="0">
                <a:solidFill>
                  <a:srgbClr val="FFFFFF"/>
                </a:solidFill>
              </a:rPr>
              <a:t>(though specifically directed to criminal matters in s 20 the fair hearing principle is a general constitutional standard covered by the core preambular value of the rule of law and protection of the law)</a:t>
            </a:r>
          </a:p>
          <a:p>
            <a:pPr marL="0" indent="0">
              <a:buNone/>
            </a:pPr>
            <a:endParaRPr lang="en-US" sz="1600" dirty="0">
              <a:solidFill>
                <a:srgbClr val="FFFFFF"/>
              </a:solidFill>
            </a:endParaRPr>
          </a:p>
          <a:p>
            <a:pPr marL="0" indent="0">
              <a:buNone/>
            </a:pPr>
            <a:r>
              <a:rPr lang="en-US" sz="1600" b="1" dirty="0">
                <a:solidFill>
                  <a:schemeClr val="accent2">
                    <a:lumMod val="40000"/>
                    <a:lumOff val="60000"/>
                  </a:schemeClr>
                </a:solidFill>
              </a:rPr>
              <a:t>Bangalore Principles of Judicial Conduct</a:t>
            </a:r>
          </a:p>
          <a:p>
            <a:pPr marL="0" indent="0">
              <a:buNone/>
            </a:pPr>
            <a:r>
              <a:rPr lang="en-US" sz="1600" b="1" dirty="0">
                <a:solidFill>
                  <a:srgbClr val="FFFFFF"/>
                </a:solidFill>
              </a:rPr>
              <a:t>Competenc</a:t>
            </a:r>
            <a:r>
              <a:rPr lang="en-US" sz="1600" dirty="0">
                <a:solidFill>
                  <a:srgbClr val="FFFFFF"/>
                </a:solidFill>
              </a:rPr>
              <a:t>e and Diligence – includes preparation, expedition, and efficiency in the performance of judicial functions including the delivery of reserved judgments</a:t>
            </a:r>
            <a:endParaRPr lang="en-GB" sz="1600" dirty="0">
              <a:solidFill>
                <a:srgbClr val="FFFFFF"/>
              </a:solidFill>
            </a:endParaRPr>
          </a:p>
        </p:txBody>
      </p:sp>
    </p:spTree>
    <p:extLst>
      <p:ext uri="{BB962C8B-B14F-4D97-AF65-F5344CB8AC3E}">
        <p14:creationId xmlns:p14="http://schemas.microsoft.com/office/powerpoint/2010/main" val="910908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66BCF-8B1A-47B8-869E-363B10629C25}"/>
              </a:ext>
            </a:extLst>
          </p:cNvPr>
          <p:cNvSpPr>
            <a:spLocks noGrp="1"/>
          </p:cNvSpPr>
          <p:nvPr>
            <p:ph type="title"/>
          </p:nvPr>
        </p:nvSpPr>
        <p:spPr>
          <a:xfrm>
            <a:off x="6634134" y="1396289"/>
            <a:ext cx="5006336" cy="1325563"/>
          </a:xfrm>
        </p:spPr>
        <p:txBody>
          <a:bodyPr vert="horz" lIns="91440" tIns="45720" rIns="91440" bIns="45720" rtlCol="0" anchor="ctr">
            <a:noAutofit/>
          </a:bodyPr>
          <a:lstStyle/>
          <a:p>
            <a:pPr algn="ctr"/>
            <a:r>
              <a:rPr lang="en-US" sz="5400" b="1" dirty="0">
                <a:latin typeface="+mn-lt"/>
              </a:rPr>
              <a:t>The Fish Farm Dispute</a:t>
            </a:r>
          </a:p>
        </p:txBody>
      </p:sp>
      <p:sp>
        <p:nvSpPr>
          <p:cNvPr id="7" name="Freeform: Shape 9">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5" descr="Fishes at a shore">
            <a:extLst>
              <a:ext uri="{FF2B5EF4-FFF2-40B4-BE49-F238E27FC236}">
                <a16:creationId xmlns:a16="http://schemas.microsoft.com/office/drawing/2014/main" id="{750DF6BB-A7F0-4AA8-8BC9-3CDEFFDE337A}"/>
              </a:ext>
            </a:extLst>
          </p:cNvPr>
          <p:cNvPicPr>
            <a:picLocks noChangeAspect="1"/>
          </p:cNvPicPr>
          <p:nvPr/>
        </p:nvPicPr>
        <p:blipFill rotWithShape="1">
          <a:blip r:embed="rId2"/>
          <a:srcRect l="21429" r="12691"/>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4" name="Content Placeholder 3">
            <a:extLst>
              <a:ext uri="{FF2B5EF4-FFF2-40B4-BE49-F238E27FC236}">
                <a16:creationId xmlns:a16="http://schemas.microsoft.com/office/drawing/2014/main" id="{24121987-E66C-401E-AF8F-2D62902EF48F}"/>
              </a:ext>
            </a:extLst>
          </p:cNvPr>
          <p:cNvSpPr>
            <a:spLocks noGrp="1"/>
          </p:cNvSpPr>
          <p:nvPr>
            <p:ph sz="half" idx="2"/>
          </p:nvPr>
        </p:nvSpPr>
        <p:spPr>
          <a:xfrm>
            <a:off x="6638578" y="2871982"/>
            <a:ext cx="5004073" cy="3181684"/>
          </a:xfrm>
        </p:spPr>
        <p:txBody>
          <a:bodyPr vert="horz" lIns="91440" tIns="45720" rIns="91440" bIns="45720" rtlCol="0" anchor="t">
            <a:normAutofit/>
          </a:bodyPr>
          <a:lstStyle/>
          <a:p>
            <a:pPr marL="0" indent="0">
              <a:buNone/>
            </a:pPr>
            <a:endParaRPr lang="en-US" sz="1800" dirty="0">
              <a:effectLst/>
            </a:endParaRPr>
          </a:p>
          <a:p>
            <a:pPr marL="0" indent="0">
              <a:buNone/>
            </a:pPr>
            <a:endParaRPr lang="en-US" sz="1800" dirty="0"/>
          </a:p>
          <a:p>
            <a:pPr marL="0" indent="0">
              <a:buNone/>
            </a:pPr>
            <a:r>
              <a:rPr lang="en-US" sz="1800" b="1" dirty="0">
                <a:effectLst/>
              </a:rPr>
              <a:t>Having reviewed the synopsis of the Fish Farm Dispute can a court narrow the issues without further information?</a:t>
            </a:r>
          </a:p>
          <a:p>
            <a:endParaRPr lang="en-US" sz="1800" dirty="0"/>
          </a:p>
        </p:txBody>
      </p:sp>
    </p:spTree>
    <p:extLst>
      <p:ext uri="{BB962C8B-B14F-4D97-AF65-F5344CB8AC3E}">
        <p14:creationId xmlns:p14="http://schemas.microsoft.com/office/powerpoint/2010/main" val="1441132667"/>
      </p:ext>
    </p:extLst>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66BCF-8B1A-47B8-869E-363B10629C25}"/>
              </a:ext>
            </a:extLst>
          </p:cNvPr>
          <p:cNvSpPr>
            <a:spLocks noGrp="1"/>
          </p:cNvSpPr>
          <p:nvPr>
            <p:ph type="title"/>
          </p:nvPr>
        </p:nvSpPr>
        <p:spPr>
          <a:xfrm>
            <a:off x="6636315" y="291586"/>
            <a:ext cx="5006336" cy="1992029"/>
          </a:xfrm>
        </p:spPr>
        <p:txBody>
          <a:bodyPr vert="horz" lIns="91440" tIns="45720" rIns="91440" bIns="45720" rtlCol="0" anchor="ctr">
            <a:noAutofit/>
          </a:bodyPr>
          <a:lstStyle/>
          <a:p>
            <a:pPr algn="ctr"/>
            <a:r>
              <a:rPr lang="en-US" sz="5400" dirty="0">
                <a:latin typeface="+mn-lt"/>
              </a:rPr>
              <a:t>The Fish Farm Dispute</a:t>
            </a:r>
          </a:p>
        </p:txBody>
      </p:sp>
      <p:sp>
        <p:nvSpPr>
          <p:cNvPr id="7" name="Freeform: Shape 9">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5" descr="Fishes at a shore">
            <a:extLst>
              <a:ext uri="{FF2B5EF4-FFF2-40B4-BE49-F238E27FC236}">
                <a16:creationId xmlns:a16="http://schemas.microsoft.com/office/drawing/2014/main" id="{750DF6BB-A7F0-4AA8-8BC9-3CDEFFDE337A}"/>
              </a:ext>
            </a:extLst>
          </p:cNvPr>
          <p:cNvPicPr>
            <a:picLocks noChangeAspect="1"/>
          </p:cNvPicPr>
          <p:nvPr/>
        </p:nvPicPr>
        <p:blipFill rotWithShape="1">
          <a:blip r:embed="rId2"/>
          <a:srcRect l="21429" r="12691"/>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4" name="Content Placeholder 3">
            <a:extLst>
              <a:ext uri="{FF2B5EF4-FFF2-40B4-BE49-F238E27FC236}">
                <a16:creationId xmlns:a16="http://schemas.microsoft.com/office/drawing/2014/main" id="{24121987-E66C-401E-AF8F-2D62902EF48F}"/>
              </a:ext>
            </a:extLst>
          </p:cNvPr>
          <p:cNvSpPr>
            <a:spLocks noGrp="1"/>
          </p:cNvSpPr>
          <p:nvPr>
            <p:ph sz="half" idx="2"/>
          </p:nvPr>
        </p:nvSpPr>
        <p:spPr>
          <a:xfrm>
            <a:off x="6326372" y="2646992"/>
            <a:ext cx="5316279" cy="3919422"/>
          </a:xfrm>
        </p:spPr>
        <p:txBody>
          <a:bodyPr vert="horz" lIns="91440" tIns="45720" rIns="91440" bIns="45720" rtlCol="0" anchor="t">
            <a:normAutofit/>
          </a:bodyPr>
          <a:lstStyle/>
          <a:p>
            <a:pPr marL="0" marR="0" lvl="0" indent="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is most effective measure for narrowing issues:</a:t>
            </a:r>
          </a:p>
          <a:p>
            <a:pPr marL="0" marR="0" lvl="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Eliminating issues that are irrelevant to main issue in dispute or</a:t>
            </a:r>
          </a:p>
          <a:p>
            <a:pPr marL="742950" marR="0" lvl="1" indent="-285750">
              <a:lnSpc>
                <a:spcPct val="107000"/>
              </a:lnSpc>
              <a:spcBef>
                <a:spcPts val="0"/>
              </a:spcBef>
              <a:spcAft>
                <a:spcPts val="0"/>
              </a:spcAft>
              <a:buFont typeface="+mj-lt"/>
              <a:buAutoNum type="alphaL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Identifying facts that parties are not required to prove </a:t>
            </a:r>
          </a:p>
          <a:p>
            <a:pPr marL="742950" marR="0" lvl="1" indent="-285750">
              <a:lnSpc>
                <a:spcPct val="107000"/>
              </a:lnSpc>
              <a:spcBef>
                <a:spcPts val="0"/>
              </a:spcBef>
              <a:spcAft>
                <a:spcPts val="0"/>
              </a:spcAft>
              <a:buFont typeface="+mj-lt"/>
              <a:buAutoNum type="alphaL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Identifying issue which could determine outcome of case if resolved</a:t>
            </a:r>
          </a:p>
          <a:p>
            <a:pPr marL="742950" marR="0" lvl="1" indent="-285750">
              <a:lnSpc>
                <a:spcPct val="107000"/>
              </a:lnSpc>
              <a:spcBef>
                <a:spcPts val="0"/>
              </a:spcBef>
              <a:spcAft>
                <a:spcPts val="0"/>
              </a:spcAft>
              <a:buFont typeface="+mj-lt"/>
              <a:buAutoNum type="alphaL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Identifying legal principle relevant to adjudication of dispute on which parties agree</a:t>
            </a:r>
          </a:p>
          <a:p>
            <a:endParaRPr lang="en-US" sz="1800" dirty="0"/>
          </a:p>
        </p:txBody>
      </p:sp>
    </p:spTree>
    <p:extLst>
      <p:ext uri="{BB962C8B-B14F-4D97-AF65-F5344CB8AC3E}">
        <p14:creationId xmlns:p14="http://schemas.microsoft.com/office/powerpoint/2010/main" val="2701564319"/>
      </p:ext>
    </p:extLst>
  </p:cSld>
  <p:clrMapOvr>
    <a:overrideClrMapping bg1="dk1" tx1="lt1" bg2="dk2" tx2="lt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66BCF-8B1A-47B8-869E-363B10629C25}"/>
              </a:ext>
            </a:extLst>
          </p:cNvPr>
          <p:cNvSpPr>
            <a:spLocks noGrp="1"/>
          </p:cNvSpPr>
          <p:nvPr>
            <p:ph type="title"/>
          </p:nvPr>
        </p:nvSpPr>
        <p:spPr>
          <a:xfrm>
            <a:off x="6636315" y="393106"/>
            <a:ext cx="5006336" cy="2029643"/>
          </a:xfrm>
        </p:spPr>
        <p:txBody>
          <a:bodyPr vert="horz" lIns="91440" tIns="45720" rIns="91440" bIns="45720" rtlCol="0" anchor="ctr">
            <a:noAutofit/>
          </a:bodyPr>
          <a:lstStyle/>
          <a:p>
            <a:pPr algn="ctr"/>
            <a:r>
              <a:rPr lang="en-US" sz="5400" b="1" dirty="0">
                <a:latin typeface="+mn-lt"/>
              </a:rPr>
              <a:t>The Fish Farm Dispute</a:t>
            </a:r>
          </a:p>
        </p:txBody>
      </p:sp>
      <p:sp>
        <p:nvSpPr>
          <p:cNvPr id="7" name="Freeform: Shape 9">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5" descr="Fishes at a shore">
            <a:extLst>
              <a:ext uri="{FF2B5EF4-FFF2-40B4-BE49-F238E27FC236}">
                <a16:creationId xmlns:a16="http://schemas.microsoft.com/office/drawing/2014/main" id="{750DF6BB-A7F0-4AA8-8BC9-3CDEFFDE337A}"/>
              </a:ext>
            </a:extLst>
          </p:cNvPr>
          <p:cNvPicPr>
            <a:picLocks noChangeAspect="1"/>
          </p:cNvPicPr>
          <p:nvPr/>
        </p:nvPicPr>
        <p:blipFill rotWithShape="1">
          <a:blip r:embed="rId2"/>
          <a:srcRect l="21429" r="12691"/>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4" name="Content Placeholder 3">
            <a:extLst>
              <a:ext uri="{FF2B5EF4-FFF2-40B4-BE49-F238E27FC236}">
                <a16:creationId xmlns:a16="http://schemas.microsoft.com/office/drawing/2014/main" id="{24121987-E66C-401E-AF8F-2D62902EF48F}"/>
              </a:ext>
            </a:extLst>
          </p:cNvPr>
          <p:cNvSpPr>
            <a:spLocks noGrp="1"/>
          </p:cNvSpPr>
          <p:nvPr>
            <p:ph sz="half" idx="2"/>
          </p:nvPr>
        </p:nvSpPr>
        <p:spPr>
          <a:xfrm>
            <a:off x="6326372" y="2796363"/>
            <a:ext cx="5316279" cy="3257303"/>
          </a:xfrm>
        </p:spPr>
        <p:txBody>
          <a:bodyPr vert="horz" lIns="91440" tIns="45720" rIns="91440" bIns="45720" rtlCol="0" anchor="t">
            <a:normAutofit fontScale="92500" lnSpcReduction="20000"/>
          </a:bodyPr>
          <a:lstStyle/>
          <a:p>
            <a:pPr marL="0" marR="0" lvl="0" indent="0">
              <a:lnSpc>
                <a:spcPct val="107000"/>
              </a:lnSpc>
              <a:spcBef>
                <a:spcPts val="0"/>
              </a:spcBef>
              <a:spcAft>
                <a:spcPts val="0"/>
              </a:spcAft>
              <a:buNone/>
            </a:pPr>
            <a:r>
              <a:rPr lang="en-US" sz="2400" b="1" dirty="0">
                <a:effectLst/>
                <a:latin typeface="Calibri" panose="020F0502020204030204" pitchFamily="34" charset="0"/>
                <a:ea typeface="Calibri" panose="020F0502020204030204" pitchFamily="34" charset="0"/>
                <a:cs typeface="Times New Roman" panose="02020603050405020304" pitchFamily="18" charset="0"/>
              </a:rPr>
              <a:t>Can you identify an issue which could determine outcome of the case if resolved?</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There are no such issues </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effectLst/>
                <a:latin typeface="Calibri" panose="020F0502020204030204" pitchFamily="34" charset="0"/>
                <a:ea typeface="Calibri" panose="020F0502020204030204" pitchFamily="34" charset="0"/>
                <a:cs typeface="Times New Roman" panose="02020603050405020304" pitchFamily="18" charset="0"/>
              </a:rPr>
              <a:t>Whether the Black River is diverted before the fish farm</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Whether the toxicity of the effluent was in breach of statutory levels</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Whether the defendant was notified of the damage to the fish farm on the day it </a:t>
            </a:r>
            <a:r>
              <a:rPr lang="en-US" b="1" dirty="0" err="1">
                <a:latin typeface="Calibri" panose="020F0502020204030204" pitchFamily="34" charset="0"/>
                <a:ea typeface="Calibri" panose="020F0502020204030204" pitchFamily="34" charset="0"/>
                <a:cs typeface="Times New Roman" panose="02020603050405020304" pitchFamily="18" charset="0"/>
              </a:rPr>
              <a:t>occured</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p>
        </p:txBody>
      </p:sp>
    </p:spTree>
    <p:extLst>
      <p:ext uri="{BB962C8B-B14F-4D97-AF65-F5344CB8AC3E}">
        <p14:creationId xmlns:p14="http://schemas.microsoft.com/office/powerpoint/2010/main" val="803358273"/>
      </p:ext>
    </p:extLst>
  </p:cSld>
  <p:clrMapOvr>
    <a:overrideClrMapping bg1="dk1" tx1="lt1" bg2="dk2" tx2="lt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66BCF-8B1A-47B8-869E-363B10629C25}"/>
              </a:ext>
            </a:extLst>
          </p:cNvPr>
          <p:cNvSpPr>
            <a:spLocks noGrp="1"/>
          </p:cNvSpPr>
          <p:nvPr>
            <p:ph type="title"/>
          </p:nvPr>
        </p:nvSpPr>
        <p:spPr>
          <a:xfrm>
            <a:off x="6634134" y="376015"/>
            <a:ext cx="5006336" cy="2345837"/>
          </a:xfrm>
        </p:spPr>
        <p:txBody>
          <a:bodyPr vert="horz" lIns="91440" tIns="45720" rIns="91440" bIns="45720" rtlCol="0" anchor="ctr">
            <a:normAutofit/>
          </a:bodyPr>
          <a:lstStyle/>
          <a:p>
            <a:pPr algn="ctr"/>
            <a:r>
              <a:rPr lang="en-US" sz="5400" b="1" dirty="0">
                <a:latin typeface="+mn-lt"/>
              </a:rPr>
              <a:t>The Fish Farm Dispute</a:t>
            </a:r>
          </a:p>
        </p:txBody>
      </p:sp>
      <p:sp>
        <p:nvSpPr>
          <p:cNvPr id="7" name="Freeform: Shape 9">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5" descr="Fishes at a shore">
            <a:extLst>
              <a:ext uri="{FF2B5EF4-FFF2-40B4-BE49-F238E27FC236}">
                <a16:creationId xmlns:a16="http://schemas.microsoft.com/office/drawing/2014/main" id="{750DF6BB-A7F0-4AA8-8BC9-3CDEFFDE337A}"/>
              </a:ext>
            </a:extLst>
          </p:cNvPr>
          <p:cNvPicPr>
            <a:picLocks noChangeAspect="1"/>
          </p:cNvPicPr>
          <p:nvPr/>
        </p:nvPicPr>
        <p:blipFill rotWithShape="1">
          <a:blip r:embed="rId2"/>
          <a:srcRect l="21429" r="12691"/>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4" name="Content Placeholder 3">
            <a:extLst>
              <a:ext uri="{FF2B5EF4-FFF2-40B4-BE49-F238E27FC236}">
                <a16:creationId xmlns:a16="http://schemas.microsoft.com/office/drawing/2014/main" id="{24121987-E66C-401E-AF8F-2D62902EF48F}"/>
              </a:ext>
            </a:extLst>
          </p:cNvPr>
          <p:cNvSpPr>
            <a:spLocks noGrp="1"/>
          </p:cNvSpPr>
          <p:nvPr>
            <p:ph sz="half" idx="2"/>
          </p:nvPr>
        </p:nvSpPr>
        <p:spPr>
          <a:xfrm>
            <a:off x="6324191" y="2834819"/>
            <a:ext cx="5316279" cy="3647166"/>
          </a:xfrm>
        </p:spPr>
        <p:txBody>
          <a:bodyPr vert="horz" lIns="91440" tIns="45720" rIns="91440" bIns="45720" rtlCol="0" anchor="t">
            <a:normAutofit/>
          </a:bodyPr>
          <a:lstStyle/>
          <a:p>
            <a:pPr marL="0" marR="0" lvl="0" indent="0">
              <a:lnSpc>
                <a:spcPct val="107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Having identified that issue what  action would you select?</a:t>
            </a:r>
          </a:p>
          <a:p>
            <a:pPr marL="0" marR="0" lvl="0" indent="0">
              <a:lnSpc>
                <a:spcPct val="107000"/>
              </a:lnSpc>
              <a:spcBef>
                <a:spcPts val="0"/>
              </a:spcBef>
              <a:spcAft>
                <a:spcPts val="0"/>
              </a:spcAft>
              <a:buNone/>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Wait for regular CMC and discuss  steps to be taken…</a:t>
            </a:r>
          </a:p>
          <a:p>
            <a:pPr marL="742950" marR="0" lvl="1" indent="-285750">
              <a:lnSpc>
                <a:spcPct val="107000"/>
              </a:lnSpc>
              <a:spcBef>
                <a:spcPts val="0"/>
              </a:spcBef>
              <a:spcAft>
                <a:spcPts val="0"/>
              </a:spcAft>
              <a:buFont typeface="+mj-lt"/>
              <a:buAutoNum type="alphaL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After defence  is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analysed</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by court, it issues directions on own initiative for parties to make submissions on issue…</a:t>
            </a:r>
          </a:p>
          <a:p>
            <a:pPr marL="742950" marR="0" lvl="1" indent="-285750">
              <a:lnSpc>
                <a:spcPct val="107000"/>
              </a:lnSpc>
              <a:spcBef>
                <a:spcPts val="0"/>
              </a:spcBef>
              <a:spcAft>
                <a:spcPts val="0"/>
              </a:spcAft>
              <a:buFont typeface="+mj-lt"/>
              <a:buAutoNum type="alphaL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As soon as defence is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analysed</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Fix date and make directions for hearing of issue</a:t>
            </a:r>
          </a:p>
          <a:p>
            <a:pPr marL="742950" marR="0" lvl="1" indent="-285750">
              <a:lnSpc>
                <a:spcPct val="107000"/>
              </a:lnSpc>
              <a:spcBef>
                <a:spcPts val="0"/>
              </a:spcBef>
              <a:spcAft>
                <a:spcPts val="0"/>
              </a:spcAft>
              <a:buFont typeface="+mj-lt"/>
              <a:buAutoNum type="alphaL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As soon as defence is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analysed</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make order resolving issue</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p>
        </p:txBody>
      </p:sp>
    </p:spTree>
    <p:extLst>
      <p:ext uri="{BB962C8B-B14F-4D97-AF65-F5344CB8AC3E}">
        <p14:creationId xmlns:p14="http://schemas.microsoft.com/office/powerpoint/2010/main" val="1937375420"/>
      </p:ext>
    </p:extLst>
  </p:cSld>
  <p:clrMapOvr>
    <a:overrideClrMapping bg1="dk1" tx1="lt1" bg2="dk2" tx2="lt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9E99-48A5-4D57-BC36-60636E301C85}"/>
              </a:ext>
            </a:extLst>
          </p:cNvPr>
          <p:cNvSpPr>
            <a:spLocks noGrp="1"/>
          </p:cNvSpPr>
          <p:nvPr>
            <p:ph type="title"/>
          </p:nvPr>
        </p:nvSpPr>
        <p:spPr>
          <a:xfrm>
            <a:off x="6638578" y="618621"/>
            <a:ext cx="5006336" cy="1910934"/>
          </a:xfrm>
        </p:spPr>
        <p:txBody>
          <a:bodyPr>
            <a:normAutofit/>
          </a:bodyPr>
          <a:lstStyle/>
          <a:p>
            <a:pPr algn="ctr"/>
            <a:r>
              <a:rPr lang="en-US" sz="5400" b="1" dirty="0">
                <a:latin typeface="+mn-lt"/>
              </a:rPr>
              <a:t>Method of Narrowing</a:t>
            </a:r>
          </a:p>
        </p:txBody>
      </p:sp>
      <p:sp>
        <p:nvSpPr>
          <p:cNvPr id="9" name="Freeform: Shape 8">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Pen placed on top of a signature line">
            <a:extLst>
              <a:ext uri="{FF2B5EF4-FFF2-40B4-BE49-F238E27FC236}">
                <a16:creationId xmlns:a16="http://schemas.microsoft.com/office/drawing/2014/main" id="{CBA0F5BB-6CD2-4B8D-B2DE-28711BEE0287}"/>
              </a:ext>
            </a:extLst>
          </p:cNvPr>
          <p:cNvPicPr>
            <a:picLocks noChangeAspect="1"/>
          </p:cNvPicPr>
          <p:nvPr/>
        </p:nvPicPr>
        <p:blipFill rotWithShape="1">
          <a:blip r:embed="rId2"/>
          <a:srcRect l="41367" r="-1" b="-1"/>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3" name="Content Placeholder 2">
            <a:extLst>
              <a:ext uri="{FF2B5EF4-FFF2-40B4-BE49-F238E27FC236}">
                <a16:creationId xmlns:a16="http://schemas.microsoft.com/office/drawing/2014/main" id="{58BD0114-D268-4264-A096-FD5DD1E5AB61}"/>
              </a:ext>
            </a:extLst>
          </p:cNvPr>
          <p:cNvSpPr>
            <a:spLocks noGrp="1"/>
          </p:cNvSpPr>
          <p:nvPr>
            <p:ph idx="1"/>
          </p:nvPr>
        </p:nvSpPr>
        <p:spPr>
          <a:xfrm>
            <a:off x="6638578" y="3429000"/>
            <a:ext cx="5004073" cy="2911979"/>
          </a:xfrm>
        </p:spPr>
        <p:txBody>
          <a:bodyPr anchor="t">
            <a:normAutofit/>
          </a:bodyPr>
          <a:lstStyle/>
          <a:p>
            <a:r>
              <a:rPr lang="en-US" sz="2400" b="1" dirty="0"/>
              <a:t>Study of pleadings to determine how issues can be narrowed</a:t>
            </a:r>
          </a:p>
          <a:p>
            <a:endParaRPr lang="en-US" sz="2400" b="1" dirty="0"/>
          </a:p>
          <a:p>
            <a:r>
              <a:rPr lang="en-US" sz="2400" b="1" dirty="0"/>
              <a:t>Communication with counsel before CMC – including narrowing issues in check list</a:t>
            </a:r>
          </a:p>
        </p:txBody>
      </p:sp>
    </p:spTree>
    <p:extLst>
      <p:ext uri="{BB962C8B-B14F-4D97-AF65-F5344CB8AC3E}">
        <p14:creationId xmlns:p14="http://schemas.microsoft.com/office/powerpoint/2010/main" val="139110788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64" name="Rectangle 70">
            <a:extLst>
              <a:ext uri="{FF2B5EF4-FFF2-40B4-BE49-F238E27FC236}">
                <a16:creationId xmlns:a16="http://schemas.microsoft.com/office/drawing/2014/main" id="{46708FAB-3898-47A9-B05A-AB9ECBD9E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FBD29C-7200-4E2A-85C7-AD77534E1767}"/>
              </a:ext>
            </a:extLst>
          </p:cNvPr>
          <p:cNvSpPr>
            <a:spLocks noGrp="1"/>
          </p:cNvSpPr>
          <p:nvPr>
            <p:ph type="title"/>
          </p:nvPr>
        </p:nvSpPr>
        <p:spPr>
          <a:xfrm>
            <a:off x="1068031" y="228602"/>
            <a:ext cx="9878932" cy="627320"/>
          </a:xfrm>
        </p:spPr>
        <p:txBody>
          <a:bodyPr anchor="b">
            <a:noAutofit/>
          </a:bodyPr>
          <a:lstStyle/>
          <a:p>
            <a:r>
              <a:rPr lang="en-GB" sz="4000" b="1" dirty="0">
                <a:solidFill>
                  <a:schemeClr val="accent1">
                    <a:lumMod val="75000"/>
                  </a:schemeClr>
                </a:solidFill>
                <a:latin typeface="+mn-lt"/>
              </a:rPr>
              <a:t>Establishing Some Overarching Context - 2</a:t>
            </a:r>
            <a:endParaRPr lang="LID4096" sz="4000" b="1" dirty="0">
              <a:solidFill>
                <a:schemeClr val="accent1">
                  <a:lumMod val="75000"/>
                </a:schemeClr>
              </a:solidFill>
              <a:latin typeface="+mn-lt"/>
            </a:endParaRPr>
          </a:p>
        </p:txBody>
      </p:sp>
      <p:sp>
        <p:nvSpPr>
          <p:cNvPr id="3" name="Content Placeholder 2">
            <a:extLst>
              <a:ext uri="{FF2B5EF4-FFF2-40B4-BE49-F238E27FC236}">
                <a16:creationId xmlns:a16="http://schemas.microsoft.com/office/drawing/2014/main" id="{6B22893E-3B49-4F7E-B2B3-DDAAC6DA6BCA}"/>
              </a:ext>
            </a:extLst>
          </p:cNvPr>
          <p:cNvSpPr>
            <a:spLocks noGrp="1"/>
          </p:cNvSpPr>
          <p:nvPr>
            <p:ph idx="1"/>
          </p:nvPr>
        </p:nvSpPr>
        <p:spPr>
          <a:xfrm>
            <a:off x="128918" y="957129"/>
            <a:ext cx="7751135" cy="5439096"/>
          </a:xfrm>
        </p:spPr>
        <p:txBody>
          <a:bodyPr anchor="t">
            <a:noAutofit/>
          </a:bodyPr>
          <a:lstStyle/>
          <a:p>
            <a:pPr marL="0" indent="0">
              <a:buNone/>
            </a:pPr>
            <a:endParaRPr lang="en-US" sz="1800" b="1" i="0" u="none" strike="noStrike" baseline="0" dirty="0">
              <a:solidFill>
                <a:schemeClr val="accent1">
                  <a:lumMod val="75000"/>
                </a:schemeClr>
              </a:solidFill>
            </a:endParaRPr>
          </a:p>
          <a:p>
            <a:pPr marL="0" indent="0">
              <a:buNone/>
            </a:pPr>
            <a:r>
              <a:rPr lang="en-US" sz="1800" b="1" i="0" u="none" strike="noStrike" baseline="0" dirty="0">
                <a:solidFill>
                  <a:schemeClr val="accent1">
                    <a:lumMod val="75000"/>
                  </a:schemeClr>
                </a:solidFill>
              </a:rPr>
              <a:t>Competence: </a:t>
            </a:r>
            <a:r>
              <a:rPr lang="en-US" sz="1800" b="0" i="0" u="none" strike="noStrike" baseline="0" dirty="0"/>
              <a:t>acting on the latest legal developments and performing duties and responsibilities relevant to the judicial function and the court’s operations with excellence, including the just and fair management of cases, litigants, attorneys, Judiciary staff and the public.</a:t>
            </a:r>
          </a:p>
          <a:p>
            <a:pPr marL="0" indent="0">
              <a:buNone/>
            </a:pPr>
            <a:r>
              <a:rPr lang="en-US" sz="1800" b="1" i="0" u="none" strike="noStrike" baseline="0" dirty="0">
                <a:solidFill>
                  <a:schemeClr val="accent1">
                    <a:lumMod val="75000"/>
                  </a:schemeClr>
                </a:solidFill>
              </a:rPr>
              <a:t>Efficiency: </a:t>
            </a:r>
            <a:r>
              <a:rPr lang="en-US" sz="1800" b="0" i="0" u="none" strike="noStrike" baseline="0" dirty="0"/>
              <a:t>managing cases in a timely and expeditious fashion and within established performance standards; maximizing the economic use of </a:t>
            </a:r>
            <a:r>
              <a:rPr lang="en-GB" sz="1800" b="0" i="0" u="none" strike="noStrike" baseline="0" dirty="0"/>
              <a:t>available court resources.</a:t>
            </a:r>
          </a:p>
          <a:p>
            <a:pPr marL="0" indent="0">
              <a:buNone/>
            </a:pPr>
            <a:r>
              <a:rPr lang="en-US" sz="1800" b="1" i="0" u="none" strike="noStrike" baseline="0" dirty="0">
                <a:solidFill>
                  <a:schemeClr val="accent1">
                    <a:lumMod val="75000"/>
                  </a:schemeClr>
                </a:solidFill>
              </a:rPr>
              <a:t>Effectiveness: </a:t>
            </a:r>
            <a:r>
              <a:rPr lang="en-US" sz="1800" b="0" i="0" u="none" strike="noStrike" baseline="0" dirty="0"/>
              <a:t>managing cases in ways that are proportionate to the matters in issue and time and resources devoted to the case; </a:t>
            </a:r>
          </a:p>
          <a:p>
            <a:pPr marL="0" indent="0">
              <a:buNone/>
            </a:pPr>
            <a:r>
              <a:rPr lang="en-US" sz="1800" b="0" i="0" u="none" strike="noStrike" baseline="0" dirty="0"/>
              <a:t>making decisions that are clear, coherent and enforceable and that further the objectives of the CPR, including the overriding objective of dealing with cases justly; </a:t>
            </a:r>
          </a:p>
          <a:p>
            <a:pPr marL="0" indent="0">
              <a:buNone/>
            </a:pPr>
            <a:r>
              <a:rPr lang="en-US" sz="1800" b="0" i="0" u="none" strike="noStrike" baseline="0" dirty="0"/>
              <a:t>making decisions that reflect the fact that the Administration of Justice involves real people involved in real-life situations</a:t>
            </a:r>
            <a:r>
              <a:rPr lang="en-GB" sz="1800" b="0" i="0" u="none" strike="noStrike" baseline="0" dirty="0"/>
              <a:t>.</a:t>
            </a:r>
          </a:p>
          <a:p>
            <a:pPr marL="0" indent="0">
              <a:buNone/>
            </a:pPr>
            <a:r>
              <a:rPr lang="en-GB" sz="1800" b="1" dirty="0">
                <a:solidFill>
                  <a:srgbClr val="4466A2"/>
                </a:solidFill>
              </a:rPr>
              <a:t>Impartiality/Fairness: </a:t>
            </a:r>
            <a:r>
              <a:rPr lang="en-GB" sz="1800" dirty="0"/>
              <a:t>At all times and at all stages matters must be conducted fairly and impartially, in relation to all court users - parties, witnesses, and attorneys. </a:t>
            </a:r>
            <a:endParaRPr lang="en-US" sz="1800" dirty="0"/>
          </a:p>
          <a:p>
            <a:pPr marL="0" indent="0">
              <a:buNone/>
            </a:pPr>
            <a:endParaRPr lang="en-US" sz="1800" dirty="0"/>
          </a:p>
          <a:p>
            <a:pPr marL="0" indent="0">
              <a:buNone/>
            </a:pPr>
            <a:endParaRPr lang="en-US" sz="1800" dirty="0"/>
          </a:p>
          <a:p>
            <a:pPr marL="0" indent="0">
              <a:buNone/>
            </a:pPr>
            <a:endParaRPr lang="en-GB" sz="1800" dirty="0"/>
          </a:p>
        </p:txBody>
      </p:sp>
      <p:pic>
        <p:nvPicPr>
          <p:cNvPr id="15362" name="Picture 2" descr="Best Articles on Efficiency: Interesting Reads">
            <a:extLst>
              <a:ext uri="{FF2B5EF4-FFF2-40B4-BE49-F238E27FC236}">
                <a16:creationId xmlns:a16="http://schemas.microsoft.com/office/drawing/2014/main" id="{3B69FAFD-BEDF-40FC-A29A-E320164283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27" r="55130" b="1"/>
          <a:stretch/>
        </p:blipFill>
        <p:spPr bwMode="auto">
          <a:xfrm>
            <a:off x="8187515" y="2055203"/>
            <a:ext cx="3748858" cy="3632824"/>
          </a:xfrm>
          <a:prstGeom prst="rect">
            <a:avLst/>
          </a:prstGeom>
          <a:noFill/>
          <a:extLst>
            <a:ext uri="{909E8E84-426E-40DD-AFC4-6F175D3DCCD1}">
              <a14:hiddenFill xmlns:a14="http://schemas.microsoft.com/office/drawing/2010/main">
                <a:solidFill>
                  <a:srgbClr val="FFFFFF"/>
                </a:solidFill>
              </a14:hiddenFill>
            </a:ext>
          </a:extLst>
        </p:spPr>
      </p:pic>
      <p:sp>
        <p:nvSpPr>
          <p:cNvPr id="15365" name="Rectangle 72">
            <a:extLst>
              <a:ext uri="{FF2B5EF4-FFF2-40B4-BE49-F238E27FC236}">
                <a16:creationId xmlns:a16="http://schemas.microsoft.com/office/drawing/2014/main" id="{2E438CA0-CB4D-4C94-8C39-9C7FC9BBE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12191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6B2C05E3-84E7-4957-95EF-B471CBF71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4076698"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5139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1DA0144-9FA2-4290-A9C0-B626EFFE9591}"/>
              </a:ext>
            </a:extLst>
          </p:cNvPr>
          <p:cNvSpPr>
            <a:spLocks noGrp="1"/>
          </p:cNvSpPr>
          <p:nvPr>
            <p:ph type="title"/>
          </p:nvPr>
        </p:nvSpPr>
        <p:spPr>
          <a:xfrm>
            <a:off x="1991171" y="442672"/>
            <a:ext cx="7569706" cy="1288238"/>
          </a:xfrm>
        </p:spPr>
        <p:txBody>
          <a:bodyPr anchor="ctr">
            <a:normAutofit fontScale="90000"/>
          </a:bodyPr>
          <a:lstStyle/>
          <a:p>
            <a:pPr algn="ctr"/>
            <a:r>
              <a:rPr lang="en-GB" b="1" dirty="0">
                <a:solidFill>
                  <a:schemeClr val="accent2">
                    <a:lumMod val="60000"/>
                    <a:lumOff val="40000"/>
                  </a:schemeClr>
                </a:solidFill>
                <a:latin typeface="+mn-lt"/>
              </a:rPr>
              <a:t>Part 1 – The Overriding Objective </a:t>
            </a:r>
            <a:endParaRPr lang="LID4096" b="1" dirty="0">
              <a:solidFill>
                <a:schemeClr val="accent2">
                  <a:lumMod val="60000"/>
                  <a:lumOff val="40000"/>
                </a:schemeClr>
              </a:solidFill>
              <a:latin typeface="+mn-lt"/>
            </a:endParaRPr>
          </a:p>
        </p:txBody>
      </p:sp>
      <p:sp>
        <p:nvSpPr>
          <p:cNvPr id="3" name="Content Placeholder 2">
            <a:extLst>
              <a:ext uri="{FF2B5EF4-FFF2-40B4-BE49-F238E27FC236}">
                <a16:creationId xmlns:a16="http://schemas.microsoft.com/office/drawing/2014/main" id="{7C2BDC26-B3FC-4963-B97B-87CA61FC46F3}"/>
              </a:ext>
            </a:extLst>
          </p:cNvPr>
          <p:cNvSpPr>
            <a:spLocks noGrp="1"/>
          </p:cNvSpPr>
          <p:nvPr>
            <p:ph idx="1"/>
          </p:nvPr>
        </p:nvSpPr>
        <p:spPr>
          <a:xfrm>
            <a:off x="1991171" y="1452785"/>
            <a:ext cx="8144142" cy="5039455"/>
          </a:xfrm>
        </p:spPr>
        <p:txBody>
          <a:bodyPr anchor="t">
            <a:normAutofit/>
          </a:bodyPr>
          <a:lstStyle/>
          <a:p>
            <a:pPr marL="0" indent="0">
              <a:buNone/>
            </a:pPr>
            <a:r>
              <a:rPr lang="en-GB" sz="1400" b="1" i="0" u="none" strike="noStrike" baseline="0" dirty="0"/>
              <a:t>CPR 1.1 </a:t>
            </a:r>
          </a:p>
          <a:p>
            <a:pPr marL="0" indent="0">
              <a:buNone/>
            </a:pPr>
            <a:r>
              <a:rPr lang="en-GB" sz="1400" b="1" i="0" u="none" strike="noStrike" baseline="0" dirty="0"/>
              <a:t>1.1 The Overriding Objective </a:t>
            </a:r>
          </a:p>
          <a:p>
            <a:pPr marL="0" indent="0">
              <a:buNone/>
            </a:pPr>
            <a:endParaRPr lang="en-GB" sz="1400" b="1" i="0" u="none" strike="noStrike" baseline="0" dirty="0"/>
          </a:p>
          <a:p>
            <a:pPr>
              <a:buAutoNum type="arabicParenBoth"/>
            </a:pPr>
            <a:r>
              <a:rPr lang="en-US" sz="1200" b="1" i="0" u="none" strike="noStrike" baseline="0" dirty="0"/>
              <a:t>The overriding objective of these Rules is to </a:t>
            </a:r>
            <a:r>
              <a:rPr lang="en-US" sz="1200" b="1" i="0" u="none" strike="noStrike" baseline="0" dirty="0">
                <a:solidFill>
                  <a:schemeClr val="accent2">
                    <a:lumMod val="60000"/>
                    <a:lumOff val="40000"/>
                  </a:schemeClr>
                </a:solidFill>
              </a:rPr>
              <a:t>enable the court to deal with cases justly </a:t>
            </a:r>
            <a:r>
              <a:rPr lang="en-US" sz="1200" b="1" i="0" u="none" strike="noStrike" baseline="0" dirty="0"/>
              <a:t>and at proportionate cost. </a:t>
            </a:r>
          </a:p>
          <a:p>
            <a:pPr>
              <a:buAutoNum type="arabicParenBoth"/>
            </a:pPr>
            <a:endParaRPr lang="en-US" sz="1200" b="1" i="0" u="none" strike="noStrike" baseline="0" dirty="0"/>
          </a:p>
          <a:p>
            <a:pPr marL="0" indent="0">
              <a:buNone/>
            </a:pPr>
            <a:r>
              <a:rPr lang="en-US" sz="1200" b="1" i="0" u="none" strike="noStrike" baseline="0" dirty="0"/>
              <a:t>(2) Dealing justly with a case includes, so far as is practicable: </a:t>
            </a:r>
          </a:p>
          <a:p>
            <a:pPr marL="0" indent="0">
              <a:buNone/>
            </a:pPr>
            <a:r>
              <a:rPr lang="en-US" sz="1200" b="1" i="0" u="none" strike="noStrike" baseline="0" dirty="0"/>
              <a:t>(a) ensuring that the parties are on an </a:t>
            </a:r>
            <a:r>
              <a:rPr lang="en-US" sz="1200" b="1" i="0" u="none" strike="noStrike" baseline="0" dirty="0">
                <a:solidFill>
                  <a:schemeClr val="accent2">
                    <a:lumMod val="60000"/>
                    <a:lumOff val="40000"/>
                  </a:schemeClr>
                </a:solidFill>
              </a:rPr>
              <a:t>equal footing</a:t>
            </a:r>
            <a:r>
              <a:rPr lang="en-US" sz="1200" b="1" i="0" u="none" strike="noStrike" baseline="0" dirty="0"/>
              <a:t>; </a:t>
            </a:r>
          </a:p>
          <a:p>
            <a:pPr marL="0" indent="0">
              <a:buNone/>
            </a:pPr>
            <a:r>
              <a:rPr lang="en-GB" sz="1200" b="1" i="0" u="none" strike="noStrike" baseline="0" dirty="0"/>
              <a:t>(b) </a:t>
            </a:r>
            <a:r>
              <a:rPr lang="en-GB" sz="1200" b="1" i="0" u="none" strike="noStrike" baseline="0" dirty="0">
                <a:solidFill>
                  <a:schemeClr val="accent2">
                    <a:lumMod val="60000"/>
                    <a:lumOff val="40000"/>
                  </a:schemeClr>
                </a:solidFill>
              </a:rPr>
              <a:t>saving expense</a:t>
            </a:r>
            <a:r>
              <a:rPr lang="en-GB" sz="1200" b="1" i="0" u="none" strike="noStrike" baseline="0" dirty="0"/>
              <a:t>; </a:t>
            </a:r>
          </a:p>
          <a:p>
            <a:pPr marL="0" indent="0">
              <a:buNone/>
            </a:pPr>
            <a:r>
              <a:rPr lang="en-US" sz="1200" b="1" i="0" u="none" strike="noStrike" baseline="0" dirty="0"/>
              <a:t>(c) dealing with the case in </a:t>
            </a:r>
            <a:r>
              <a:rPr lang="en-US" sz="1200" b="1" i="0" u="none" strike="noStrike" baseline="0" dirty="0">
                <a:solidFill>
                  <a:schemeClr val="accent2">
                    <a:lumMod val="60000"/>
                    <a:lumOff val="40000"/>
                  </a:schemeClr>
                </a:solidFill>
              </a:rPr>
              <a:t>ways which are proportionate </a:t>
            </a:r>
            <a:r>
              <a:rPr lang="en-US" sz="1200" b="1" i="0" u="none" strike="noStrike" baseline="0" dirty="0"/>
              <a:t>to </a:t>
            </a:r>
          </a:p>
          <a:p>
            <a:pPr marL="0" indent="0">
              <a:buNone/>
            </a:pPr>
            <a:r>
              <a:rPr lang="en-US" sz="1200" b="1" i="0" u="none" strike="noStrike" baseline="0" dirty="0"/>
              <a:t>(</a:t>
            </a:r>
            <a:r>
              <a:rPr lang="en-US" sz="1200" b="1" i="0" u="none" strike="noStrike" baseline="0" dirty="0" err="1"/>
              <a:t>i</a:t>
            </a:r>
            <a:r>
              <a:rPr lang="en-US" sz="1200" b="1" i="0" u="none" strike="noStrike" baseline="0" dirty="0"/>
              <a:t>) the </a:t>
            </a:r>
            <a:r>
              <a:rPr lang="en-US" sz="1200" b="1" i="0" u="none" strike="noStrike" baseline="0" dirty="0">
                <a:solidFill>
                  <a:schemeClr val="accent2">
                    <a:lumMod val="60000"/>
                    <a:lumOff val="40000"/>
                  </a:schemeClr>
                </a:solidFill>
              </a:rPr>
              <a:t>amount of money </a:t>
            </a:r>
            <a:r>
              <a:rPr lang="en-US" sz="1200" b="1" i="0" u="none" strike="noStrike" baseline="0" dirty="0"/>
              <a:t>involved; </a:t>
            </a:r>
          </a:p>
          <a:p>
            <a:pPr marL="0" indent="0">
              <a:buNone/>
            </a:pPr>
            <a:r>
              <a:rPr lang="en-US" sz="1200" b="1" i="0" u="none" strike="noStrike" baseline="0" dirty="0"/>
              <a:t>(ii) the </a:t>
            </a:r>
            <a:r>
              <a:rPr lang="en-US" sz="1200" b="1" i="0" u="none" strike="noStrike" baseline="0" dirty="0">
                <a:solidFill>
                  <a:schemeClr val="accent2">
                    <a:lumMod val="60000"/>
                    <a:lumOff val="40000"/>
                  </a:schemeClr>
                </a:solidFill>
              </a:rPr>
              <a:t>importance of the case</a:t>
            </a:r>
            <a:r>
              <a:rPr lang="en-US" sz="1200" b="1" i="0" u="none" strike="noStrike" baseline="0" dirty="0"/>
              <a:t>; </a:t>
            </a:r>
          </a:p>
          <a:p>
            <a:pPr marL="0" indent="0">
              <a:buNone/>
            </a:pPr>
            <a:r>
              <a:rPr lang="en-US" sz="1200" b="1" i="0" u="none" strike="noStrike" baseline="0" dirty="0"/>
              <a:t>(iii) the </a:t>
            </a:r>
            <a:r>
              <a:rPr lang="en-US" sz="1200" b="1" i="0" u="none" strike="noStrike" baseline="0" dirty="0">
                <a:solidFill>
                  <a:schemeClr val="accent2">
                    <a:lumMod val="60000"/>
                    <a:lumOff val="40000"/>
                  </a:schemeClr>
                </a:solidFill>
              </a:rPr>
              <a:t>complexity of the issues</a:t>
            </a:r>
            <a:r>
              <a:rPr lang="en-US" sz="1200" b="1" i="0" u="none" strike="noStrike" baseline="0" dirty="0"/>
              <a:t>; and </a:t>
            </a:r>
          </a:p>
          <a:p>
            <a:pPr marL="0" indent="0">
              <a:buNone/>
            </a:pPr>
            <a:r>
              <a:rPr lang="en-US" sz="1200" b="1" i="0" u="none" strike="noStrike" baseline="0" dirty="0"/>
              <a:t>(iv) the </a:t>
            </a:r>
            <a:r>
              <a:rPr lang="en-US" sz="1200" b="1" i="0" u="none" strike="noStrike" baseline="0" dirty="0">
                <a:solidFill>
                  <a:schemeClr val="accent2">
                    <a:lumMod val="60000"/>
                    <a:lumOff val="40000"/>
                  </a:schemeClr>
                </a:solidFill>
              </a:rPr>
              <a:t>financial position </a:t>
            </a:r>
            <a:r>
              <a:rPr lang="en-US" sz="1200" b="1" i="0" u="none" strike="noStrike" baseline="0" dirty="0"/>
              <a:t>of each party; </a:t>
            </a:r>
          </a:p>
          <a:p>
            <a:pPr marL="0" indent="0">
              <a:buNone/>
            </a:pPr>
            <a:r>
              <a:rPr lang="en-US" sz="1200" b="1" i="0" u="none" strike="noStrike" baseline="0" dirty="0"/>
              <a:t>(d) ensuring that it is </a:t>
            </a:r>
            <a:r>
              <a:rPr lang="en-US" sz="1200" b="1" i="0" u="none" strike="noStrike" baseline="0" dirty="0">
                <a:solidFill>
                  <a:schemeClr val="accent2">
                    <a:lumMod val="60000"/>
                    <a:lumOff val="40000"/>
                  </a:schemeClr>
                </a:solidFill>
              </a:rPr>
              <a:t>dealt with expeditiously and fairly</a:t>
            </a:r>
            <a:r>
              <a:rPr lang="en-US" sz="1200" b="1" i="0" u="none" strike="noStrike" baseline="0" dirty="0"/>
              <a:t>; </a:t>
            </a:r>
          </a:p>
          <a:p>
            <a:pPr marL="0" indent="0">
              <a:buNone/>
            </a:pPr>
            <a:r>
              <a:rPr lang="en-US" sz="1200" b="1" i="0" u="none" strike="noStrike" baseline="0" dirty="0"/>
              <a:t>(e) allotting to it </a:t>
            </a:r>
            <a:r>
              <a:rPr lang="en-US" sz="1200" b="1" i="0" u="none" strike="noStrike" baseline="0" dirty="0">
                <a:solidFill>
                  <a:schemeClr val="accent2">
                    <a:lumMod val="60000"/>
                    <a:lumOff val="40000"/>
                  </a:schemeClr>
                </a:solidFill>
              </a:rPr>
              <a:t>an appropriate share of the court’s resources</a:t>
            </a:r>
            <a:r>
              <a:rPr lang="en-US" sz="1200" b="1" i="0" u="none" strike="noStrike" baseline="0" dirty="0"/>
              <a:t>, while taking into account the need to allot resources to other cases; and </a:t>
            </a:r>
          </a:p>
          <a:p>
            <a:pPr marL="0" indent="0">
              <a:buNone/>
            </a:pPr>
            <a:r>
              <a:rPr lang="en-US" sz="1200" b="1" i="0" u="none" strike="noStrike" baseline="0" dirty="0"/>
              <a:t>(f) enforcing </a:t>
            </a:r>
            <a:r>
              <a:rPr lang="en-US" sz="1200" b="1" i="0" u="none" strike="noStrike" baseline="0" dirty="0">
                <a:solidFill>
                  <a:schemeClr val="accent2">
                    <a:lumMod val="60000"/>
                    <a:lumOff val="40000"/>
                  </a:schemeClr>
                </a:solidFill>
              </a:rPr>
              <a:t>compliance with rules, practice directions and orders</a:t>
            </a:r>
            <a:r>
              <a:rPr lang="en-US" sz="1200" b="0" i="0" u="none" strike="noStrike" baseline="0" dirty="0"/>
              <a:t>. </a:t>
            </a:r>
            <a:endParaRPr lang="LID4096" sz="1200" dirty="0"/>
          </a:p>
        </p:txBody>
      </p:sp>
    </p:spTree>
    <p:extLst>
      <p:ext uri="{BB962C8B-B14F-4D97-AF65-F5344CB8AC3E}">
        <p14:creationId xmlns:p14="http://schemas.microsoft.com/office/powerpoint/2010/main" val="348453439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1DA0144-9FA2-4290-A9C0-B626EFFE9591}"/>
              </a:ext>
            </a:extLst>
          </p:cNvPr>
          <p:cNvSpPr>
            <a:spLocks noGrp="1"/>
          </p:cNvSpPr>
          <p:nvPr>
            <p:ph type="title"/>
          </p:nvPr>
        </p:nvSpPr>
        <p:spPr>
          <a:xfrm>
            <a:off x="2311147" y="365760"/>
            <a:ext cx="7569706" cy="1288238"/>
          </a:xfrm>
        </p:spPr>
        <p:txBody>
          <a:bodyPr anchor="ctr">
            <a:normAutofit/>
          </a:bodyPr>
          <a:lstStyle/>
          <a:p>
            <a:pPr algn="ctr"/>
            <a:r>
              <a:rPr lang="en-GB" sz="4000" b="1" dirty="0">
                <a:solidFill>
                  <a:schemeClr val="accent2">
                    <a:lumMod val="60000"/>
                    <a:lumOff val="40000"/>
                  </a:schemeClr>
                </a:solidFill>
                <a:latin typeface="+mn-lt"/>
              </a:rPr>
              <a:t>Part 1 – The Overriding Objective </a:t>
            </a:r>
            <a:endParaRPr lang="LID4096" sz="4000" b="1" dirty="0">
              <a:solidFill>
                <a:schemeClr val="accent2">
                  <a:lumMod val="60000"/>
                  <a:lumOff val="40000"/>
                </a:schemeClr>
              </a:solidFill>
              <a:latin typeface="+mn-lt"/>
            </a:endParaRPr>
          </a:p>
        </p:txBody>
      </p:sp>
      <p:sp>
        <p:nvSpPr>
          <p:cNvPr id="3" name="Content Placeholder 2">
            <a:extLst>
              <a:ext uri="{FF2B5EF4-FFF2-40B4-BE49-F238E27FC236}">
                <a16:creationId xmlns:a16="http://schemas.microsoft.com/office/drawing/2014/main" id="{7C2BDC26-B3FC-4963-B97B-87CA61FC46F3}"/>
              </a:ext>
            </a:extLst>
          </p:cNvPr>
          <p:cNvSpPr>
            <a:spLocks noGrp="1"/>
          </p:cNvSpPr>
          <p:nvPr>
            <p:ph idx="1"/>
          </p:nvPr>
        </p:nvSpPr>
        <p:spPr>
          <a:xfrm>
            <a:off x="2165569" y="1521151"/>
            <a:ext cx="8132113" cy="5076201"/>
          </a:xfrm>
        </p:spPr>
        <p:txBody>
          <a:bodyPr anchor="t">
            <a:normAutofit/>
          </a:bodyPr>
          <a:lstStyle/>
          <a:p>
            <a:endParaRPr lang="en-GB" sz="1100" b="1" i="0" u="none" strike="noStrike" baseline="0" dirty="0">
              <a:latin typeface="Arial" panose="020B0604020202020204" pitchFamily="34" charset="0"/>
            </a:endParaRPr>
          </a:p>
          <a:p>
            <a:pPr marL="0" indent="0">
              <a:buNone/>
            </a:pPr>
            <a:r>
              <a:rPr lang="en-GB" sz="1100" b="1" i="0" u="none" strike="noStrike" baseline="0" dirty="0">
                <a:latin typeface="Arial" panose="020B0604020202020204" pitchFamily="34" charset="0"/>
              </a:rPr>
              <a:t>CPR 1.2 </a:t>
            </a:r>
            <a:endParaRPr lang="en-GB" sz="1100" b="0" i="0" u="none" strike="noStrike" baseline="0" dirty="0">
              <a:latin typeface="Arial" panose="020B0604020202020204" pitchFamily="34" charset="0"/>
            </a:endParaRPr>
          </a:p>
          <a:p>
            <a:pPr marL="0" indent="0">
              <a:buNone/>
            </a:pPr>
            <a:r>
              <a:rPr lang="en-US" sz="1100" b="1" i="0" u="none" strike="noStrike" baseline="0" dirty="0">
                <a:latin typeface="Arial" panose="020B0604020202020204" pitchFamily="34" charset="0"/>
              </a:rPr>
              <a:t>1.2 </a:t>
            </a:r>
            <a:r>
              <a:rPr lang="en-US" sz="1100" b="1" i="0" u="none" strike="noStrike" baseline="0" dirty="0">
                <a:solidFill>
                  <a:schemeClr val="accent2">
                    <a:lumMod val="60000"/>
                    <a:lumOff val="40000"/>
                  </a:schemeClr>
                </a:solidFill>
                <a:latin typeface="Arial" panose="020B0604020202020204" pitchFamily="34" charset="0"/>
              </a:rPr>
              <a:t>Application of overriding objective </a:t>
            </a:r>
            <a:r>
              <a:rPr lang="en-US" sz="1100" b="1" i="0" u="none" strike="noStrike" baseline="0" dirty="0">
                <a:latin typeface="Arial" panose="020B0604020202020204" pitchFamily="34" charset="0"/>
              </a:rPr>
              <a:t>by the court </a:t>
            </a:r>
          </a:p>
          <a:p>
            <a:pPr marL="0" indent="0">
              <a:buNone/>
            </a:pPr>
            <a:endParaRPr lang="en-US" sz="1100" b="0" i="0" u="none" strike="noStrike" baseline="0" dirty="0">
              <a:latin typeface="Arial" panose="020B0604020202020204" pitchFamily="34" charset="0"/>
            </a:endParaRPr>
          </a:p>
          <a:p>
            <a:pPr marL="0" indent="0">
              <a:buNone/>
            </a:pPr>
            <a:r>
              <a:rPr lang="en-US" sz="1100" b="0" i="0" u="none" strike="noStrike" baseline="0" dirty="0">
                <a:latin typeface="Arial" panose="020B0604020202020204" pitchFamily="34" charset="0"/>
              </a:rPr>
              <a:t>(1) The court must seek to give effect to the overriding objective when – </a:t>
            </a:r>
          </a:p>
          <a:p>
            <a:pPr marL="0" indent="0">
              <a:buNone/>
            </a:pPr>
            <a:r>
              <a:rPr lang="en-US" sz="1100" b="0" i="0" u="none" strike="noStrike" baseline="0" dirty="0">
                <a:latin typeface="Arial" panose="020B0604020202020204" pitchFamily="34" charset="0"/>
              </a:rPr>
              <a:t>(a) </a:t>
            </a:r>
            <a:r>
              <a:rPr lang="en-US" sz="1100" b="1" i="0" u="none" strike="noStrike" baseline="0" dirty="0">
                <a:solidFill>
                  <a:schemeClr val="accent2">
                    <a:lumMod val="60000"/>
                    <a:lumOff val="40000"/>
                  </a:schemeClr>
                </a:solidFill>
                <a:latin typeface="Arial" panose="020B0604020202020204" pitchFamily="34" charset="0"/>
              </a:rPr>
              <a:t>exercising any powers </a:t>
            </a:r>
            <a:r>
              <a:rPr lang="en-US" sz="1100" b="0" i="0" u="none" strike="noStrike" baseline="0" dirty="0">
                <a:latin typeface="Arial" panose="020B0604020202020204" pitchFamily="34" charset="0"/>
              </a:rPr>
              <a:t>under these Rules; </a:t>
            </a:r>
          </a:p>
          <a:p>
            <a:pPr marL="0" indent="0">
              <a:buNone/>
            </a:pPr>
            <a:r>
              <a:rPr lang="en-US" sz="1100" b="0" i="0" u="none" strike="noStrike" baseline="0" dirty="0">
                <a:latin typeface="Arial" panose="020B0604020202020204" pitchFamily="34" charset="0"/>
              </a:rPr>
              <a:t>(b) </a:t>
            </a:r>
            <a:r>
              <a:rPr lang="en-US" sz="1100" b="1" i="0" u="none" strike="noStrike" baseline="0" dirty="0">
                <a:solidFill>
                  <a:schemeClr val="accent2">
                    <a:lumMod val="60000"/>
                    <a:lumOff val="40000"/>
                  </a:schemeClr>
                </a:solidFill>
                <a:latin typeface="Arial" panose="020B0604020202020204" pitchFamily="34" charset="0"/>
              </a:rPr>
              <a:t>exercising any discretion </a:t>
            </a:r>
            <a:r>
              <a:rPr lang="en-US" sz="1100" b="0" i="0" u="none" strike="noStrike" baseline="0" dirty="0">
                <a:latin typeface="Arial" panose="020B0604020202020204" pitchFamily="34" charset="0"/>
              </a:rPr>
              <a:t>given to it by the Rules; or </a:t>
            </a:r>
          </a:p>
          <a:p>
            <a:pPr marL="0" indent="0">
              <a:buNone/>
            </a:pPr>
            <a:r>
              <a:rPr lang="en-GB" sz="1100" b="0" i="0" u="none" strike="noStrike" baseline="0" dirty="0">
                <a:latin typeface="Arial" panose="020B0604020202020204" pitchFamily="34" charset="0"/>
              </a:rPr>
              <a:t>(c) </a:t>
            </a:r>
            <a:r>
              <a:rPr lang="en-GB" sz="1100" b="1" i="0" u="none" strike="noStrike" baseline="0" dirty="0">
                <a:solidFill>
                  <a:schemeClr val="accent2">
                    <a:lumMod val="60000"/>
                    <a:lumOff val="40000"/>
                  </a:schemeClr>
                </a:solidFill>
                <a:latin typeface="Arial" panose="020B0604020202020204" pitchFamily="34" charset="0"/>
              </a:rPr>
              <a:t>interpreting</a:t>
            </a:r>
            <a:r>
              <a:rPr lang="en-GB" sz="1100" b="0" i="0" u="none" strike="noStrike" baseline="0" dirty="0">
                <a:latin typeface="Arial" panose="020B0604020202020204" pitchFamily="34" charset="0"/>
              </a:rPr>
              <a:t> these Rules. </a:t>
            </a:r>
          </a:p>
          <a:p>
            <a:endParaRPr lang="en-GB" sz="1100" b="0" i="0" u="none" strike="noStrike" baseline="0" dirty="0">
              <a:latin typeface="Arial" panose="020B0604020202020204" pitchFamily="34" charset="0"/>
            </a:endParaRPr>
          </a:p>
          <a:p>
            <a:pPr marL="0" indent="0">
              <a:buNone/>
            </a:pPr>
            <a:r>
              <a:rPr lang="en-US" sz="1100" b="0" i="0" u="none" strike="noStrike" baseline="0" dirty="0">
                <a:latin typeface="Arial" panose="020B0604020202020204" pitchFamily="34" charset="0"/>
              </a:rPr>
              <a:t>(2) These Rules shall be </a:t>
            </a:r>
            <a:r>
              <a:rPr lang="en-US" sz="1100" b="1" i="0" u="none" strike="noStrike" baseline="0" dirty="0">
                <a:solidFill>
                  <a:schemeClr val="accent2">
                    <a:lumMod val="60000"/>
                    <a:lumOff val="40000"/>
                  </a:schemeClr>
                </a:solidFill>
                <a:latin typeface="Arial" panose="020B0604020202020204" pitchFamily="34" charset="0"/>
              </a:rPr>
              <a:t>liberally construed </a:t>
            </a:r>
            <a:r>
              <a:rPr lang="en-US" sz="1100" b="0" i="0" u="none" strike="noStrike" baseline="0" dirty="0">
                <a:latin typeface="Arial" panose="020B0604020202020204" pitchFamily="34" charset="0"/>
              </a:rPr>
              <a:t>to </a:t>
            </a:r>
            <a:r>
              <a:rPr lang="en-US" sz="1100" b="1" i="0" u="none" strike="noStrike" baseline="0" dirty="0">
                <a:solidFill>
                  <a:schemeClr val="accent2">
                    <a:lumMod val="60000"/>
                    <a:lumOff val="40000"/>
                  </a:schemeClr>
                </a:solidFill>
                <a:latin typeface="Arial" panose="020B0604020202020204" pitchFamily="34" charset="0"/>
              </a:rPr>
              <a:t>give effect to the overriding objective </a:t>
            </a:r>
            <a:r>
              <a:rPr lang="en-US" sz="1100" b="0" i="0" u="none" strike="noStrike" baseline="0" dirty="0">
                <a:latin typeface="Arial" panose="020B0604020202020204" pitchFamily="34" charset="0"/>
              </a:rPr>
              <a:t>and, in particular, to </a:t>
            </a:r>
            <a:r>
              <a:rPr lang="en-US" sz="1100" b="1" i="0" u="none" strike="noStrike" baseline="0" dirty="0">
                <a:solidFill>
                  <a:schemeClr val="accent2">
                    <a:lumMod val="60000"/>
                    <a:lumOff val="40000"/>
                  </a:schemeClr>
                </a:solidFill>
                <a:latin typeface="Arial" panose="020B0604020202020204" pitchFamily="34" charset="0"/>
              </a:rPr>
              <a:t>secure the just, most expeditious and least expensive determination </a:t>
            </a:r>
            <a:r>
              <a:rPr lang="en-US" sz="1100" b="0" i="0" u="none" strike="noStrike" baseline="0" dirty="0">
                <a:latin typeface="Arial" panose="020B0604020202020204" pitchFamily="34" charset="0"/>
              </a:rPr>
              <a:t>of every cause or matter on its merits. </a:t>
            </a:r>
          </a:p>
          <a:p>
            <a:pPr marL="0" indent="0">
              <a:buNone/>
            </a:pPr>
            <a:endParaRPr lang="en-US" sz="1100" b="0" i="0" u="none" strike="noStrike" baseline="0" dirty="0">
              <a:latin typeface="Arial" panose="020B0604020202020204" pitchFamily="34" charset="0"/>
            </a:endParaRPr>
          </a:p>
          <a:p>
            <a:pPr marL="0" indent="0">
              <a:buNone/>
            </a:pPr>
            <a:r>
              <a:rPr lang="en-GB" sz="1100" b="1" i="0" u="none" strike="noStrike" baseline="0" dirty="0">
                <a:latin typeface="Arial" panose="020B0604020202020204" pitchFamily="34" charset="0"/>
              </a:rPr>
              <a:t>CPR 1.3 </a:t>
            </a:r>
            <a:endParaRPr lang="en-GB" sz="1100" b="0" i="0" u="none" strike="noStrike" baseline="0" dirty="0">
              <a:latin typeface="Arial" panose="020B0604020202020204" pitchFamily="34" charset="0"/>
            </a:endParaRPr>
          </a:p>
          <a:p>
            <a:pPr marL="0" indent="0">
              <a:buNone/>
            </a:pPr>
            <a:r>
              <a:rPr lang="en-GB" sz="1100" b="1" i="0" u="none" strike="noStrike" baseline="0" dirty="0">
                <a:latin typeface="Arial" panose="020B0604020202020204" pitchFamily="34" charset="0"/>
              </a:rPr>
              <a:t>1.3 Duty of parties </a:t>
            </a:r>
            <a:endParaRPr lang="en-GB" sz="1100" b="0" i="0" u="none" strike="noStrike" baseline="0" dirty="0">
              <a:latin typeface="Arial" panose="020B0604020202020204" pitchFamily="34" charset="0"/>
            </a:endParaRPr>
          </a:p>
          <a:p>
            <a:pPr marL="0" indent="0">
              <a:buNone/>
            </a:pPr>
            <a:r>
              <a:rPr lang="en-US" sz="1100" b="0" i="0" u="none" strike="noStrike" baseline="0" dirty="0">
                <a:latin typeface="Arial" panose="020B0604020202020204" pitchFamily="34" charset="0"/>
              </a:rPr>
              <a:t>It is the duty of the parties to help the court to further the overriding objective. In applying the Rules to give effect to the overriding objective the Court may take into account a party’s failure to help in this respect. </a:t>
            </a:r>
          </a:p>
          <a:p>
            <a:pPr marL="0" indent="0">
              <a:buNone/>
            </a:pPr>
            <a:r>
              <a:rPr lang="en-US" sz="1100" b="0" i="0" u="none" strike="noStrike" baseline="0" dirty="0">
                <a:latin typeface="Arial" panose="020B0604020202020204" pitchFamily="34" charset="0"/>
              </a:rPr>
              <a:t>[</a:t>
            </a:r>
            <a:r>
              <a:rPr lang="en-US" sz="1100" b="0" i="1" u="none" strike="noStrike" baseline="0" dirty="0">
                <a:latin typeface="Arial" panose="020B0604020202020204" pitchFamily="34" charset="0"/>
              </a:rPr>
              <a:t>Part 25 deals with the court’s duty to forward the overriding objective by active case management</a:t>
            </a:r>
            <a:r>
              <a:rPr lang="en-US" sz="1100" b="0" i="0" u="none" strike="noStrike" baseline="0" dirty="0">
                <a:latin typeface="Arial" panose="020B0604020202020204" pitchFamily="34" charset="0"/>
              </a:rPr>
              <a:t>.] </a:t>
            </a:r>
            <a:endParaRPr lang="en-GB" sz="1100" b="0" i="0" u="none" strike="noStrike" baseline="0" dirty="0">
              <a:latin typeface="Arial" panose="020B0604020202020204" pitchFamily="34" charset="0"/>
            </a:endParaRPr>
          </a:p>
        </p:txBody>
      </p:sp>
    </p:spTree>
    <p:extLst>
      <p:ext uri="{BB962C8B-B14F-4D97-AF65-F5344CB8AC3E}">
        <p14:creationId xmlns:p14="http://schemas.microsoft.com/office/powerpoint/2010/main" val="342985885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59C5A3EE-E231-4938-BCBD-5F2A8A36681F}"/>
              </a:ext>
            </a:extLst>
          </p:cNvPr>
          <p:cNvSpPr>
            <a:spLocks noGrp="1"/>
          </p:cNvSpPr>
          <p:nvPr>
            <p:ph type="title"/>
          </p:nvPr>
        </p:nvSpPr>
        <p:spPr>
          <a:xfrm>
            <a:off x="233916" y="448721"/>
            <a:ext cx="6859093" cy="1225650"/>
          </a:xfrm>
        </p:spPr>
        <p:txBody>
          <a:bodyPr anchor="b">
            <a:normAutofit/>
          </a:bodyPr>
          <a:lstStyle/>
          <a:p>
            <a:r>
              <a:rPr lang="en-GB" sz="2800" b="1" dirty="0">
                <a:solidFill>
                  <a:schemeClr val="bg1"/>
                </a:solidFill>
                <a:latin typeface="+mn-lt"/>
                <a:cs typeface="Times New Roman" panose="02020603050405020304" pitchFamily="18" charset="0"/>
              </a:rPr>
              <a:t>T</a:t>
            </a:r>
            <a:r>
              <a:rPr lang="en-GB" sz="2800" b="1" dirty="0">
                <a:solidFill>
                  <a:schemeClr val="bg1"/>
                </a:solidFill>
                <a:effectLst/>
                <a:latin typeface="+mn-lt"/>
                <a:ea typeface="Calibri" panose="020F0502020204030204" pitchFamily="34" charset="0"/>
                <a:cs typeface="Times New Roman" panose="02020603050405020304" pitchFamily="18" charset="0"/>
              </a:rPr>
              <a:t>he (</a:t>
            </a:r>
            <a:r>
              <a:rPr lang="en-GB" sz="2800" b="1" dirty="0" err="1">
                <a:solidFill>
                  <a:schemeClr val="bg1"/>
                </a:solidFill>
                <a:effectLst/>
                <a:latin typeface="+mn-lt"/>
                <a:ea typeface="Calibri" panose="020F0502020204030204" pitchFamily="34" charset="0"/>
                <a:cs typeface="Times New Roman" panose="02020603050405020304" pitchFamily="18" charset="0"/>
              </a:rPr>
              <a:t>i</a:t>
            </a:r>
            <a:r>
              <a:rPr lang="en-GB" sz="2800" b="1" dirty="0">
                <a:solidFill>
                  <a:schemeClr val="bg1"/>
                </a:solidFill>
                <a:effectLst/>
                <a:latin typeface="+mn-lt"/>
                <a:ea typeface="Calibri" panose="020F0502020204030204" pitchFamily="34" charset="0"/>
                <a:cs typeface="Times New Roman" panose="02020603050405020304" pitchFamily="18" charset="0"/>
              </a:rPr>
              <a:t>) Interpretative and (ii) Executory mandates of the CPR Overriding </a:t>
            </a:r>
            <a:r>
              <a:rPr lang="en-GB" sz="2800" b="1" dirty="0">
                <a:solidFill>
                  <a:schemeClr val="bg1"/>
                </a:solidFill>
                <a:latin typeface="+mn-lt"/>
                <a:ea typeface="Calibri" panose="020F0502020204030204" pitchFamily="34" charset="0"/>
                <a:cs typeface="Times New Roman" panose="02020603050405020304" pitchFamily="18" charset="0"/>
              </a:rPr>
              <a:t>O</a:t>
            </a:r>
            <a:r>
              <a:rPr lang="en-GB" sz="2800" b="1" dirty="0">
                <a:solidFill>
                  <a:schemeClr val="bg1"/>
                </a:solidFill>
                <a:effectLst/>
                <a:latin typeface="+mn-lt"/>
                <a:ea typeface="Calibri" panose="020F0502020204030204" pitchFamily="34" charset="0"/>
                <a:cs typeface="Times New Roman" panose="02020603050405020304" pitchFamily="18" charset="0"/>
              </a:rPr>
              <a:t>bjective</a:t>
            </a:r>
            <a:endParaRPr lang="LID4096" sz="2800" b="1" dirty="0">
              <a:solidFill>
                <a:schemeClr val="bg1"/>
              </a:solidFill>
              <a:latin typeface="+mn-lt"/>
            </a:endParaRPr>
          </a:p>
        </p:txBody>
      </p:sp>
      <p:cxnSp>
        <p:nvCxnSpPr>
          <p:cNvPr id="15" name="Straight Connector 1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0D6A85A-7138-4420-813D-3FF0BF687AB3}"/>
              </a:ext>
            </a:extLst>
          </p:cNvPr>
          <p:cNvSpPr>
            <a:spLocks noGrp="1"/>
          </p:cNvSpPr>
          <p:nvPr>
            <p:ph idx="1"/>
          </p:nvPr>
        </p:nvSpPr>
        <p:spPr>
          <a:xfrm>
            <a:off x="233916" y="1909192"/>
            <a:ext cx="7070651" cy="3647710"/>
          </a:xfrm>
        </p:spPr>
        <p:txBody>
          <a:bodyPr>
            <a:noAutofit/>
          </a:bodyPr>
          <a:lstStyle/>
          <a:p>
            <a:pPr marL="0" indent="0">
              <a:buNone/>
            </a:pPr>
            <a:r>
              <a:rPr lang="en-US" sz="1800" b="1" i="0" u="none" strike="noStrike" baseline="0" dirty="0">
                <a:solidFill>
                  <a:schemeClr val="bg1"/>
                </a:solidFill>
              </a:rPr>
              <a:t>1.2 Application of overriding objective by the court </a:t>
            </a:r>
          </a:p>
          <a:p>
            <a:pPr marL="0" indent="0">
              <a:buNone/>
            </a:pPr>
            <a:endParaRPr lang="en-US" sz="1800" b="0" i="0" u="none" strike="noStrike" baseline="0" dirty="0">
              <a:solidFill>
                <a:schemeClr val="bg1"/>
              </a:solidFill>
            </a:endParaRPr>
          </a:p>
          <a:p>
            <a:pPr marL="0" indent="0">
              <a:buNone/>
            </a:pPr>
            <a:r>
              <a:rPr lang="en-US" sz="1800" b="0" i="0" u="none" strike="noStrike" baseline="0" dirty="0">
                <a:solidFill>
                  <a:schemeClr val="bg1"/>
                </a:solidFill>
              </a:rPr>
              <a:t>(1) The court </a:t>
            </a:r>
            <a:r>
              <a:rPr lang="en-US" sz="1800" b="1" i="0" u="none" strike="noStrike" baseline="0" dirty="0">
                <a:solidFill>
                  <a:srgbClr val="00B0F0"/>
                </a:solidFill>
              </a:rPr>
              <a:t>must seek </a:t>
            </a:r>
            <a:r>
              <a:rPr lang="en-US" sz="1800" b="0" i="0" u="none" strike="noStrike" baseline="0" dirty="0">
                <a:solidFill>
                  <a:schemeClr val="bg1"/>
                </a:solidFill>
              </a:rPr>
              <a:t>to </a:t>
            </a:r>
            <a:r>
              <a:rPr lang="en-US" sz="1800" b="0" i="0" u="none" strike="noStrike" baseline="0" dirty="0">
                <a:solidFill>
                  <a:srgbClr val="00B0F0"/>
                </a:solidFill>
              </a:rPr>
              <a:t>give effect </a:t>
            </a:r>
            <a:r>
              <a:rPr lang="en-US" sz="1800" b="0" i="0" u="none" strike="noStrike" baseline="0" dirty="0">
                <a:solidFill>
                  <a:schemeClr val="bg1"/>
                </a:solidFill>
              </a:rPr>
              <a:t>to the overriding objective when – </a:t>
            </a:r>
          </a:p>
          <a:p>
            <a:pPr marL="0" indent="0">
              <a:buNone/>
            </a:pPr>
            <a:r>
              <a:rPr lang="en-US" sz="1800" b="0" i="0" u="none" strike="noStrike" baseline="0" dirty="0">
                <a:solidFill>
                  <a:schemeClr val="bg1"/>
                </a:solidFill>
              </a:rPr>
              <a:t>(a) </a:t>
            </a:r>
            <a:r>
              <a:rPr lang="en-US" sz="1800" b="1" i="0" u="none" strike="noStrike" baseline="0" dirty="0">
                <a:solidFill>
                  <a:srgbClr val="00B0F0"/>
                </a:solidFill>
              </a:rPr>
              <a:t>exercising any powers </a:t>
            </a:r>
            <a:r>
              <a:rPr lang="en-US" sz="1800" b="0" i="0" u="none" strike="noStrike" baseline="0" dirty="0">
                <a:solidFill>
                  <a:schemeClr val="bg1"/>
                </a:solidFill>
              </a:rPr>
              <a:t>under these Rules; </a:t>
            </a:r>
          </a:p>
          <a:p>
            <a:pPr marL="0" indent="0">
              <a:buNone/>
            </a:pPr>
            <a:r>
              <a:rPr lang="en-US" sz="1800" b="0" i="0" u="none" strike="noStrike" baseline="0" dirty="0">
                <a:solidFill>
                  <a:schemeClr val="bg1"/>
                </a:solidFill>
              </a:rPr>
              <a:t>(b) </a:t>
            </a:r>
            <a:r>
              <a:rPr lang="en-US" sz="1800" b="1" i="0" u="none" strike="noStrike" baseline="0" dirty="0">
                <a:solidFill>
                  <a:srgbClr val="00B0F0"/>
                </a:solidFill>
              </a:rPr>
              <a:t>exercising any discretion </a:t>
            </a:r>
            <a:r>
              <a:rPr lang="en-US" sz="1800" b="0" i="0" u="none" strike="noStrike" baseline="0" dirty="0">
                <a:solidFill>
                  <a:schemeClr val="bg1"/>
                </a:solidFill>
              </a:rPr>
              <a:t>given to it by the Rules; or </a:t>
            </a:r>
          </a:p>
          <a:p>
            <a:pPr marL="0" indent="0">
              <a:buNone/>
            </a:pPr>
            <a:r>
              <a:rPr lang="en-GB" sz="1800" b="0" i="0" u="none" strike="noStrike" baseline="0" dirty="0">
                <a:solidFill>
                  <a:schemeClr val="bg1"/>
                </a:solidFill>
              </a:rPr>
              <a:t>(c) </a:t>
            </a:r>
            <a:r>
              <a:rPr lang="en-GB" sz="1800" b="1" i="0" u="none" strike="noStrike" baseline="0" dirty="0">
                <a:solidFill>
                  <a:srgbClr val="00B0F0"/>
                </a:solidFill>
              </a:rPr>
              <a:t>interpreting</a:t>
            </a:r>
            <a:r>
              <a:rPr lang="en-GB" sz="1800" b="0" i="0" u="none" strike="noStrike" baseline="0" dirty="0">
                <a:solidFill>
                  <a:schemeClr val="bg1"/>
                </a:solidFill>
              </a:rPr>
              <a:t> these Rules. </a:t>
            </a:r>
          </a:p>
          <a:p>
            <a:endParaRPr lang="en-GB" sz="1800" b="0" i="0" u="none" strike="noStrike" baseline="0" dirty="0">
              <a:solidFill>
                <a:schemeClr val="bg1"/>
              </a:solidFill>
            </a:endParaRPr>
          </a:p>
          <a:p>
            <a:pPr marL="0" indent="0">
              <a:buNone/>
            </a:pPr>
            <a:r>
              <a:rPr lang="en-US" sz="1800" b="0" i="0" u="none" strike="noStrike" baseline="0" dirty="0">
                <a:solidFill>
                  <a:schemeClr val="bg1"/>
                </a:solidFill>
              </a:rPr>
              <a:t>(2) These Rules shall be </a:t>
            </a:r>
            <a:r>
              <a:rPr lang="en-US" sz="1800" b="1" i="0" u="none" strike="noStrike" baseline="0" dirty="0">
                <a:solidFill>
                  <a:srgbClr val="00B0F0"/>
                </a:solidFill>
              </a:rPr>
              <a:t>liberally construed to give effect to </a:t>
            </a:r>
            <a:r>
              <a:rPr lang="en-US" sz="1800" b="0" i="0" u="none" strike="noStrike" baseline="0" dirty="0">
                <a:solidFill>
                  <a:schemeClr val="bg1"/>
                </a:solidFill>
              </a:rPr>
              <a:t>the overriding objective and, in particular, </a:t>
            </a:r>
            <a:r>
              <a:rPr lang="en-US" sz="1800" b="1" i="0" u="none" strike="noStrike" baseline="0" dirty="0">
                <a:solidFill>
                  <a:srgbClr val="00B0F0"/>
                </a:solidFill>
              </a:rPr>
              <a:t>to secure </a:t>
            </a:r>
            <a:r>
              <a:rPr lang="en-US" sz="1800" b="0" i="0" u="none" strike="noStrike" baseline="0" dirty="0">
                <a:solidFill>
                  <a:schemeClr val="bg1"/>
                </a:solidFill>
              </a:rPr>
              <a:t>the </a:t>
            </a:r>
            <a:r>
              <a:rPr lang="en-US" sz="1800" b="1" i="0" u="none" strike="noStrike" baseline="0" dirty="0">
                <a:solidFill>
                  <a:srgbClr val="00B0F0"/>
                </a:solidFill>
              </a:rPr>
              <a:t>just</a:t>
            </a:r>
            <a:r>
              <a:rPr lang="en-US" sz="1800" b="0" i="0" u="none" strike="noStrike" baseline="0" dirty="0">
                <a:solidFill>
                  <a:srgbClr val="00B0F0"/>
                </a:solidFill>
              </a:rPr>
              <a:t>, </a:t>
            </a:r>
            <a:r>
              <a:rPr lang="en-US" sz="1800" b="1" i="0" u="none" strike="noStrike" baseline="0" dirty="0">
                <a:solidFill>
                  <a:srgbClr val="00B0F0"/>
                </a:solidFill>
              </a:rPr>
              <a:t>most expeditious </a:t>
            </a:r>
            <a:r>
              <a:rPr lang="en-US" sz="1800" b="0" i="0" u="none" strike="noStrike" baseline="0" dirty="0">
                <a:solidFill>
                  <a:srgbClr val="00B0F0"/>
                </a:solidFill>
              </a:rPr>
              <a:t>and </a:t>
            </a:r>
            <a:r>
              <a:rPr lang="en-US" sz="1800" b="1" i="0" u="none" strike="noStrike" baseline="0" dirty="0">
                <a:solidFill>
                  <a:srgbClr val="00B0F0"/>
                </a:solidFill>
              </a:rPr>
              <a:t>least expensive </a:t>
            </a:r>
            <a:r>
              <a:rPr lang="en-US" sz="1800" b="0" i="0" u="none" strike="noStrike" baseline="0" dirty="0">
                <a:solidFill>
                  <a:schemeClr val="bg1"/>
                </a:solidFill>
              </a:rPr>
              <a:t>determination of every cause or matter on its merits. </a:t>
            </a:r>
          </a:p>
          <a:p>
            <a:pPr marL="0" indent="0">
              <a:buNone/>
            </a:pPr>
            <a:endParaRPr lang="en-US" sz="1800" dirty="0">
              <a:solidFill>
                <a:schemeClr val="bg1"/>
              </a:solidFill>
              <a:latin typeface="Arial" panose="020B0604020202020204" pitchFamily="34" charset="0"/>
            </a:endParaRPr>
          </a:p>
          <a:p>
            <a:pPr marL="0" indent="0" algn="ctr">
              <a:buNone/>
            </a:pPr>
            <a:r>
              <a:rPr lang="en-US" sz="1800" b="1" dirty="0">
                <a:solidFill>
                  <a:srgbClr val="00B0F0"/>
                </a:solidFill>
              </a:rPr>
              <a:t>JUST DETERMINATION:</a:t>
            </a:r>
          </a:p>
          <a:p>
            <a:pPr marL="0" indent="0" algn="ctr">
              <a:buNone/>
            </a:pPr>
            <a:r>
              <a:rPr lang="en-US" sz="1800" b="1" dirty="0">
                <a:solidFill>
                  <a:srgbClr val="00B0F0"/>
                </a:solidFill>
              </a:rPr>
              <a:t>INTERPRETATION; APPLICATION - to secure - EXPEDITION; MINIMAL COSTS</a:t>
            </a:r>
            <a:endParaRPr lang="LID4096" sz="1800" b="1" dirty="0">
              <a:solidFill>
                <a:srgbClr val="00B0F0"/>
              </a:solidFill>
            </a:endParaRPr>
          </a:p>
        </p:txBody>
      </p:sp>
      <p:cxnSp>
        <p:nvCxnSpPr>
          <p:cNvPr id="14" name="Straight Connector 1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6" name="Graphic 6" descr="Error">
            <a:extLst>
              <a:ext uri="{FF2B5EF4-FFF2-40B4-BE49-F238E27FC236}">
                <a16:creationId xmlns:a16="http://schemas.microsoft.com/office/drawing/2014/main" id="{13F27A1A-227E-4C4A-A045-8D585A7878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47079" y="1531089"/>
            <a:ext cx="4601518" cy="4601518"/>
          </a:xfrm>
          <a:prstGeom prst="rect">
            <a:avLst/>
          </a:prstGeom>
        </p:spPr>
      </p:pic>
    </p:spTree>
    <p:extLst>
      <p:ext uri="{BB962C8B-B14F-4D97-AF65-F5344CB8AC3E}">
        <p14:creationId xmlns:p14="http://schemas.microsoft.com/office/powerpoint/2010/main" val="24520290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4095</TotalTime>
  <Words>4664</Words>
  <Application>Microsoft Office PowerPoint</Application>
  <PresentationFormat>Widescreen</PresentationFormat>
  <Paragraphs>377</Paragraphs>
  <Slides>54</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54</vt:i4>
      </vt:variant>
    </vt:vector>
  </HeadingPairs>
  <TitlesOfParts>
    <vt:vector size="64" baseType="lpstr">
      <vt:lpstr>Amasis MT Pro Black</vt:lpstr>
      <vt:lpstr>AngsanaUPC</vt:lpstr>
      <vt:lpstr>Arial</vt:lpstr>
      <vt:lpstr>Calibri</vt:lpstr>
      <vt:lpstr>Calibri Light</vt:lpstr>
      <vt:lpstr>Candara Light</vt:lpstr>
      <vt:lpstr>Scala-Bold</vt:lpstr>
      <vt:lpstr>Office Theme</vt:lpstr>
      <vt:lpstr>Worksheet</vt:lpstr>
      <vt:lpstr>Acrobat Document</vt:lpstr>
      <vt:lpstr>Bahamas CPR Training 2002 Overriding Objective – Pre-action Protocols – ADR – Issue Identification and Treatment Transforming Legal Cultures</vt:lpstr>
      <vt:lpstr>    The Overriding Objective   Getting to the Heart of the Matter  </vt:lpstr>
      <vt:lpstr>PowerPoint Presentation</vt:lpstr>
      <vt:lpstr>Our Judicial Oath of Office: Who &amp; What We Are </vt:lpstr>
      <vt:lpstr>Establishing Some Overarching Context - 1</vt:lpstr>
      <vt:lpstr>Establishing Some Overarching Context - 2</vt:lpstr>
      <vt:lpstr>Part 1 – The Overriding Objective </vt:lpstr>
      <vt:lpstr>Part 1 – The Overriding Objective </vt:lpstr>
      <vt:lpstr>The (i) Interpretative and (ii) Executory mandates of the CPR Overriding Objective</vt:lpstr>
      <vt:lpstr>Dealing justly with cases: </vt:lpstr>
      <vt:lpstr>Principles of proportionality; equal footing; expedition; fairness; saving expense; enforcing compliance; and appropriate use of court resources</vt:lpstr>
      <vt:lpstr>7 Key Principles</vt:lpstr>
      <vt:lpstr>Substantive and Procedural Justice</vt:lpstr>
      <vt:lpstr>Substantive and Procedural Justice </vt:lpstr>
      <vt:lpstr>Substantive and Procedural Justice </vt:lpstr>
      <vt:lpstr>The New Role of the CPR Judge: A fundamental ideological shift from a “lawyer-driven court” to a “Judge-controlled court”.</vt:lpstr>
      <vt:lpstr>Duty of Attorneys and Parties: To Render Assistance in Furthering the Overriding Objective</vt:lpstr>
      <vt:lpstr>    Pre-Action Protocols and ADR  </vt:lpstr>
      <vt:lpstr>PowerPoint Presentation</vt:lpstr>
      <vt:lpstr>Pre-Action Protocols (PP)</vt:lpstr>
      <vt:lpstr>Pre-Action Protocols</vt:lpstr>
      <vt:lpstr>Pre-Action Protocols</vt:lpstr>
      <vt:lpstr>Pre-Action Protocols</vt:lpstr>
      <vt:lpstr>Forms/ Templates</vt:lpstr>
      <vt:lpstr>Alternative Dispute Resolution (ADR)</vt:lpstr>
      <vt:lpstr>PowerPoint Presentation</vt:lpstr>
      <vt:lpstr>PowerPoint Presentation</vt:lpstr>
      <vt:lpstr>Arbitration</vt:lpstr>
      <vt:lpstr>Arbitration</vt:lpstr>
      <vt:lpstr>PowerPoint Presentation</vt:lpstr>
      <vt:lpstr>Alternative Dispute Resolution (ADR)</vt:lpstr>
      <vt:lpstr>Mediation</vt:lpstr>
      <vt:lpstr>The Mediation Settlement Rate</vt:lpstr>
      <vt:lpstr>Early Neutral Evaluation What is it?</vt:lpstr>
      <vt:lpstr>Early Neutral Evaluation </vt:lpstr>
      <vt:lpstr>Why the emphasis on Settlements?</vt:lpstr>
      <vt:lpstr>Narrowing the issues  for Bahamas CPR training</vt:lpstr>
      <vt:lpstr>PowerPoint Presentation</vt:lpstr>
      <vt:lpstr>Narrowing the Issues, a Team Sport to improve justice delivery</vt:lpstr>
      <vt:lpstr>Narrowing the Issues   Creating a New Court Culture</vt:lpstr>
      <vt:lpstr>Narrowing the Issues</vt:lpstr>
      <vt:lpstr>The issues are narrowed when:</vt:lpstr>
      <vt:lpstr>Identification and Narrowing of Issues and Narrowing  of Issues – New exercise</vt:lpstr>
      <vt:lpstr>Early Identification of Issues Identification of Issues </vt:lpstr>
      <vt:lpstr>Duty to narrow issues in pleadings</vt:lpstr>
      <vt:lpstr>Techniques of Narrowing the Issues</vt:lpstr>
      <vt:lpstr>Court can order parties (inter alia) to file agreed statements, or separate statements if agreement cannot be reached before 1st CMC to facilitate orders narrowing issues</vt:lpstr>
      <vt:lpstr>Mechanisms </vt:lpstr>
      <vt:lpstr>The Fish Farm Dispute – A Case Study </vt:lpstr>
      <vt:lpstr>The Fish Farm Dispute</vt:lpstr>
      <vt:lpstr>The Fish Farm Dispute</vt:lpstr>
      <vt:lpstr>The Fish Farm Dispute</vt:lpstr>
      <vt:lpstr>The Fish Farm Dispute</vt:lpstr>
      <vt:lpstr>Method of Narrowing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Narrowing the issues  for Bahamas CPR training</dc:title>
  <dc:creator>Dennis Byron</dc:creator>
  <cp:lastModifiedBy>Dennis Byron</cp:lastModifiedBy>
  <cp:revision>10</cp:revision>
  <cp:lastPrinted>2022-03-02T00:15:50Z</cp:lastPrinted>
  <dcterms:created xsi:type="dcterms:W3CDTF">2022-02-25T20:52:57Z</dcterms:created>
  <dcterms:modified xsi:type="dcterms:W3CDTF">2022-03-02T18:02:05Z</dcterms:modified>
</cp:coreProperties>
</file>