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58" r:id="rId3"/>
    <p:sldId id="259" r:id="rId4"/>
    <p:sldId id="260" r:id="rId5"/>
    <p:sldId id="261" r:id="rId6"/>
    <p:sldId id="262"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D3D7D8-D450-4392-B16A-A51DE31B2EBF}">
          <p14:sldIdLst>
            <p14:sldId id="257"/>
            <p14:sldId id="258"/>
          </p14:sldIdLst>
        </p14:section>
        <p14:section name="Untitled Section" id="{8BDF9F6E-FE78-47BC-B423-40A5D1E76F7D}">
          <p14:sldIdLst>
            <p14:sldId id="259"/>
            <p14:sldId id="260"/>
            <p14:sldId id="261"/>
            <p14:sldId id="262"/>
            <p14:sldId id="263"/>
            <p14:sldId id="266"/>
            <p14:sldId id="267"/>
            <p14:sldId id="268"/>
            <p14:sldId id="269"/>
            <p14:sldId id="270"/>
            <p14:sldId id="271"/>
            <p14:sldId id="272"/>
            <p14:sldId id="273"/>
            <p14:sldId id="274"/>
            <p14:sldId id="275"/>
            <p14:sldId id="276"/>
            <p14:sldId id="277"/>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FFFF66"/>
    <a:srgbClr val="33CCFF"/>
    <a:srgbClr val="00A4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107378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453790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81937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1307422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9163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3979280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1278370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2522365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300154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9FCE-383C-42AE-A127-D3F4CBA63920}"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4126573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69FCE-383C-42AE-A127-D3F4CBA63920}"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187340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69FCE-383C-42AE-A127-D3F4CBA63920}"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68403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69FCE-383C-42AE-A127-D3F4CBA63920}"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2081323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69FCE-383C-42AE-A127-D3F4CBA63920}"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224827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69FCE-383C-42AE-A127-D3F4CBA63920}"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6F277-4CCC-4395-A598-2753BAF7EB64}" type="slidenum">
              <a:rPr lang="en-US" smtClean="0"/>
              <a:t>‹#›</a:t>
            </a:fld>
            <a:endParaRPr lang="en-US"/>
          </a:p>
        </p:txBody>
      </p:sp>
    </p:spTree>
    <p:extLst>
      <p:ext uri="{BB962C8B-B14F-4D97-AF65-F5344CB8AC3E}">
        <p14:creationId xmlns:p14="http://schemas.microsoft.com/office/powerpoint/2010/main" val="287951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6F277-4CCC-4395-A598-2753BAF7EB64}" type="slidenum">
              <a:rPr lang="en-US" smtClean="0"/>
              <a:t>‹#›</a:t>
            </a:fld>
            <a:endParaRPr lang="en-US"/>
          </a:p>
        </p:txBody>
      </p:sp>
      <p:sp>
        <p:nvSpPr>
          <p:cNvPr id="5" name="Date Placeholder 4"/>
          <p:cNvSpPr>
            <a:spLocks noGrp="1"/>
          </p:cNvSpPr>
          <p:nvPr>
            <p:ph type="dt" sz="half" idx="10"/>
          </p:nvPr>
        </p:nvSpPr>
        <p:spPr/>
        <p:txBody>
          <a:bodyPr/>
          <a:lstStyle/>
          <a:p>
            <a:fld id="{70269FCE-383C-42AE-A127-D3F4CBA63920}" type="datetimeFigureOut">
              <a:rPr lang="en-US" smtClean="0"/>
              <a:t>11/22/2019</a:t>
            </a:fld>
            <a:endParaRPr lang="en-US"/>
          </a:p>
        </p:txBody>
      </p:sp>
    </p:spTree>
    <p:extLst>
      <p:ext uri="{BB962C8B-B14F-4D97-AF65-F5344CB8AC3E}">
        <p14:creationId xmlns:p14="http://schemas.microsoft.com/office/powerpoint/2010/main" val="359660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1000">
              <a:srgbClr val="FFFF99"/>
            </a:gs>
            <a:gs pos="0">
              <a:srgbClr val="00B0F0"/>
            </a:gs>
            <a:gs pos="100000">
              <a:srgbClr val="00B0F0"/>
            </a:gs>
          </a:gsLst>
          <a:lin ang="21594000" scaled="0"/>
          <a:tileRect/>
        </a:gra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269FCE-383C-42AE-A127-D3F4CBA63920}" type="datetimeFigureOut">
              <a:rPr lang="en-US" smtClean="0"/>
              <a:t>11/22/2019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76F277-4CCC-4395-A598-2753BAF7EB64}" type="slidenum">
              <a:rPr lang="en-US" smtClean="0"/>
              <a:t>‹#›</a:t>
            </a:fld>
            <a:endParaRPr lang="en-US"/>
          </a:p>
        </p:txBody>
      </p:sp>
    </p:spTree>
    <p:extLst>
      <p:ext uri="{BB962C8B-B14F-4D97-AF65-F5344CB8AC3E}">
        <p14:creationId xmlns:p14="http://schemas.microsoft.com/office/powerpoint/2010/main" val="176816742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89316"/>
            <a:ext cx="9704622" cy="3323883"/>
          </a:xfrm>
        </p:spPr>
        <p:txBody>
          <a:bodyPr>
            <a:normAutofit fontScale="90000"/>
          </a:bodyPr>
          <a:lstStyle/>
          <a:p>
            <a:pPr algn="ct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COMMONWEALTH OF THE BAHAMAS </a:t>
            </a:r>
            <a:br>
              <a:rPr lang="en-US" sz="3600" b="1" dirty="0" smtClean="0">
                <a:solidFill>
                  <a:schemeClr val="tx1"/>
                </a:solidFill>
              </a:rPr>
            </a:br>
            <a:r>
              <a:rPr lang="en-US" sz="3600" b="1" dirty="0" smtClean="0">
                <a:solidFill>
                  <a:schemeClr val="tx1"/>
                </a:solidFill>
              </a:rPr>
              <a:t>SUPREME COURT</a:t>
            </a:r>
            <a:br>
              <a:rPr lang="en-US" sz="36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PROPOSED CIVIL PROCEDURE RULES </a:t>
            </a:r>
            <a:br>
              <a:rPr lang="en-US" sz="3600" b="1" dirty="0" smtClean="0">
                <a:solidFill>
                  <a:schemeClr val="tx1"/>
                </a:solidFill>
              </a:rPr>
            </a:br>
            <a:r>
              <a:rPr lang="en-US" dirty="0" smtClean="0"/>
              <a:t/>
            </a:r>
            <a:br>
              <a:rPr lang="en-US" dirty="0" smtClean="0"/>
            </a:br>
            <a:r>
              <a:rPr lang="en-US" sz="4000" b="1" dirty="0" smtClean="0">
                <a:solidFill>
                  <a:schemeClr val="tx1"/>
                </a:solidFill>
                <a:latin typeface="Algerian" panose="04020705040A02060702" pitchFamily="82" charset="0"/>
              </a:rPr>
              <a:t>INTERLOCUTORY APPLICATIONS </a:t>
            </a:r>
            <a:br>
              <a:rPr lang="en-US" sz="4000" b="1" dirty="0" smtClean="0">
                <a:solidFill>
                  <a:schemeClr val="tx1"/>
                </a:solidFill>
                <a:latin typeface="Algerian" panose="04020705040A02060702" pitchFamily="82" charset="0"/>
              </a:rPr>
            </a:br>
            <a:r>
              <a:rPr lang="en-US" sz="4000" b="1" dirty="0" smtClean="0">
                <a:solidFill>
                  <a:schemeClr val="tx1"/>
                </a:solidFill>
                <a:latin typeface="Algerian" panose="04020705040A02060702" pitchFamily="82" charset="0"/>
              </a:rPr>
              <a:t>&amp; CASE MANAGEMENT</a:t>
            </a:r>
            <a:br>
              <a:rPr lang="en-US" sz="4000" b="1" dirty="0" smtClean="0">
                <a:solidFill>
                  <a:schemeClr val="tx1"/>
                </a:solidFill>
                <a:latin typeface="Algerian" panose="04020705040A02060702" pitchFamily="82" charset="0"/>
              </a:rPr>
            </a:br>
            <a:r>
              <a:rPr lang="en-US" sz="4000" b="1" dirty="0" smtClean="0">
                <a:solidFill>
                  <a:schemeClr val="tx1"/>
                </a:solidFill>
                <a:latin typeface="Algerian" panose="04020705040A02060702" pitchFamily="82" charset="0"/>
              </a:rPr>
              <a:t/>
            </a:r>
            <a:br>
              <a:rPr lang="en-US" sz="4000" b="1" dirty="0" smtClean="0">
                <a:solidFill>
                  <a:schemeClr val="tx1"/>
                </a:solidFill>
                <a:latin typeface="Algerian" panose="04020705040A02060702" pitchFamily="82" charset="0"/>
              </a:rPr>
            </a:br>
            <a:r>
              <a:rPr lang="en-US" sz="1600" b="1" dirty="0" smtClean="0">
                <a:solidFill>
                  <a:schemeClr val="tx1"/>
                </a:solidFill>
                <a:latin typeface="Arial" panose="020B0604020202020204" pitchFamily="34" charset="0"/>
                <a:cs typeface="Arial" panose="020B0604020202020204" pitchFamily="34" charset="0"/>
              </a:rPr>
              <a:t>PANELISTS: JUSTICE INDRA CHARLES &amp; MR. TERRY NORTH</a:t>
            </a:r>
            <a:r>
              <a:rPr lang="en-US" sz="1600" b="1" dirty="0" smtClean="0">
                <a:solidFill>
                  <a:schemeClr val="tx1"/>
                </a:solidFill>
                <a:latin typeface="Algerian" panose="04020705040A02060702" pitchFamily="82" charset="0"/>
              </a:rPr>
              <a:t/>
            </a:r>
            <a:br>
              <a:rPr lang="en-US" sz="1600" b="1" dirty="0" smtClean="0">
                <a:solidFill>
                  <a:schemeClr val="tx1"/>
                </a:solidFill>
                <a:latin typeface="Algerian" panose="04020705040A02060702" pitchFamily="82" charset="0"/>
              </a:rPr>
            </a:br>
            <a:r>
              <a:rPr lang="en-US" sz="1600" b="1" dirty="0" smtClean="0">
                <a:solidFill>
                  <a:schemeClr val="tx1"/>
                </a:solidFill>
                <a:latin typeface="Algerian" panose="04020705040A02060702" pitchFamily="82" charset="0"/>
              </a:rPr>
              <a:t/>
            </a:r>
            <a:br>
              <a:rPr lang="en-US" sz="1600" b="1" dirty="0" smtClean="0">
                <a:solidFill>
                  <a:schemeClr val="tx1"/>
                </a:solidFill>
                <a:latin typeface="Algerian" panose="04020705040A02060702" pitchFamily="82" charset="0"/>
              </a:rPr>
            </a:br>
            <a:r>
              <a:rPr lang="en-US" sz="1300" b="1" dirty="0" smtClean="0">
                <a:solidFill>
                  <a:schemeClr val="tx1"/>
                </a:solidFill>
                <a:latin typeface="Arial" panose="020B0604020202020204" pitchFamily="34" charset="0"/>
                <a:cs typeface="Arial" panose="020B0604020202020204" pitchFamily="34" charset="0"/>
              </a:rPr>
              <a:t>From: 11:15 a.m. – 11.45 a.m.</a:t>
            </a:r>
            <a:br>
              <a:rPr lang="en-US" sz="1300" b="1" dirty="0" smtClean="0">
                <a:solidFill>
                  <a:schemeClr val="tx1"/>
                </a:solidFill>
                <a:latin typeface="Arial" panose="020B0604020202020204" pitchFamily="34" charset="0"/>
                <a:cs typeface="Arial" panose="020B0604020202020204" pitchFamily="34" charset="0"/>
              </a:rPr>
            </a:br>
            <a:r>
              <a:rPr lang="en-US" sz="1300" b="1" dirty="0" smtClean="0">
                <a:solidFill>
                  <a:schemeClr val="tx1"/>
                </a:solidFill>
                <a:latin typeface="Arial" panose="020B0604020202020204" pitchFamily="34" charset="0"/>
                <a:cs typeface="Arial" panose="020B0604020202020204" pitchFamily="34" charset="0"/>
              </a:rPr>
              <a:t>  Q &amp; A -11.45 a.m. – 12.00 noon</a:t>
            </a:r>
            <a:endParaRPr lang="en-US" sz="1300" b="1" dirty="0">
              <a:solidFill>
                <a:schemeClr val="tx1"/>
              </a:solidFill>
              <a:latin typeface="Algerian" panose="04020705040A02060702" pitchFamily="82" charset="0"/>
            </a:endParaRPr>
          </a:p>
        </p:txBody>
      </p:sp>
      <p:sp>
        <p:nvSpPr>
          <p:cNvPr id="3" name="Subtitle 2"/>
          <p:cNvSpPr>
            <a:spLocks noGrp="1"/>
          </p:cNvSpPr>
          <p:nvPr>
            <p:ph type="body" idx="1"/>
          </p:nvPr>
        </p:nvSpPr>
        <p:spPr/>
        <p:txBody>
          <a:bodyPr>
            <a:normAutofit/>
          </a:bodyPr>
          <a:lstStyle/>
          <a:p>
            <a:endParaRPr lang="en-US" dirty="0" smtClean="0"/>
          </a:p>
          <a:p>
            <a:r>
              <a:rPr lang="en-US" b="1" dirty="0" smtClean="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265354056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373488"/>
            <a:ext cx="10295467" cy="1556912"/>
          </a:xfrm>
        </p:spPr>
        <p:txBody>
          <a:bodyPr>
            <a:normAutofit/>
          </a:bodyPr>
          <a:lstStyle/>
          <a:p>
            <a:pPr algn="ctr"/>
            <a:r>
              <a:rPr lang="en-US" sz="4000" b="1" dirty="0">
                <a:solidFill>
                  <a:schemeClr val="tx1"/>
                </a:solidFill>
              </a:rPr>
              <a:t>The Objective</a:t>
            </a:r>
            <a:r>
              <a:rPr lang="en-US" sz="2000" b="1" dirty="0">
                <a:solidFill>
                  <a:schemeClr val="tx1"/>
                </a:solidFill>
              </a:rPr>
              <a:t/>
            </a:r>
            <a:br>
              <a:rPr lang="en-US" sz="2000" b="1" dirty="0">
                <a:solidFill>
                  <a:schemeClr val="tx1"/>
                </a:solidFill>
              </a:rPr>
            </a:br>
            <a:r>
              <a:rPr lang="en-US" sz="2000" b="1" dirty="0">
                <a:solidFill>
                  <a:schemeClr val="tx1"/>
                </a:solidFill>
              </a:rPr>
              <a:t>(</a:t>
            </a:r>
            <a:r>
              <a:rPr lang="en-US" sz="2000" b="1" u="sng" dirty="0">
                <a:solidFill>
                  <a:schemeClr val="tx1"/>
                </a:solidFill>
              </a:rPr>
              <a:t>Court’s duty</a:t>
            </a:r>
            <a:r>
              <a:rPr lang="en-US" sz="2000" b="1" dirty="0">
                <a:solidFill>
                  <a:schemeClr val="tx1"/>
                </a:solidFill>
              </a:rPr>
              <a:t> to actively manage cases)</a:t>
            </a:r>
            <a:br>
              <a:rPr lang="en-US" sz="2000" b="1" dirty="0">
                <a:solidFill>
                  <a:schemeClr val="tx1"/>
                </a:solidFill>
              </a:rPr>
            </a:br>
            <a:r>
              <a:rPr lang="en-US" sz="2000" b="1" dirty="0">
                <a:solidFill>
                  <a:schemeClr val="tx1"/>
                </a:solidFill>
              </a:rPr>
              <a:t>The court must further the overriding objective by </a:t>
            </a:r>
            <a:r>
              <a:rPr lang="en-US" sz="2000" b="1" u="sng" dirty="0">
                <a:solidFill>
                  <a:schemeClr val="tx1"/>
                </a:solidFill>
              </a:rPr>
              <a:t>actively</a:t>
            </a:r>
            <a:r>
              <a:rPr lang="en-US" sz="2000" b="1" dirty="0">
                <a:solidFill>
                  <a:schemeClr val="tx1"/>
                </a:solidFill>
              </a:rPr>
              <a:t> managing cases</a:t>
            </a:r>
            <a:endParaRPr lang="en-US" sz="2000" dirty="0"/>
          </a:p>
        </p:txBody>
      </p:sp>
      <p:sp>
        <p:nvSpPr>
          <p:cNvPr id="3" name="Text Placeholder 2"/>
          <p:cNvSpPr>
            <a:spLocks noGrp="1"/>
          </p:cNvSpPr>
          <p:nvPr>
            <p:ph type="body" idx="1"/>
          </p:nvPr>
        </p:nvSpPr>
        <p:spPr>
          <a:xfrm>
            <a:off x="512971" y="2180786"/>
            <a:ext cx="4185623" cy="576262"/>
          </a:xfrm>
        </p:spPr>
        <p:txBody>
          <a:bodyPr/>
          <a:lstStyle/>
          <a:p>
            <a:r>
              <a:rPr lang="en-US" dirty="0" smtClean="0"/>
              <a:t>		Proposed Rules </a:t>
            </a:r>
            <a:endParaRPr lang="en-US" dirty="0"/>
          </a:p>
        </p:txBody>
      </p:sp>
      <p:sp>
        <p:nvSpPr>
          <p:cNvPr id="4" name="Content Placeholder 3"/>
          <p:cNvSpPr>
            <a:spLocks noGrp="1"/>
          </p:cNvSpPr>
          <p:nvPr>
            <p:ph sz="half" idx="2"/>
          </p:nvPr>
        </p:nvSpPr>
        <p:spPr>
          <a:xfrm>
            <a:off x="309093" y="2737245"/>
            <a:ext cx="5370490" cy="3187037"/>
          </a:xfrm>
        </p:spPr>
        <p:txBody>
          <a:bodyPr>
            <a:normAutofit fontScale="77500" lnSpcReduction="20000"/>
          </a:bodyPr>
          <a:lstStyle/>
          <a:p>
            <a:pPr algn="just"/>
            <a:r>
              <a:rPr lang="en-US" b="1" dirty="0"/>
              <a:t>(h) </a:t>
            </a:r>
            <a:r>
              <a:rPr lang="en-US" b="1" u="sng" dirty="0"/>
              <a:t>encouraging the parties to use any appropriate form of dispute resolution including, in particular, mediation</a:t>
            </a:r>
            <a:r>
              <a:rPr lang="en-US" b="1" dirty="0"/>
              <a:t>, if the court considers it appropriate and facilitating the use of such procedures;</a:t>
            </a:r>
          </a:p>
          <a:p>
            <a:pPr algn="just"/>
            <a:r>
              <a:rPr lang="en-US" dirty="0"/>
              <a:t>(</a:t>
            </a:r>
            <a:r>
              <a:rPr lang="en-US" dirty="0" err="1"/>
              <a:t>i</a:t>
            </a:r>
            <a:r>
              <a:rPr lang="en-US" dirty="0"/>
              <a:t>) ensuring that no party gains an unfair advantage by reason of that party’s failure to give full disclosure of all relevant facts prior to the trial or the hearing of any application;</a:t>
            </a:r>
          </a:p>
          <a:p>
            <a:pPr algn="just"/>
            <a:r>
              <a:rPr lang="en-US" dirty="0"/>
              <a:t>(j) </a:t>
            </a:r>
            <a:r>
              <a:rPr lang="en-US" b="1" u="sng" dirty="0"/>
              <a:t>fixing timetables or otherwise controlling the progress of the case;</a:t>
            </a:r>
          </a:p>
          <a:p>
            <a:pPr algn="just"/>
            <a:r>
              <a:rPr lang="en-US" b="1" u="sng" dirty="0"/>
              <a:t>(k) giving directions to ensure that the trial of the case proceeds quickly and efficiently.</a:t>
            </a:r>
          </a:p>
          <a:p>
            <a:pPr algn="just"/>
            <a:r>
              <a:rPr lang="en-US" b="1" dirty="0"/>
              <a:t>(l) identifying the issues at an early stage;</a:t>
            </a:r>
            <a:endParaRPr lang="en-US" dirty="0"/>
          </a:p>
          <a:p>
            <a:pPr algn="just"/>
            <a:r>
              <a:rPr lang="en-US" dirty="0"/>
              <a:t>(m) </a:t>
            </a:r>
            <a:r>
              <a:rPr lang="en-US" b="1" dirty="0">
                <a:solidFill>
                  <a:srgbClr val="FF0000"/>
                </a:solidFill>
              </a:rPr>
              <a:t>make appropriate use of technology.</a:t>
            </a:r>
          </a:p>
          <a:p>
            <a:pPr algn="just"/>
            <a:endParaRPr lang="en-US" dirty="0"/>
          </a:p>
          <a:p>
            <a:pPr algn="just"/>
            <a:endParaRPr lang="en-US" dirty="0"/>
          </a:p>
          <a:p>
            <a:endParaRPr lang="en-US" dirty="0"/>
          </a:p>
        </p:txBody>
      </p:sp>
      <p:sp>
        <p:nvSpPr>
          <p:cNvPr id="5" name="Text Placeholder 4"/>
          <p:cNvSpPr>
            <a:spLocks noGrp="1"/>
          </p:cNvSpPr>
          <p:nvPr>
            <p:ph type="body" sz="quarter" idx="3"/>
          </p:nvPr>
        </p:nvSpPr>
        <p:spPr>
          <a:xfrm>
            <a:off x="5088382" y="2180785"/>
            <a:ext cx="5613961" cy="556459"/>
          </a:xfrm>
        </p:spPr>
        <p:txBody>
          <a:bodyPr/>
          <a:lstStyle/>
          <a:p>
            <a:r>
              <a:rPr lang="en-US" dirty="0" smtClean="0"/>
              <a:t>					Order 31A</a:t>
            </a:r>
            <a:endParaRPr lang="en-US" dirty="0"/>
          </a:p>
        </p:txBody>
      </p:sp>
      <p:sp>
        <p:nvSpPr>
          <p:cNvPr id="6" name="Content Placeholder 5"/>
          <p:cNvSpPr>
            <a:spLocks noGrp="1"/>
          </p:cNvSpPr>
          <p:nvPr>
            <p:ph sz="quarter" idx="4"/>
          </p:nvPr>
        </p:nvSpPr>
        <p:spPr>
          <a:xfrm>
            <a:off x="6014434" y="2757048"/>
            <a:ext cx="5640946" cy="3284314"/>
          </a:xfrm>
        </p:spPr>
        <p:txBody>
          <a:bodyPr>
            <a:normAutofit fontScale="92500" lnSpcReduction="10000"/>
          </a:bodyPr>
          <a:lstStyle/>
          <a:p>
            <a:pPr algn="just"/>
            <a:r>
              <a:rPr lang="en-US" sz="1400" dirty="0" smtClean="0"/>
              <a:t>(h) </a:t>
            </a:r>
            <a:r>
              <a:rPr lang="en-US" sz="1400" dirty="0"/>
              <a:t>considering whether the likely benefits of taking a particular step will justify the cost of taking it</a:t>
            </a:r>
            <a:r>
              <a:rPr lang="en-US" sz="1400" dirty="0" smtClean="0"/>
              <a:t>;</a:t>
            </a:r>
            <a:r>
              <a:rPr lang="en-US" sz="1400" dirty="0" smtClean="0">
                <a:solidFill>
                  <a:srgbClr val="FF0000"/>
                </a:solidFill>
              </a:rPr>
              <a:t> - (same as (b))</a:t>
            </a:r>
            <a:endParaRPr lang="en-US" sz="1400" dirty="0">
              <a:solidFill>
                <a:srgbClr val="FF0000"/>
              </a:solidFill>
            </a:endParaRPr>
          </a:p>
          <a:p>
            <a:pPr algn="just"/>
            <a:r>
              <a:rPr lang="en-US" sz="1400" dirty="0" smtClean="0"/>
              <a:t>(</a:t>
            </a:r>
            <a:r>
              <a:rPr lang="en-US" sz="1400" dirty="0" err="1" smtClean="0"/>
              <a:t>i</a:t>
            </a:r>
            <a:r>
              <a:rPr lang="en-US" sz="1400" dirty="0" smtClean="0"/>
              <a:t>) </a:t>
            </a:r>
            <a:r>
              <a:rPr lang="en-US" sz="1400" dirty="0"/>
              <a:t>dealing with as many aspects of the case as is practicable on the same occasion</a:t>
            </a:r>
            <a:r>
              <a:rPr lang="en-US" sz="1400" dirty="0" smtClean="0"/>
              <a:t>; </a:t>
            </a:r>
            <a:r>
              <a:rPr lang="en-US" sz="1400" dirty="0" smtClean="0">
                <a:solidFill>
                  <a:srgbClr val="FF0000"/>
                </a:solidFill>
              </a:rPr>
              <a:t>-same as (c))</a:t>
            </a:r>
            <a:endParaRPr lang="en-US" sz="1400" dirty="0">
              <a:solidFill>
                <a:srgbClr val="FF0000"/>
              </a:solidFill>
            </a:endParaRPr>
          </a:p>
          <a:p>
            <a:pPr algn="just"/>
            <a:r>
              <a:rPr lang="en-US" sz="1400" dirty="0" smtClean="0"/>
              <a:t>(j) </a:t>
            </a:r>
            <a:r>
              <a:rPr lang="en-US" sz="1400" b="1" dirty="0"/>
              <a:t>dealing with as many aspects of the case</a:t>
            </a:r>
            <a:r>
              <a:rPr lang="en-US" sz="1400" dirty="0"/>
              <a:t>, as it appears appropriate to do so without requiring the parties to attend court</a:t>
            </a:r>
            <a:r>
              <a:rPr lang="en-US" sz="1400" dirty="0" smtClean="0"/>
              <a:t>; </a:t>
            </a:r>
            <a:r>
              <a:rPr lang="en-US" sz="1400" dirty="0" smtClean="0">
                <a:solidFill>
                  <a:srgbClr val="FF0000"/>
                </a:solidFill>
              </a:rPr>
              <a:t>-same as (d))</a:t>
            </a:r>
            <a:endParaRPr lang="en-US" sz="1400" dirty="0" smtClean="0">
              <a:solidFill>
                <a:schemeClr val="tx1"/>
              </a:solidFill>
            </a:endParaRPr>
          </a:p>
          <a:p>
            <a:pPr algn="just"/>
            <a:r>
              <a:rPr lang="en-US" sz="1400" dirty="0" smtClean="0">
                <a:solidFill>
                  <a:schemeClr val="tx1"/>
                </a:solidFill>
              </a:rPr>
              <a:t>(k)</a:t>
            </a:r>
            <a:r>
              <a:rPr lang="en-US" sz="1400" dirty="0"/>
              <a:t> </a:t>
            </a:r>
            <a:r>
              <a:rPr lang="en-US" sz="1400" b="1" dirty="0" smtClean="0">
                <a:solidFill>
                  <a:srgbClr val="FF0000"/>
                </a:solidFill>
              </a:rPr>
              <a:t>make </a:t>
            </a:r>
            <a:r>
              <a:rPr lang="en-US" sz="1400" b="1" dirty="0">
                <a:solidFill>
                  <a:srgbClr val="FF0000"/>
                </a:solidFill>
              </a:rPr>
              <a:t>appropriate use of </a:t>
            </a:r>
            <a:r>
              <a:rPr lang="en-US" sz="1400" b="1" dirty="0" smtClean="0">
                <a:solidFill>
                  <a:srgbClr val="FF0000"/>
                </a:solidFill>
              </a:rPr>
              <a:t>technology; -(same as (m))</a:t>
            </a:r>
          </a:p>
          <a:p>
            <a:pPr algn="just"/>
            <a:r>
              <a:rPr lang="en-US" sz="1400" b="1" dirty="0" smtClean="0">
                <a:solidFill>
                  <a:schemeClr val="tx1"/>
                </a:solidFill>
              </a:rPr>
              <a:t>(l) </a:t>
            </a:r>
            <a:r>
              <a:rPr lang="en-US" sz="1400" b="1" u="sng" dirty="0"/>
              <a:t>(k) giving directions to ensure that the trial of the case proceeds quickly and </a:t>
            </a:r>
            <a:r>
              <a:rPr lang="en-US" sz="1400" b="1" u="sng" dirty="0" smtClean="0"/>
              <a:t>efficiently;</a:t>
            </a:r>
            <a:r>
              <a:rPr lang="en-US" sz="1400" b="1" dirty="0" smtClean="0">
                <a:solidFill>
                  <a:srgbClr val="FF0000"/>
                </a:solidFill>
              </a:rPr>
              <a:t> -(same as (k))</a:t>
            </a:r>
            <a:endParaRPr lang="en-US" sz="1400" b="1" dirty="0">
              <a:solidFill>
                <a:srgbClr val="FF0000"/>
              </a:solidFill>
            </a:endParaRPr>
          </a:p>
          <a:p>
            <a:pPr algn="just"/>
            <a:r>
              <a:rPr lang="en-US" sz="1400" b="1" dirty="0" smtClean="0">
                <a:solidFill>
                  <a:schemeClr val="tx1"/>
                </a:solidFill>
              </a:rPr>
              <a:t>(m) </a:t>
            </a:r>
            <a:r>
              <a:rPr lang="en-US" sz="1400" dirty="0"/>
              <a:t>ensuring that no party gains an unfair advantage by reason of that party’s failure to give full disclosure of all relevant facts prior to the trial or the hearing of any </a:t>
            </a:r>
            <a:r>
              <a:rPr lang="en-US" sz="1400" dirty="0" smtClean="0"/>
              <a:t>application. </a:t>
            </a:r>
            <a:r>
              <a:rPr lang="en-US" sz="1400" dirty="0" smtClean="0">
                <a:solidFill>
                  <a:srgbClr val="FF0000"/>
                </a:solidFill>
              </a:rPr>
              <a:t>–(same as (</a:t>
            </a:r>
            <a:r>
              <a:rPr lang="en-US" sz="1400" dirty="0" err="1" smtClean="0">
                <a:solidFill>
                  <a:srgbClr val="FF0000"/>
                </a:solidFill>
              </a:rPr>
              <a:t>i</a:t>
            </a:r>
            <a:r>
              <a:rPr lang="en-US" sz="1400" dirty="0" smtClean="0">
                <a:solidFill>
                  <a:srgbClr val="FF0000"/>
                </a:solidFill>
              </a:rPr>
              <a:t>))</a:t>
            </a:r>
            <a:endParaRPr lang="en-US" sz="1400" b="1" dirty="0">
              <a:solidFill>
                <a:srgbClr val="FF0000"/>
              </a:solidFill>
            </a:endParaRPr>
          </a:p>
          <a:p>
            <a:pPr algn="just"/>
            <a:endParaRPr lang="en-US" sz="1400" dirty="0">
              <a:solidFill>
                <a:schemeClr val="tx1"/>
              </a:solidFill>
            </a:endParaRPr>
          </a:p>
        </p:txBody>
      </p:sp>
    </p:spTree>
    <p:extLst>
      <p:ext uri="{BB962C8B-B14F-4D97-AF65-F5344CB8AC3E}">
        <p14:creationId xmlns:p14="http://schemas.microsoft.com/office/powerpoint/2010/main" val="1487221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3" y="450761"/>
            <a:ext cx="10128041" cy="1479639"/>
          </a:xfrm>
        </p:spPr>
        <p:txBody>
          <a:bodyPr>
            <a:normAutofit fontScale="90000"/>
          </a:bodyPr>
          <a:lstStyle/>
          <a:p>
            <a:pPr algn="ctr"/>
            <a:r>
              <a:rPr lang="en-US" b="1" dirty="0" smtClean="0">
                <a:solidFill>
                  <a:schemeClr val="tx1"/>
                </a:solidFill>
              </a:rPr>
              <a:t>CASE MANAGEMENT –THE COURT’S POWERS </a:t>
            </a:r>
            <a:br>
              <a:rPr lang="en-US" b="1" dirty="0" smtClean="0">
                <a:solidFill>
                  <a:schemeClr val="tx1"/>
                </a:solidFill>
              </a:rPr>
            </a:br>
            <a:r>
              <a:rPr lang="en-US" sz="1600" b="1" dirty="0" smtClean="0">
                <a:solidFill>
                  <a:schemeClr val="tx1"/>
                </a:solidFill>
              </a:rPr>
              <a:t>(BASICALLY THE SAME AS UNDER ORDER 31A ,–PART IV –POWERS OF THE COURT)</a:t>
            </a:r>
            <a:br>
              <a:rPr lang="en-US" sz="1600" b="1" dirty="0" smtClean="0">
                <a:solidFill>
                  <a:schemeClr val="tx1"/>
                </a:solidFill>
              </a:rPr>
            </a:br>
            <a:r>
              <a:rPr lang="en-US" sz="1600" b="1" dirty="0" smtClean="0">
                <a:solidFill>
                  <a:schemeClr val="tx1"/>
                </a:solidFill>
              </a:rPr>
              <a:t>COURT’S GENERAL POWERS OF MANAGEMENT</a:t>
            </a:r>
            <a:br>
              <a:rPr lang="en-US" sz="1600" b="1" dirty="0" smtClean="0">
                <a:solidFill>
                  <a:schemeClr val="tx1"/>
                </a:solidFill>
              </a:rPr>
            </a:br>
            <a:r>
              <a:rPr lang="en-US" sz="1300" b="1" dirty="0" smtClean="0">
                <a:solidFill>
                  <a:schemeClr val="tx1"/>
                </a:solidFill>
              </a:rPr>
              <a:t>This list of powers in this rule is an addition to any powers given to the court by any other rule, practice directions or any enactment</a:t>
            </a:r>
            <a:br>
              <a:rPr lang="en-US" sz="1300" b="1" dirty="0" smtClean="0">
                <a:solidFill>
                  <a:schemeClr val="tx1"/>
                </a:solidFill>
              </a:rPr>
            </a:br>
            <a:endParaRPr lang="en-US" sz="1300" b="1" dirty="0">
              <a:solidFill>
                <a:schemeClr val="tx1"/>
              </a:solidFill>
            </a:endParaRPr>
          </a:p>
        </p:txBody>
      </p:sp>
      <p:sp>
        <p:nvSpPr>
          <p:cNvPr id="8" name="Content Placeholder 7"/>
          <p:cNvSpPr>
            <a:spLocks noGrp="1"/>
          </p:cNvSpPr>
          <p:nvPr>
            <p:ph idx="1"/>
          </p:nvPr>
        </p:nvSpPr>
        <p:spPr/>
        <p:txBody>
          <a:bodyPr>
            <a:noAutofit/>
          </a:bodyPr>
          <a:lstStyle/>
          <a:p>
            <a:pPr marL="0" indent="0" algn="just">
              <a:buClrTx/>
              <a:buNone/>
            </a:pPr>
            <a:r>
              <a:rPr lang="en-US" sz="1400" u="sng" dirty="0" smtClean="0"/>
              <a:t>The Court has 23 powers under its general powers of management.</a:t>
            </a:r>
            <a:r>
              <a:rPr lang="en-US" sz="1400" dirty="0" smtClean="0"/>
              <a:t> This list is non-exhaustive.</a:t>
            </a:r>
          </a:p>
          <a:p>
            <a:pPr marL="0" indent="0" algn="just">
              <a:buClrTx/>
              <a:buNone/>
            </a:pPr>
            <a:r>
              <a:rPr lang="en-US" sz="1600" dirty="0" smtClean="0"/>
              <a:t>Some of the wide powers given to the Court are:</a:t>
            </a:r>
          </a:p>
          <a:p>
            <a:pPr algn="just">
              <a:buClrTx/>
              <a:buAutoNum type="alphaLcParenBoth"/>
            </a:pPr>
            <a:r>
              <a:rPr lang="en-US" sz="1400" b="1" dirty="0">
                <a:solidFill>
                  <a:srgbClr val="FF0000"/>
                </a:solidFill>
              </a:rPr>
              <a:t>a</a:t>
            </a:r>
            <a:r>
              <a:rPr lang="en-US" sz="1400" b="1" dirty="0" smtClean="0">
                <a:solidFill>
                  <a:srgbClr val="FF0000"/>
                </a:solidFill>
              </a:rPr>
              <a:t>djourn or bring forward a hearing to a specific date</a:t>
            </a:r>
            <a:r>
              <a:rPr lang="en-US" sz="1400" dirty="0" smtClean="0">
                <a:solidFill>
                  <a:srgbClr val="FF0000"/>
                </a:solidFill>
              </a:rPr>
              <a:t>;</a:t>
            </a:r>
          </a:p>
          <a:p>
            <a:pPr algn="just">
              <a:buClrTx/>
              <a:buAutoNum type="alphaLcParenBoth"/>
            </a:pPr>
            <a:r>
              <a:rPr lang="en-US" sz="1400" dirty="0"/>
              <a:t>c</a:t>
            </a:r>
            <a:r>
              <a:rPr lang="en-US" sz="1400" dirty="0" smtClean="0"/>
              <a:t>onsolidate proceedings;</a:t>
            </a:r>
          </a:p>
          <a:p>
            <a:pPr algn="just">
              <a:buClrTx/>
              <a:buAutoNum type="alphaLcParenBoth"/>
            </a:pPr>
            <a:r>
              <a:rPr lang="en-US" sz="1400" b="1" dirty="0">
                <a:solidFill>
                  <a:srgbClr val="FF0000"/>
                </a:solidFill>
              </a:rPr>
              <a:t>d</a:t>
            </a:r>
            <a:r>
              <a:rPr lang="en-US" sz="1400" b="1" dirty="0" smtClean="0">
                <a:solidFill>
                  <a:srgbClr val="FF0000"/>
                </a:solidFill>
              </a:rPr>
              <a:t>eal with a matter without the attendance of any of the parties;</a:t>
            </a:r>
          </a:p>
          <a:p>
            <a:pPr algn="just">
              <a:buClrTx/>
              <a:buAutoNum type="alphaLcParenBoth"/>
            </a:pPr>
            <a:r>
              <a:rPr lang="en-US" sz="1400" dirty="0"/>
              <a:t>d</a:t>
            </a:r>
            <a:r>
              <a:rPr lang="en-US" sz="1400" dirty="0" smtClean="0"/>
              <a:t>irect the order in which issues are tried;</a:t>
            </a:r>
          </a:p>
          <a:p>
            <a:pPr algn="just">
              <a:buClrTx/>
              <a:buAutoNum type="alphaLcParenBoth"/>
            </a:pPr>
            <a:r>
              <a:rPr lang="en-US" sz="1400" dirty="0"/>
              <a:t>d</a:t>
            </a:r>
            <a:r>
              <a:rPr lang="en-US" sz="1400" dirty="0" smtClean="0"/>
              <a:t>irect a separate trial of any issue;</a:t>
            </a:r>
          </a:p>
          <a:p>
            <a:pPr algn="just">
              <a:buClrTx/>
              <a:buAutoNum type="alphaLcParenBoth"/>
            </a:pPr>
            <a:r>
              <a:rPr lang="en-US" sz="1400" dirty="0"/>
              <a:t>d</a:t>
            </a:r>
            <a:r>
              <a:rPr lang="en-US" sz="1400" dirty="0" smtClean="0"/>
              <a:t>irect that any evidence be given in written form – e.g. witness statements </a:t>
            </a:r>
          </a:p>
          <a:p>
            <a:pPr algn="just">
              <a:buClrTx/>
              <a:buAutoNum type="alphaLcParenBoth"/>
            </a:pPr>
            <a:r>
              <a:rPr lang="en-US" sz="1400" b="1" dirty="0">
                <a:solidFill>
                  <a:srgbClr val="FF0000"/>
                </a:solidFill>
              </a:rPr>
              <a:t>d</a:t>
            </a:r>
            <a:r>
              <a:rPr lang="en-US" sz="1400" b="1" dirty="0" smtClean="0">
                <a:solidFill>
                  <a:srgbClr val="FF0000"/>
                </a:solidFill>
              </a:rPr>
              <a:t>irect that notice of any proceedings or application be given to any person;</a:t>
            </a:r>
          </a:p>
          <a:p>
            <a:pPr algn="just">
              <a:buClrTx/>
              <a:buAutoNum type="alphaLcParenBoth"/>
            </a:pPr>
            <a:r>
              <a:rPr lang="en-US" sz="1400" b="1" dirty="0">
                <a:solidFill>
                  <a:srgbClr val="FF0000"/>
                </a:solidFill>
              </a:rPr>
              <a:t>d</a:t>
            </a:r>
            <a:r>
              <a:rPr lang="en-US" sz="1400" b="1" dirty="0" smtClean="0">
                <a:solidFill>
                  <a:srgbClr val="FF0000"/>
                </a:solidFill>
              </a:rPr>
              <a:t>irect that part of any proceedings (such as a counterclaim or other ancillary claim) be dealt with as separate proceedings;</a:t>
            </a:r>
          </a:p>
          <a:p>
            <a:pPr algn="just">
              <a:buClrTx/>
              <a:buAutoNum type="alphaLcParenBoth"/>
            </a:pPr>
            <a:r>
              <a:rPr lang="en-US" sz="1400" b="1" dirty="0">
                <a:solidFill>
                  <a:srgbClr val="FF0000"/>
                </a:solidFill>
              </a:rPr>
              <a:t>d</a:t>
            </a:r>
            <a:r>
              <a:rPr lang="en-US" sz="1400" b="1" dirty="0" smtClean="0">
                <a:solidFill>
                  <a:srgbClr val="FF0000"/>
                </a:solidFill>
              </a:rPr>
              <a:t>ismiss or give judgment on a claim after a decision on a preliminary issue;</a:t>
            </a:r>
          </a:p>
          <a:p>
            <a:pPr algn="just">
              <a:buClrTx/>
              <a:buAutoNum type="alphaLcParenBoth"/>
            </a:pPr>
            <a:endParaRPr lang="en-US" sz="1200" dirty="0" smtClean="0">
              <a:solidFill>
                <a:srgbClr val="FF0000"/>
              </a:solidFill>
            </a:endParaRPr>
          </a:p>
          <a:p>
            <a:pPr algn="just">
              <a:buClrTx/>
              <a:buAutoNum type="alphaLcParenBoth"/>
            </a:pPr>
            <a:endParaRPr lang="en-US" sz="1200" dirty="0"/>
          </a:p>
        </p:txBody>
      </p:sp>
    </p:spTree>
    <p:extLst>
      <p:ext uri="{BB962C8B-B14F-4D97-AF65-F5344CB8AC3E}">
        <p14:creationId xmlns:p14="http://schemas.microsoft.com/office/powerpoint/2010/main" val="3440720626"/>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703" y="373488"/>
            <a:ext cx="10025010" cy="1608428"/>
          </a:xfrm>
        </p:spPr>
        <p:txBody>
          <a:bodyPr>
            <a:normAutofit/>
          </a:bodyPr>
          <a:lstStyle/>
          <a:p>
            <a:r>
              <a:rPr lang="en-US" sz="3200" b="1" dirty="0">
                <a:solidFill>
                  <a:schemeClr val="tx1"/>
                </a:solidFill>
              </a:rPr>
              <a:t>CASE MANAGEMENT –THE COURT’S POWERS</a:t>
            </a:r>
            <a:r>
              <a:rPr lang="en-US" sz="2400" b="1" dirty="0">
                <a:solidFill>
                  <a:schemeClr val="tx1"/>
                </a:solidFill>
              </a:rPr>
              <a:t> </a:t>
            </a:r>
            <a:br>
              <a:rPr lang="en-US" sz="2400" b="1" dirty="0">
                <a:solidFill>
                  <a:schemeClr val="tx1"/>
                </a:solidFill>
              </a:rPr>
            </a:br>
            <a:endParaRPr lang="en-US" sz="2400" dirty="0"/>
          </a:p>
        </p:txBody>
      </p:sp>
      <p:sp>
        <p:nvSpPr>
          <p:cNvPr id="4" name="Content Placeholder 3"/>
          <p:cNvSpPr>
            <a:spLocks noGrp="1"/>
          </p:cNvSpPr>
          <p:nvPr>
            <p:ph idx="1"/>
          </p:nvPr>
        </p:nvSpPr>
        <p:spPr>
          <a:xfrm>
            <a:off x="1488703" y="2147710"/>
            <a:ext cx="8596668" cy="3880773"/>
          </a:xfrm>
        </p:spPr>
        <p:txBody>
          <a:bodyPr>
            <a:noAutofit/>
          </a:bodyPr>
          <a:lstStyle/>
          <a:p>
            <a:pPr marL="0" indent="0" algn="just">
              <a:buClr>
                <a:schemeClr val="tx1"/>
              </a:buClr>
              <a:buNone/>
            </a:pPr>
            <a:r>
              <a:rPr lang="en-US" sz="1400" dirty="0" smtClean="0"/>
              <a:t>(j) exclude an issue for determination if the court can do substantive justice between the parties on the other issues and determines it would serve no worthwhile purpose;</a:t>
            </a:r>
          </a:p>
          <a:p>
            <a:pPr marL="0" indent="0" algn="just">
              <a:buClr>
                <a:schemeClr val="tx1"/>
              </a:buClr>
              <a:buNone/>
            </a:pPr>
            <a:r>
              <a:rPr lang="en-US" sz="1400" dirty="0" smtClean="0"/>
              <a:t>(k) extend of shorten the time for compliance with any rule, practice direction, order or direction of the court even if the application for the extension is made after the time for compliance has passed;</a:t>
            </a:r>
          </a:p>
          <a:p>
            <a:pPr marL="0" indent="0" algn="just">
              <a:buClr>
                <a:schemeClr val="tx1"/>
              </a:buClr>
              <a:buNone/>
            </a:pPr>
            <a:r>
              <a:rPr lang="en-US" sz="1400" dirty="0" smtClean="0"/>
              <a:t>(l) </a:t>
            </a:r>
            <a:r>
              <a:rPr lang="en-US" sz="1400" b="1" dirty="0">
                <a:solidFill>
                  <a:srgbClr val="FF0000"/>
                </a:solidFill>
              </a:rPr>
              <a:t>g</a:t>
            </a:r>
            <a:r>
              <a:rPr lang="en-US" sz="1400" b="1" dirty="0" smtClean="0">
                <a:solidFill>
                  <a:srgbClr val="FF0000"/>
                </a:solidFill>
              </a:rPr>
              <a:t>ive the conduct of any matter to any person it thinks fit and make any appropriate consequential;</a:t>
            </a:r>
          </a:p>
          <a:p>
            <a:pPr marL="0" indent="0" algn="just">
              <a:buClr>
                <a:schemeClr val="tx1"/>
              </a:buClr>
              <a:buNone/>
            </a:pPr>
            <a:r>
              <a:rPr lang="en-US" sz="1400" b="1" dirty="0" smtClean="0">
                <a:solidFill>
                  <a:srgbClr val="FF0000"/>
                </a:solidFill>
              </a:rPr>
              <a:t>(</a:t>
            </a:r>
            <a:r>
              <a:rPr lang="en-US" sz="1400" dirty="0" smtClean="0">
                <a:solidFill>
                  <a:srgbClr val="FF0000"/>
                </a:solidFill>
              </a:rPr>
              <a:t>m) hold a hearing and receive evidence by telephone or use any other method of direct communication;</a:t>
            </a:r>
          </a:p>
          <a:p>
            <a:pPr marL="0" indent="0" algn="just">
              <a:buClr>
                <a:schemeClr val="tx1"/>
              </a:buClr>
              <a:buNone/>
            </a:pPr>
            <a:r>
              <a:rPr lang="en-US" sz="1400" b="1" dirty="0" smtClean="0">
                <a:solidFill>
                  <a:srgbClr val="FF0000"/>
                </a:solidFill>
              </a:rPr>
              <a:t>(n) instead of holding an oral hearing, deal with a matter on written representations submitted by the parties;</a:t>
            </a:r>
          </a:p>
          <a:p>
            <a:pPr marL="0" indent="0" algn="just">
              <a:buClr>
                <a:schemeClr val="tx1"/>
              </a:buClr>
              <a:buNone/>
            </a:pPr>
            <a:r>
              <a:rPr lang="en-US" sz="1400" dirty="0" smtClean="0">
                <a:solidFill>
                  <a:schemeClr val="tx1"/>
                </a:solidFill>
              </a:rPr>
              <a:t>(o)</a:t>
            </a:r>
            <a:r>
              <a:rPr lang="en-US" sz="1400" b="1" dirty="0" smtClean="0">
                <a:solidFill>
                  <a:srgbClr val="FF0000"/>
                </a:solidFill>
              </a:rPr>
              <a:t> </a:t>
            </a:r>
            <a:r>
              <a:rPr lang="en-US" sz="1400" b="1" dirty="0">
                <a:solidFill>
                  <a:srgbClr val="FF0000"/>
                </a:solidFill>
              </a:rPr>
              <a:t>require any party or a party’s </a:t>
            </a:r>
            <a:r>
              <a:rPr lang="en-US" sz="1400" b="1" dirty="0" smtClean="0">
                <a:solidFill>
                  <a:srgbClr val="FF0000"/>
                </a:solidFill>
              </a:rPr>
              <a:t>legal practitioner to </a:t>
            </a:r>
            <a:r>
              <a:rPr lang="en-US" sz="1400" b="1" dirty="0">
                <a:solidFill>
                  <a:srgbClr val="FF0000"/>
                </a:solidFill>
              </a:rPr>
              <a:t>attend the court</a:t>
            </a:r>
            <a:r>
              <a:rPr lang="en-US" sz="1400" b="1" dirty="0" smtClean="0">
                <a:solidFill>
                  <a:srgbClr val="FF0000"/>
                </a:solidFill>
              </a:rPr>
              <a:t>;</a:t>
            </a:r>
          </a:p>
          <a:p>
            <a:pPr marL="0" indent="0" algn="just">
              <a:buClr>
                <a:schemeClr val="tx1"/>
              </a:buClr>
              <a:buNone/>
            </a:pPr>
            <a:r>
              <a:rPr lang="en-US" sz="1400" dirty="0" smtClean="0">
                <a:solidFill>
                  <a:schemeClr val="tx1"/>
                </a:solidFill>
              </a:rPr>
              <a:t>(p)  </a:t>
            </a:r>
            <a:r>
              <a:rPr lang="en-US" sz="1400" dirty="0" smtClean="0"/>
              <a:t>require </a:t>
            </a:r>
            <a:r>
              <a:rPr lang="en-US" sz="1400" dirty="0"/>
              <a:t>the maker of an affidavit or witness statement to attend for cross-examination</a:t>
            </a:r>
            <a:r>
              <a:rPr lang="en-US" sz="1400" dirty="0" smtClean="0"/>
              <a:t>;</a:t>
            </a:r>
          </a:p>
          <a:p>
            <a:pPr marL="0" indent="0" algn="just">
              <a:buClr>
                <a:schemeClr val="tx1"/>
              </a:buClr>
              <a:buNone/>
            </a:pPr>
            <a:r>
              <a:rPr lang="en-US" sz="1400" dirty="0" smtClean="0"/>
              <a:t>(q) stay the whole or part of any proceedings generally or until a specified date or event;</a:t>
            </a:r>
          </a:p>
          <a:p>
            <a:pPr marL="0" indent="0" algn="just">
              <a:buClr>
                <a:schemeClr val="tx1"/>
              </a:buClr>
              <a:buNone/>
            </a:pPr>
            <a:r>
              <a:rPr lang="en-US" sz="1400" dirty="0" smtClean="0">
                <a:solidFill>
                  <a:srgbClr val="FF0000"/>
                </a:solidFill>
              </a:rPr>
              <a:t>(r) transfer proceedings to the Family Court or the Magistrate Court;</a:t>
            </a:r>
          </a:p>
          <a:p>
            <a:pPr marL="0" indent="0" algn="just">
              <a:buClr>
                <a:schemeClr val="tx1"/>
              </a:buClr>
              <a:buNone/>
            </a:pPr>
            <a:r>
              <a:rPr lang="en-US" sz="1400" dirty="0" smtClean="0"/>
              <a:t>  </a:t>
            </a:r>
            <a:endParaRPr lang="en-US" sz="1400" dirty="0"/>
          </a:p>
          <a:p>
            <a:pPr algn="just"/>
            <a:endParaRPr lang="en-US" sz="1400" dirty="0"/>
          </a:p>
        </p:txBody>
      </p:sp>
    </p:spTree>
    <p:extLst>
      <p:ext uri="{BB962C8B-B14F-4D97-AF65-F5344CB8AC3E}">
        <p14:creationId xmlns:p14="http://schemas.microsoft.com/office/powerpoint/2010/main" val="275364501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1"/>
                </a:solidFill>
              </a:rPr>
              <a:t>CASE MANAGEMENT –THE COURT’S POWERS</a:t>
            </a:r>
            <a:r>
              <a:rPr lang="en-US" sz="2800" b="1" dirty="0">
                <a:solidFill>
                  <a:schemeClr val="tx1"/>
                </a:solidFill>
              </a:rPr>
              <a:t> </a:t>
            </a:r>
            <a:br>
              <a:rPr lang="en-US" sz="2800" b="1" dirty="0">
                <a:solidFill>
                  <a:schemeClr val="tx1"/>
                </a:solidFill>
              </a:rPr>
            </a:br>
            <a:endParaRPr lang="en-US" dirty="0"/>
          </a:p>
        </p:txBody>
      </p:sp>
      <p:sp>
        <p:nvSpPr>
          <p:cNvPr id="3" name="Content Placeholder 2"/>
          <p:cNvSpPr>
            <a:spLocks noGrp="1"/>
          </p:cNvSpPr>
          <p:nvPr>
            <p:ph idx="1"/>
          </p:nvPr>
        </p:nvSpPr>
        <p:spPr/>
        <p:txBody>
          <a:bodyPr>
            <a:normAutofit/>
          </a:bodyPr>
          <a:lstStyle/>
          <a:p>
            <a:pPr algn="just"/>
            <a:r>
              <a:rPr lang="en-US" sz="1400" dirty="0" smtClean="0"/>
              <a:t>(s) transfer the whole or any part of any proceedings to another court office (registry), e.g. Grand Bahama;</a:t>
            </a:r>
          </a:p>
          <a:p>
            <a:pPr algn="just"/>
            <a:r>
              <a:rPr lang="en-US" sz="1400" b="1" dirty="0" smtClean="0">
                <a:solidFill>
                  <a:srgbClr val="FF0000"/>
                </a:solidFill>
              </a:rPr>
              <a:t>(t) try two or more claims on the same occasion;</a:t>
            </a:r>
            <a:endParaRPr lang="en-US" sz="1400" dirty="0" smtClean="0">
              <a:solidFill>
                <a:schemeClr val="tx1"/>
              </a:solidFill>
            </a:endParaRPr>
          </a:p>
          <a:p>
            <a:pPr algn="just"/>
            <a:r>
              <a:rPr lang="en-US" sz="1400" dirty="0" smtClean="0">
                <a:solidFill>
                  <a:srgbClr val="C00000"/>
                </a:solidFill>
              </a:rPr>
              <a:t>(u)  where </a:t>
            </a:r>
            <a:r>
              <a:rPr lang="en-US" sz="1400" dirty="0">
                <a:solidFill>
                  <a:srgbClr val="C00000"/>
                </a:solidFill>
              </a:rPr>
              <a:t>there is a substantial inequality in the proven financial position of each party, order any party having the greater financial resources who applies for an order to pay the other party’s costs of complying with the order in any event; </a:t>
            </a:r>
            <a:endParaRPr lang="en-US" sz="1400" dirty="0" smtClean="0">
              <a:solidFill>
                <a:srgbClr val="C00000"/>
              </a:solidFill>
            </a:endParaRPr>
          </a:p>
          <a:p>
            <a:pPr algn="just"/>
            <a:r>
              <a:rPr lang="en-US" sz="1400" dirty="0" smtClean="0">
                <a:solidFill>
                  <a:srgbClr val="FF0000"/>
                </a:solidFill>
              </a:rPr>
              <a:t>(v) where </a:t>
            </a:r>
            <a:r>
              <a:rPr lang="en-US" sz="1400" dirty="0">
                <a:solidFill>
                  <a:srgbClr val="FF0000"/>
                </a:solidFill>
              </a:rPr>
              <a:t>two or more parties are represented by the same attorney </a:t>
            </a:r>
          </a:p>
          <a:p>
            <a:pPr algn="just"/>
            <a:r>
              <a:rPr lang="en-US" sz="1400" dirty="0">
                <a:solidFill>
                  <a:srgbClr val="FF0000"/>
                </a:solidFill>
              </a:rPr>
              <a:t>(</a:t>
            </a:r>
            <a:r>
              <a:rPr lang="en-US" sz="1400" dirty="0" err="1">
                <a:solidFill>
                  <a:srgbClr val="FF0000"/>
                </a:solidFill>
              </a:rPr>
              <a:t>i</a:t>
            </a:r>
            <a:r>
              <a:rPr lang="en-US" sz="1400" dirty="0">
                <a:solidFill>
                  <a:srgbClr val="FF0000"/>
                </a:solidFill>
              </a:rPr>
              <a:t>)	direct that they be separately represented; and </a:t>
            </a:r>
          </a:p>
          <a:p>
            <a:pPr algn="just"/>
            <a:r>
              <a:rPr lang="en-US" sz="1400" dirty="0">
                <a:solidFill>
                  <a:srgbClr val="FF0000"/>
                </a:solidFill>
              </a:rPr>
              <a:t>(ii)	if necessary, adjourn any hearing to a fixed date or take some other step to enable separate representation to be arranged; and </a:t>
            </a:r>
          </a:p>
          <a:p>
            <a:pPr algn="just"/>
            <a:r>
              <a:rPr lang="en-US" sz="1400" dirty="0">
                <a:solidFill>
                  <a:srgbClr val="FF0000"/>
                </a:solidFill>
              </a:rPr>
              <a:t>(iii)	make any consequential order as to costs thrown away; </a:t>
            </a:r>
          </a:p>
          <a:p>
            <a:pPr algn="just"/>
            <a:r>
              <a:rPr lang="en-US" sz="1400" dirty="0" smtClean="0"/>
              <a:t>(w)</a:t>
            </a:r>
            <a:r>
              <a:rPr lang="en-US" sz="1400" dirty="0"/>
              <a:t>	</a:t>
            </a:r>
            <a:r>
              <a:rPr lang="en-US" sz="1400" b="1" u="sng" dirty="0" smtClean="0">
                <a:solidFill>
                  <a:srgbClr val="FF0000"/>
                </a:solidFill>
              </a:rPr>
              <a:t>TAKE ANY OTHER STEP, GIVE ANY OTHER DIRECTION, OR MAKE ANY OTHER ORDER FOR THE PURPOSE OF MANAGING THE CASE AND FURTHERING THE OVERRIDING OBJECTIVE.</a:t>
            </a:r>
            <a:endParaRPr lang="en-US" sz="1400" b="1" u="sng" dirty="0">
              <a:solidFill>
                <a:srgbClr val="FF0000"/>
              </a:solidFill>
            </a:endParaRPr>
          </a:p>
        </p:txBody>
      </p:sp>
    </p:spTree>
    <p:extLst>
      <p:ext uri="{BB962C8B-B14F-4D97-AF65-F5344CB8AC3E}">
        <p14:creationId xmlns:p14="http://schemas.microsoft.com/office/powerpoint/2010/main" val="182034808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780311" cy="1320800"/>
          </a:xfrm>
        </p:spPr>
        <p:txBody>
          <a:bodyPr>
            <a:normAutofit fontScale="90000"/>
          </a:bodyPr>
          <a:lstStyle/>
          <a:p>
            <a:pPr algn="ctr"/>
            <a:r>
              <a:rPr lang="en-US" b="1" dirty="0" smtClean="0">
                <a:solidFill>
                  <a:schemeClr val="tx1"/>
                </a:solidFill>
              </a:rPr>
              <a:t> </a:t>
            </a:r>
            <a:r>
              <a:rPr lang="en-US" sz="3100" b="1" dirty="0" smtClean="0">
                <a:solidFill>
                  <a:schemeClr val="tx1"/>
                </a:solidFill>
              </a:rPr>
              <a:t>THE </a:t>
            </a:r>
            <a:r>
              <a:rPr lang="en-US" sz="3100" b="1" dirty="0">
                <a:solidFill>
                  <a:schemeClr val="tx1"/>
                </a:solidFill>
              </a:rPr>
              <a:t>COURT’S </a:t>
            </a:r>
            <a:r>
              <a:rPr lang="en-US" sz="3100" b="1" dirty="0" smtClean="0">
                <a:solidFill>
                  <a:schemeClr val="tx1"/>
                </a:solidFill>
              </a:rPr>
              <a:t>POWERS TO MAKE ORDERS OF ITS OWN INITIATIVE </a:t>
            </a:r>
            <a:r>
              <a:rPr lang="en-US" sz="3100" b="1" dirty="0">
                <a:solidFill>
                  <a:schemeClr val="tx1"/>
                </a:solidFill>
              </a:rPr>
              <a:t/>
            </a:r>
            <a:br>
              <a:rPr lang="en-US" sz="3100" b="1" dirty="0">
                <a:solidFill>
                  <a:schemeClr val="tx1"/>
                </a:solidFill>
              </a:rPr>
            </a:br>
            <a:endParaRPr lang="en-US" sz="3100" dirty="0"/>
          </a:p>
        </p:txBody>
      </p:sp>
      <p:sp>
        <p:nvSpPr>
          <p:cNvPr id="3" name="Content Placeholder 2"/>
          <p:cNvSpPr>
            <a:spLocks noGrp="1"/>
          </p:cNvSpPr>
          <p:nvPr>
            <p:ph idx="1"/>
          </p:nvPr>
        </p:nvSpPr>
        <p:spPr>
          <a:xfrm>
            <a:off x="1166731" y="1803043"/>
            <a:ext cx="9677280" cy="4238320"/>
          </a:xfrm>
        </p:spPr>
        <p:txBody>
          <a:bodyPr>
            <a:normAutofit fontScale="25000" lnSpcReduction="20000"/>
          </a:bodyPr>
          <a:lstStyle/>
          <a:p>
            <a:pPr>
              <a:buClrTx/>
              <a:buFont typeface="Wingdings 3" panose="05040102010807070707" pitchFamily="18" charset="2"/>
              <a:buChar char=""/>
            </a:pPr>
            <a:endParaRPr lang="en-US" sz="3700" dirty="0" smtClean="0"/>
          </a:p>
          <a:p>
            <a:pPr>
              <a:buClrTx/>
              <a:buFont typeface="Wingdings 3" panose="05040102010807070707" pitchFamily="18" charset="2"/>
              <a:buChar char=""/>
            </a:pPr>
            <a:r>
              <a:rPr lang="en-US" sz="6400" b="1" dirty="0" smtClean="0"/>
              <a:t>This is not a novel rule: already provided for in O. 31A r. 19:</a:t>
            </a:r>
          </a:p>
          <a:p>
            <a:pPr algn="just">
              <a:buClrTx/>
              <a:buFont typeface="Wingdings 3" panose="05040102010807070707" pitchFamily="18" charset="2"/>
              <a:buChar char=""/>
            </a:pPr>
            <a:r>
              <a:rPr lang="en-US" sz="5600" dirty="0" smtClean="0"/>
              <a:t>The Proposed Rules is intended to remain the same: It mirrors O. 31 A r. 19 (1) (2) (3) and (4) and provide:</a:t>
            </a:r>
          </a:p>
          <a:p>
            <a:pPr marL="0" indent="0" algn="just">
              <a:buClrTx/>
              <a:buNone/>
            </a:pPr>
            <a:r>
              <a:rPr lang="en-US" sz="5600" dirty="0"/>
              <a:t>	</a:t>
            </a:r>
            <a:r>
              <a:rPr lang="en-US" sz="5600" dirty="0" smtClean="0"/>
              <a:t>	“</a:t>
            </a:r>
            <a:r>
              <a:rPr lang="en-US" sz="5600" dirty="0"/>
              <a:t>Except where a rule or other enactment provides otherwise, </a:t>
            </a:r>
            <a:r>
              <a:rPr lang="en-US" sz="5600" u="sng" dirty="0">
                <a:solidFill>
                  <a:srgbClr val="FF0000"/>
                </a:solidFill>
              </a:rPr>
              <a:t>the court may </a:t>
            </a:r>
            <a:r>
              <a:rPr lang="en-US" sz="5600" dirty="0" smtClean="0">
                <a:solidFill>
                  <a:srgbClr val="FF0000"/>
                </a:solidFill>
              </a:rPr>
              <a:t> </a:t>
            </a:r>
            <a:r>
              <a:rPr lang="en-US" sz="5600" u="sng" dirty="0" smtClean="0">
                <a:solidFill>
                  <a:srgbClr val="FF0000"/>
                </a:solidFill>
              </a:rPr>
              <a:t>exercise </a:t>
            </a:r>
            <a:r>
              <a:rPr lang="en-US" sz="5600" u="sng" dirty="0">
                <a:solidFill>
                  <a:srgbClr val="FF0000"/>
                </a:solidFill>
              </a:rPr>
              <a:t>its powers </a:t>
            </a:r>
            <a:r>
              <a:rPr lang="en-US" sz="5600" u="sng" dirty="0" smtClean="0">
                <a:solidFill>
                  <a:srgbClr val="FF0000"/>
                </a:solidFill>
              </a:rPr>
              <a:t>o</a:t>
            </a:r>
            <a:r>
              <a:rPr lang="en-US" sz="5600" dirty="0" smtClean="0">
                <a:solidFill>
                  <a:srgbClr val="FF0000"/>
                </a:solidFill>
              </a:rPr>
              <a:t>n</a:t>
            </a:r>
            <a:r>
              <a:rPr lang="en-US" sz="5600" dirty="0">
                <a:solidFill>
                  <a:srgbClr val="FF0000"/>
                </a:solidFill>
              </a:rPr>
              <a:t> </a:t>
            </a:r>
            <a:r>
              <a:rPr lang="en-US" sz="5600" u="sng" dirty="0" smtClean="0">
                <a:solidFill>
                  <a:srgbClr val="FF0000"/>
                </a:solidFill>
              </a:rPr>
              <a:t>an </a:t>
            </a:r>
            <a:r>
              <a:rPr lang="en-US" sz="5600" u="sng" dirty="0">
                <a:solidFill>
                  <a:srgbClr val="FF0000"/>
                </a:solidFill>
              </a:rPr>
              <a:t>application or of its </a:t>
            </a:r>
            <a:r>
              <a:rPr lang="en-US" sz="5600" dirty="0" smtClean="0">
                <a:solidFill>
                  <a:srgbClr val="FF0000"/>
                </a:solidFill>
              </a:rPr>
              <a:t>		</a:t>
            </a:r>
            <a:r>
              <a:rPr lang="en-US" sz="5600" u="sng" dirty="0" smtClean="0">
                <a:solidFill>
                  <a:srgbClr val="FF0000"/>
                </a:solidFill>
              </a:rPr>
              <a:t>own </a:t>
            </a:r>
            <a:r>
              <a:rPr lang="en-US" sz="5600" u="sng" dirty="0">
                <a:solidFill>
                  <a:srgbClr val="FF0000"/>
                </a:solidFill>
              </a:rPr>
              <a:t>initiative</a:t>
            </a:r>
            <a:r>
              <a:rPr lang="en-US" sz="5600" u="sng" dirty="0" smtClean="0">
                <a:solidFill>
                  <a:srgbClr val="FF0000"/>
                </a:solidFill>
              </a:rPr>
              <a:t>.</a:t>
            </a:r>
            <a:endParaRPr lang="en-US" sz="5600" dirty="0" smtClean="0"/>
          </a:p>
          <a:p>
            <a:pPr algn="just">
              <a:buClrTx/>
              <a:buFont typeface="Wingdings 3" panose="05040102010807070707" pitchFamily="18" charset="2"/>
              <a:buChar char=""/>
            </a:pPr>
            <a:r>
              <a:rPr lang="en-US" sz="5600" dirty="0" smtClean="0"/>
              <a:t>The rule goes on to state:</a:t>
            </a:r>
          </a:p>
          <a:p>
            <a:pPr algn="just"/>
            <a:r>
              <a:rPr lang="en-US" sz="5600" dirty="0" smtClean="0"/>
              <a:t>(</a:t>
            </a:r>
            <a:r>
              <a:rPr lang="en-US" sz="5600" dirty="0"/>
              <a:t>2)	</a:t>
            </a:r>
            <a:r>
              <a:rPr lang="en-US" sz="5600" dirty="0" smtClean="0"/>
              <a:t>If </a:t>
            </a:r>
            <a:r>
              <a:rPr lang="en-US" sz="5600" dirty="0"/>
              <a:t>the court proposes to make an order of its own initiative it </a:t>
            </a:r>
            <a:r>
              <a:rPr lang="en-US" sz="5600" u="sng" dirty="0">
                <a:solidFill>
                  <a:srgbClr val="FF0000"/>
                </a:solidFill>
              </a:rPr>
              <a:t>must give any party likely to be affected a reasonable opportunity to make representations.</a:t>
            </a:r>
            <a:r>
              <a:rPr lang="en-US" sz="5600" dirty="0"/>
              <a:t> </a:t>
            </a:r>
          </a:p>
          <a:p>
            <a:pPr algn="just"/>
            <a:r>
              <a:rPr lang="en-US" sz="5600" dirty="0"/>
              <a:t>(3)	Such opportunity </a:t>
            </a:r>
            <a:r>
              <a:rPr lang="en-US" sz="5600" b="1" dirty="0"/>
              <a:t>may</a:t>
            </a:r>
            <a:r>
              <a:rPr lang="en-US" sz="5600" dirty="0"/>
              <a:t> be to make representations orally, in writing, telephonically or by such other means as the court considers reasonable. </a:t>
            </a:r>
          </a:p>
          <a:p>
            <a:pPr algn="just"/>
            <a:r>
              <a:rPr lang="en-US" sz="5600" dirty="0"/>
              <a:t>(4)	Where the court proposes </a:t>
            </a:r>
            <a:r>
              <a:rPr lang="en-US" sz="5600" dirty="0" smtClean="0"/>
              <a:t>to - </a:t>
            </a:r>
            <a:endParaRPr lang="en-US" sz="5600" dirty="0"/>
          </a:p>
          <a:p>
            <a:pPr algn="just"/>
            <a:r>
              <a:rPr lang="en-US" sz="5600" dirty="0"/>
              <a:t>(a)	make an order of its own initiative; and </a:t>
            </a:r>
          </a:p>
          <a:p>
            <a:pPr algn="just"/>
            <a:r>
              <a:rPr lang="en-US" sz="5600" dirty="0"/>
              <a:t>(b)	hold a hearing to decide whether to do so, </a:t>
            </a:r>
          </a:p>
          <a:p>
            <a:pPr algn="just"/>
            <a:r>
              <a:rPr lang="en-US" sz="5600" dirty="0"/>
              <a:t>the </a:t>
            </a:r>
            <a:r>
              <a:rPr lang="en-US" sz="5600" dirty="0" smtClean="0"/>
              <a:t>Registry (court office) </a:t>
            </a:r>
            <a:r>
              <a:rPr lang="en-US" sz="5600" dirty="0"/>
              <a:t>must give each party likely to be affected by the order at least 7 days notice of the date, time and place of the hearing. </a:t>
            </a:r>
          </a:p>
          <a:p>
            <a:pPr marL="0" indent="0">
              <a:buClrTx/>
              <a:buNone/>
            </a:pPr>
            <a:endParaRPr lang="en-US" sz="4800" dirty="0" smtClean="0"/>
          </a:p>
          <a:p>
            <a:pPr>
              <a:buClrTx/>
              <a:buFont typeface="Wingdings 3" panose="05040102010807070707" pitchFamily="18" charset="2"/>
              <a:buChar char=""/>
            </a:pPr>
            <a:endParaRPr lang="en-US" dirty="0" smtClean="0"/>
          </a:p>
          <a:p>
            <a:pPr>
              <a:buClrTx/>
              <a:buFont typeface="Wingdings 3" panose="05040102010807070707" pitchFamily="18" charset="2"/>
              <a:buChar char=""/>
            </a:pPr>
            <a:endParaRPr lang="en-US" dirty="0" smtClean="0"/>
          </a:p>
          <a:p>
            <a:pPr>
              <a:buClrTx/>
              <a:buFont typeface="Wingdings 3" panose="05040102010807070707" pitchFamily="18" charset="2"/>
              <a:buChar char=""/>
            </a:pPr>
            <a:endParaRPr lang="en-US" dirty="0" smtClean="0"/>
          </a:p>
          <a:p>
            <a:pPr marL="0" indent="0">
              <a:buClrTx/>
              <a:buNone/>
            </a:pPr>
            <a:r>
              <a:rPr lang="en-US" dirty="0"/>
              <a:t>	</a:t>
            </a:r>
            <a:endParaRPr lang="en-US" dirty="0">
              <a:solidFill>
                <a:srgbClr val="FF0000"/>
              </a:solidFill>
            </a:endParaRPr>
          </a:p>
        </p:txBody>
      </p:sp>
    </p:spTree>
    <p:extLst>
      <p:ext uri="{BB962C8B-B14F-4D97-AF65-F5344CB8AC3E}">
        <p14:creationId xmlns:p14="http://schemas.microsoft.com/office/powerpoint/2010/main" val="4098543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SANCTIONS –STRIKING OUT STATEMENT OF CASE</a:t>
            </a:r>
            <a:endParaRPr lang="en-US" b="1" dirty="0">
              <a:solidFill>
                <a:schemeClr val="tx1"/>
              </a:solidFill>
            </a:endParaRPr>
          </a:p>
        </p:txBody>
      </p:sp>
      <p:sp>
        <p:nvSpPr>
          <p:cNvPr id="3" name="Content Placeholder 2"/>
          <p:cNvSpPr>
            <a:spLocks noGrp="1"/>
          </p:cNvSpPr>
          <p:nvPr>
            <p:ph idx="1"/>
          </p:nvPr>
        </p:nvSpPr>
        <p:spPr>
          <a:xfrm>
            <a:off x="875762" y="1790164"/>
            <a:ext cx="9994007" cy="4289836"/>
          </a:xfrm>
        </p:spPr>
        <p:txBody>
          <a:bodyPr>
            <a:noAutofit/>
          </a:bodyPr>
          <a:lstStyle/>
          <a:p>
            <a:pPr algn="just"/>
            <a:r>
              <a:rPr lang="en-US" sz="1400" b="1" dirty="0" smtClean="0">
                <a:solidFill>
                  <a:srgbClr val="FF0000"/>
                </a:solidFill>
              </a:rPr>
              <a:t>Again, there is no novelty in this Part of the rule as Order 31A 6. 20 gives the Court the power to strike out a statement of case (pleading) or part of a statement of case.  </a:t>
            </a:r>
            <a:r>
              <a:rPr lang="en-US" sz="1400" dirty="0" smtClean="0"/>
              <a:t>The Proposed Rules state:</a:t>
            </a:r>
          </a:p>
          <a:p>
            <a:pPr algn="just"/>
            <a:r>
              <a:rPr lang="en-US" sz="1400" dirty="0" smtClean="0"/>
              <a:t>(1) In addition to any other power under these Rules, the court may strike out a statement of case or part of a statement of case where it appears to the court that –</a:t>
            </a:r>
          </a:p>
          <a:p>
            <a:pPr lvl="1" algn="just"/>
            <a:r>
              <a:rPr lang="en-US" sz="1400" dirty="0" smtClean="0"/>
              <a:t>(a)  there has been a failure to comply with a rule or practice direction or with an order or direction given by the court in the proceedings; </a:t>
            </a:r>
          </a:p>
          <a:p>
            <a:pPr lvl="1" algn="just"/>
            <a:r>
              <a:rPr lang="en-US" sz="1400" dirty="0" smtClean="0"/>
              <a:t>(b) the </a:t>
            </a:r>
            <a:r>
              <a:rPr lang="en-US" sz="1400" dirty="0"/>
              <a:t>statement of case or the part to be struck out </a:t>
            </a:r>
            <a:r>
              <a:rPr lang="en-US" sz="1400" dirty="0" smtClean="0"/>
              <a:t>does not disclose any reasonable </a:t>
            </a:r>
            <a:r>
              <a:rPr lang="en-US" sz="1400" dirty="0"/>
              <a:t>ground for </a:t>
            </a:r>
            <a:r>
              <a:rPr lang="en-US" sz="1400" dirty="0">
                <a:solidFill>
                  <a:srgbClr val="FF0000"/>
                </a:solidFill>
              </a:rPr>
              <a:t>bringing or defending</a:t>
            </a:r>
            <a:r>
              <a:rPr lang="en-US" sz="1400" dirty="0"/>
              <a:t> a claim</a:t>
            </a:r>
            <a:r>
              <a:rPr lang="en-US" sz="1400" dirty="0" smtClean="0"/>
              <a:t>;</a:t>
            </a:r>
          </a:p>
          <a:p>
            <a:pPr lvl="1" algn="just"/>
            <a:r>
              <a:rPr lang="en-US" sz="1400" dirty="0" smtClean="0"/>
              <a:t>(c) the statement of case or the part to be struck out is an abuse of the process of the court or is likely to obstruct the just disposal of the proceedings; </a:t>
            </a:r>
            <a:r>
              <a:rPr lang="en-US" sz="1400" dirty="0" smtClean="0">
                <a:solidFill>
                  <a:srgbClr val="FF0000"/>
                </a:solidFill>
              </a:rPr>
              <a:t>(ABUSE IS NOT IN O. 31 BUT IN O. 18 R. 19);</a:t>
            </a:r>
          </a:p>
          <a:p>
            <a:pPr lvl="1" algn="just"/>
            <a:r>
              <a:rPr lang="en-US" sz="1400" dirty="0" smtClean="0">
                <a:solidFill>
                  <a:schemeClr val="tx1"/>
                </a:solidFill>
              </a:rPr>
              <a:t>(d) </a:t>
            </a:r>
            <a:r>
              <a:rPr lang="en-US" sz="1400" dirty="0" smtClean="0"/>
              <a:t>that </a:t>
            </a:r>
            <a:r>
              <a:rPr lang="en-US" sz="1400" dirty="0"/>
              <a:t>the statement of case or the part to be struck out is prolix or does not comply with the requirements of Part 8 or 10. </a:t>
            </a:r>
          </a:p>
          <a:p>
            <a:pPr algn="just"/>
            <a:r>
              <a:rPr lang="en-US" sz="1400" dirty="0" smtClean="0"/>
              <a:t>(2)</a:t>
            </a:r>
            <a:r>
              <a:rPr lang="en-US" sz="1400" dirty="0"/>
              <a:t>	Where </a:t>
            </a:r>
            <a:r>
              <a:rPr lang="en-US" sz="1400" dirty="0" smtClean="0"/>
              <a:t>(a) the </a:t>
            </a:r>
            <a:r>
              <a:rPr lang="en-US" sz="1400" dirty="0"/>
              <a:t>court has struck out a claimant’s statement of case; </a:t>
            </a:r>
            <a:r>
              <a:rPr lang="en-US" sz="1400" dirty="0" smtClean="0"/>
              <a:t>(b) the </a:t>
            </a:r>
            <a:r>
              <a:rPr lang="en-US" sz="1400" dirty="0"/>
              <a:t>claimant is ordered to pay costs to the defendant; and </a:t>
            </a:r>
            <a:r>
              <a:rPr lang="en-US" sz="1400" dirty="0" smtClean="0"/>
              <a:t> (</a:t>
            </a:r>
            <a:r>
              <a:rPr lang="en-US" sz="1400" dirty="0"/>
              <a:t>c)	before those costs are paid, the claimant starts a similar claim against the same defendant based on substantially the same facts, </a:t>
            </a:r>
            <a:r>
              <a:rPr lang="en-US" sz="1400" dirty="0" smtClean="0">
                <a:solidFill>
                  <a:srgbClr val="FF0000"/>
                </a:solidFill>
              </a:rPr>
              <a:t>the </a:t>
            </a:r>
            <a:r>
              <a:rPr lang="en-US" sz="1400" dirty="0">
                <a:solidFill>
                  <a:srgbClr val="FF0000"/>
                </a:solidFill>
              </a:rPr>
              <a:t>court may on the application of the defendant stay the subsequent claim until the costs of the first claim have been paid.</a:t>
            </a:r>
            <a:r>
              <a:rPr lang="en-US" sz="1400" dirty="0"/>
              <a:t> </a:t>
            </a:r>
            <a:endParaRPr lang="en-US" sz="1400" dirty="0" smtClean="0"/>
          </a:p>
          <a:p>
            <a:endParaRPr lang="en-US" sz="1400" dirty="0"/>
          </a:p>
        </p:txBody>
      </p:sp>
    </p:spTree>
    <p:extLst>
      <p:ext uri="{BB962C8B-B14F-4D97-AF65-F5344CB8AC3E}">
        <p14:creationId xmlns:p14="http://schemas.microsoft.com/office/powerpoint/2010/main" val="295994556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COURT’S GENERAL POWERS TO STRIKE OUT STATEMENT OF CASE</a:t>
            </a:r>
            <a:endParaRPr lang="en-US" b="1"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The Proposed Rules are almost identical with Order 31A r. 21 except that O. 31 provides for a draft order to accompany the application.</a:t>
            </a:r>
          </a:p>
          <a:p>
            <a:r>
              <a:rPr lang="en-US" dirty="0" smtClean="0">
                <a:solidFill>
                  <a:schemeClr val="tx1"/>
                </a:solidFill>
              </a:rPr>
              <a:t>(1) If a party has failed to comply with any of these rules or any court order in respect of which no sanction for non-compliance has been imposed, any other party may apply for an</a:t>
            </a:r>
            <a:r>
              <a:rPr lang="en-US" dirty="0" smtClean="0">
                <a:solidFill>
                  <a:srgbClr val="FF0000"/>
                </a:solidFill>
              </a:rPr>
              <a:t> “UNLESS ORDER.”</a:t>
            </a:r>
          </a:p>
          <a:p>
            <a:endParaRPr lang="en-US" dirty="0">
              <a:solidFill>
                <a:srgbClr val="FF0000"/>
              </a:solidFill>
            </a:endParaRPr>
          </a:p>
          <a:p>
            <a:r>
              <a:rPr lang="en-US" dirty="0" smtClean="0">
                <a:solidFill>
                  <a:schemeClr val="tx1"/>
                </a:solidFill>
              </a:rPr>
              <a:t>(2) An application under</a:t>
            </a:r>
            <a:r>
              <a:rPr lang="en-US" dirty="0" smtClean="0">
                <a:solidFill>
                  <a:srgbClr val="FF0000"/>
                </a:solidFill>
              </a:rPr>
              <a:t> (1) MAY BE MADE WITHOUT NOTICE </a:t>
            </a:r>
            <a:r>
              <a:rPr lang="en-US" dirty="0" smtClean="0">
                <a:solidFill>
                  <a:schemeClr val="tx1"/>
                </a:solidFill>
              </a:rPr>
              <a:t> but must be supported by evidence on affidavit.</a:t>
            </a:r>
          </a:p>
          <a:p>
            <a:r>
              <a:rPr lang="en-US" dirty="0" smtClean="0">
                <a:solidFill>
                  <a:schemeClr val="tx1"/>
                </a:solidFill>
              </a:rPr>
              <a:t>The Proposed Rules also address JUDGMENT WITHOUT TRIAL AFTER STRIKING OUT – Now contained in Order 31A r. 22</a:t>
            </a:r>
          </a:p>
          <a:p>
            <a:r>
              <a:rPr lang="en-US" dirty="0" smtClean="0">
                <a:solidFill>
                  <a:schemeClr val="tx1"/>
                </a:solidFill>
              </a:rPr>
              <a:t>SETTING ASIDE JUDGMENT ENTERED AFTER STRIKING OUT as in Order 31 A is provided for in similar language.</a:t>
            </a:r>
            <a:endParaRPr lang="en-US" dirty="0">
              <a:solidFill>
                <a:schemeClr val="tx1"/>
              </a:solidFill>
            </a:endParaRPr>
          </a:p>
          <a:p>
            <a:endParaRPr lang="en-US" dirty="0">
              <a:solidFill>
                <a:srgbClr val="FF0000"/>
              </a:solidFill>
            </a:endParaRPr>
          </a:p>
        </p:txBody>
      </p:sp>
    </p:spTree>
    <p:extLst>
      <p:ext uri="{BB962C8B-B14F-4D97-AF65-F5344CB8AC3E}">
        <p14:creationId xmlns:p14="http://schemas.microsoft.com/office/powerpoint/2010/main" val="37709743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RELIEF FROM SANCTIONS </a:t>
            </a:r>
            <a:br>
              <a:rPr lang="en-US" b="1" dirty="0" smtClean="0">
                <a:solidFill>
                  <a:schemeClr val="tx1"/>
                </a:solidFill>
              </a:rPr>
            </a:br>
            <a:r>
              <a:rPr lang="en-US" sz="1800" b="1" dirty="0">
                <a:solidFill>
                  <a:srgbClr val="FF0000"/>
                </a:solidFill>
              </a:rPr>
              <a:t>T</a:t>
            </a:r>
            <a:r>
              <a:rPr lang="en-US" sz="1800" b="1" dirty="0" smtClean="0">
                <a:solidFill>
                  <a:srgbClr val="FF0000"/>
                </a:solidFill>
              </a:rPr>
              <a:t>he Proposed Rules mirror O. 31 A, r. 25 </a:t>
            </a:r>
            <a:endParaRPr lang="en-US" sz="1800" b="1" dirty="0">
              <a:solidFill>
                <a:srgbClr val="FF0000"/>
              </a:solidFill>
            </a:endParaRPr>
          </a:p>
        </p:txBody>
      </p:sp>
      <p:sp>
        <p:nvSpPr>
          <p:cNvPr id="3" name="Content Placeholder 2"/>
          <p:cNvSpPr>
            <a:spLocks noGrp="1"/>
          </p:cNvSpPr>
          <p:nvPr>
            <p:ph idx="1"/>
          </p:nvPr>
        </p:nvSpPr>
        <p:spPr>
          <a:xfrm>
            <a:off x="677333" y="1828801"/>
            <a:ext cx="10308345" cy="4212562"/>
          </a:xfrm>
        </p:spPr>
        <p:txBody>
          <a:bodyPr>
            <a:normAutofit lnSpcReduction="10000"/>
          </a:bodyPr>
          <a:lstStyle/>
          <a:p>
            <a:pPr algn="just"/>
            <a:r>
              <a:rPr lang="en-US" sz="1500" dirty="0" smtClean="0"/>
              <a:t>The Proposed Rules state:</a:t>
            </a:r>
          </a:p>
          <a:p>
            <a:pPr algn="just"/>
            <a:r>
              <a:rPr lang="en-US" sz="1500" dirty="0" smtClean="0"/>
              <a:t>(1) An application for relief from sanction imposed for a failure to comply with any rule, order or direction </a:t>
            </a:r>
            <a:r>
              <a:rPr lang="en-US" sz="1500" b="1" dirty="0" smtClean="0">
                <a:solidFill>
                  <a:srgbClr val="FF0000"/>
                </a:solidFill>
              </a:rPr>
              <a:t>MUST</a:t>
            </a:r>
            <a:r>
              <a:rPr lang="en-US" sz="1500" dirty="0" smtClean="0"/>
              <a:t> BE:</a:t>
            </a:r>
          </a:p>
          <a:p>
            <a:pPr algn="just"/>
            <a:r>
              <a:rPr lang="en-US" sz="1500" dirty="0" smtClean="0"/>
              <a:t>(a) </a:t>
            </a:r>
            <a:r>
              <a:rPr lang="en-US" sz="1500" dirty="0" smtClean="0">
                <a:solidFill>
                  <a:srgbClr val="FF0000"/>
                </a:solidFill>
              </a:rPr>
              <a:t>made promptly; and (b) supported by evidence on affidavit.</a:t>
            </a:r>
          </a:p>
          <a:p>
            <a:pPr algn="just"/>
            <a:r>
              <a:rPr lang="en-US" sz="1500" dirty="0" smtClean="0">
                <a:solidFill>
                  <a:srgbClr val="FF0000"/>
                </a:solidFill>
              </a:rPr>
              <a:t>(2) The court </a:t>
            </a:r>
            <a:r>
              <a:rPr lang="en-US" sz="1500" b="1" dirty="0" smtClean="0">
                <a:solidFill>
                  <a:srgbClr val="FF0000"/>
                </a:solidFill>
              </a:rPr>
              <a:t>MAY</a:t>
            </a:r>
            <a:r>
              <a:rPr lang="en-US" sz="1500" dirty="0" smtClean="0">
                <a:solidFill>
                  <a:srgbClr val="FF0000"/>
                </a:solidFill>
              </a:rPr>
              <a:t> grant relief only if it is satisfied that – (a) the failure to comply was not intentional; (b) there is a good explanation for the failure; and (c) the party in default has generally complied with all other relevant rules, practice directions, orders and directions.</a:t>
            </a:r>
          </a:p>
          <a:p>
            <a:pPr algn="just"/>
            <a:r>
              <a:rPr lang="en-US" sz="1500" dirty="0" smtClean="0">
                <a:solidFill>
                  <a:schemeClr val="tx1"/>
                </a:solidFill>
              </a:rPr>
              <a:t>(3) In considering whether to grant relief, the Court MUST have regard to – </a:t>
            </a:r>
          </a:p>
          <a:p>
            <a:pPr algn="just"/>
            <a:r>
              <a:rPr lang="en-US" sz="1500" dirty="0" smtClean="0">
                <a:solidFill>
                  <a:schemeClr val="tx1"/>
                </a:solidFill>
              </a:rPr>
              <a:t>(a) the effect which the granting of relief or not would have on each party; (b) the interests of the administration of justice; whether the failure to comply has been or can be remedied within a reasonable time; (d) whether the failure to comply was due to the party or the party’s legal practitioner; and (e) </a:t>
            </a:r>
            <a:r>
              <a:rPr lang="en-US" sz="1500" dirty="0" smtClean="0">
                <a:solidFill>
                  <a:srgbClr val="FF0000"/>
                </a:solidFill>
              </a:rPr>
              <a:t>whether the trial date or any likely trial date can still be met if relief is granted</a:t>
            </a:r>
            <a:r>
              <a:rPr lang="en-US" sz="1500" dirty="0" smtClean="0">
                <a:solidFill>
                  <a:schemeClr val="tx1"/>
                </a:solidFill>
              </a:rPr>
              <a:t>.</a:t>
            </a:r>
          </a:p>
          <a:p>
            <a:pPr algn="just"/>
            <a:r>
              <a:rPr lang="en-US" sz="1500" dirty="0" smtClean="0">
                <a:solidFill>
                  <a:schemeClr val="tx1"/>
                </a:solidFill>
              </a:rPr>
              <a:t>(4) The Court may not order the respondent to pay the applicant’s costs in relation to any application for relief unless EXCEPTIONAL CIRCUMSTANCES </a:t>
            </a:r>
            <a:r>
              <a:rPr lang="en-US" sz="1500" smtClean="0">
                <a:solidFill>
                  <a:schemeClr val="tx1"/>
                </a:solidFill>
              </a:rPr>
              <a:t>are </a:t>
            </a:r>
            <a:r>
              <a:rPr lang="en-US" sz="1500" dirty="0" err="1">
                <a:solidFill>
                  <a:schemeClr val="tx1"/>
                </a:solidFill>
              </a:rPr>
              <a:t>s</a:t>
            </a:r>
            <a:r>
              <a:rPr lang="en-US" sz="1500" smtClean="0">
                <a:solidFill>
                  <a:schemeClr val="tx1"/>
                </a:solidFill>
              </a:rPr>
              <a:t>hown</a:t>
            </a:r>
            <a:r>
              <a:rPr lang="en-US" sz="1500" dirty="0" smtClean="0">
                <a:solidFill>
                  <a:schemeClr val="tx1"/>
                </a:solidFill>
              </a:rPr>
              <a:t>.</a:t>
            </a:r>
            <a:endParaRPr lang="en-US" sz="1500" dirty="0">
              <a:solidFill>
                <a:schemeClr val="tx1"/>
              </a:solidFill>
            </a:endParaRPr>
          </a:p>
          <a:p>
            <a:pPr algn="just"/>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26756414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6214"/>
            <a:ext cx="9831827" cy="1416676"/>
          </a:xfrm>
        </p:spPr>
        <p:txBody>
          <a:bodyPr/>
          <a:lstStyle/>
          <a:p>
            <a:pPr algn="ctr"/>
            <a:r>
              <a:rPr lang="en-US" b="1" dirty="0" smtClean="0">
                <a:solidFill>
                  <a:schemeClr val="tx1"/>
                </a:solidFill>
              </a:rPr>
              <a:t>CASE MANAGEMENT CONFERENCE AND PRE-TRIAL REVIEW</a:t>
            </a:r>
            <a:endParaRPr lang="en-US" b="1" dirty="0">
              <a:solidFill>
                <a:schemeClr val="tx1"/>
              </a:solidFill>
            </a:endParaRPr>
          </a:p>
        </p:txBody>
      </p:sp>
      <p:sp>
        <p:nvSpPr>
          <p:cNvPr id="3" name="Content Placeholder 2"/>
          <p:cNvSpPr>
            <a:spLocks noGrp="1"/>
          </p:cNvSpPr>
          <p:nvPr>
            <p:ph idx="1"/>
          </p:nvPr>
        </p:nvSpPr>
        <p:spPr>
          <a:xfrm>
            <a:off x="677334" y="1943279"/>
            <a:ext cx="9973494" cy="4380247"/>
          </a:xfrm>
        </p:spPr>
        <p:txBody>
          <a:bodyPr>
            <a:normAutofit fontScale="25000" lnSpcReduction="20000"/>
          </a:bodyPr>
          <a:lstStyle/>
          <a:p>
            <a:pPr algn="ctr"/>
            <a:r>
              <a:rPr lang="en-US" sz="8000" b="1" dirty="0" smtClean="0"/>
              <a:t>FIXED DATE CLAIMS –FIRST HEARING</a:t>
            </a:r>
          </a:p>
          <a:p>
            <a:pPr algn="just"/>
            <a:r>
              <a:rPr lang="en-US" sz="5600" b="1" dirty="0" smtClean="0">
                <a:solidFill>
                  <a:srgbClr val="FF0000"/>
                </a:solidFill>
              </a:rPr>
              <a:t>FIXED DATE CLAIMS</a:t>
            </a:r>
            <a:r>
              <a:rPr lang="en-US" sz="5600" dirty="0" smtClean="0">
                <a:solidFill>
                  <a:srgbClr val="FF0000"/>
                </a:solidFill>
              </a:rPr>
              <a:t> – First hearing claims include –proceedings for specified sum of money; possession of land, claims arising out of hire purchase or credit agreements or wherever its use is required by a rule or practice direction.</a:t>
            </a:r>
          </a:p>
          <a:p>
            <a:pPr algn="just"/>
            <a:r>
              <a:rPr lang="en-US" sz="5600" dirty="0" smtClean="0">
                <a:solidFill>
                  <a:srgbClr val="FF0000"/>
                </a:solidFill>
              </a:rPr>
              <a:t>(</a:t>
            </a:r>
            <a:r>
              <a:rPr lang="en-US" sz="5600" dirty="0">
                <a:solidFill>
                  <a:srgbClr val="FF0000"/>
                </a:solidFill>
              </a:rPr>
              <a:t>1)	</a:t>
            </a:r>
            <a:r>
              <a:rPr lang="en-US" sz="5600" b="1" dirty="0">
                <a:solidFill>
                  <a:srgbClr val="FF0000"/>
                </a:solidFill>
              </a:rPr>
              <a:t>When a fixed date claim is issued the court must fix a date for the first hearing of the claim.</a:t>
            </a:r>
            <a:r>
              <a:rPr lang="en-US" sz="5600" dirty="0">
                <a:solidFill>
                  <a:srgbClr val="FF0000"/>
                </a:solidFill>
              </a:rPr>
              <a:t> </a:t>
            </a:r>
          </a:p>
          <a:p>
            <a:pPr algn="just"/>
            <a:r>
              <a:rPr lang="en-US" sz="5600" dirty="0"/>
              <a:t>(2)	On the first hearing, in addition to any other powers that the court may have, the court shall have all the powers of a case management conference. </a:t>
            </a:r>
          </a:p>
          <a:p>
            <a:pPr algn="just"/>
            <a:r>
              <a:rPr lang="en-US" sz="5600" dirty="0"/>
              <a:t>(3)	</a:t>
            </a:r>
            <a:r>
              <a:rPr lang="en-US" sz="5600" dirty="0">
                <a:solidFill>
                  <a:srgbClr val="FF0000"/>
                </a:solidFill>
              </a:rPr>
              <a:t>The court may, however, treat the first hearing as the trial of the claim if</a:t>
            </a:r>
            <a:r>
              <a:rPr lang="en-US" sz="5600" dirty="0"/>
              <a:t> </a:t>
            </a:r>
          </a:p>
          <a:p>
            <a:pPr algn="just"/>
            <a:r>
              <a:rPr lang="en-US" sz="5600" dirty="0"/>
              <a:t>(a)	it is not defended; or </a:t>
            </a:r>
          </a:p>
          <a:p>
            <a:pPr algn="just"/>
            <a:r>
              <a:rPr lang="en-US" sz="5600" dirty="0"/>
              <a:t>(b)	it considers that the claim can be dealt with summarily. </a:t>
            </a:r>
          </a:p>
          <a:p>
            <a:pPr algn="just"/>
            <a:r>
              <a:rPr lang="en-US" sz="5600" b="1" dirty="0">
                <a:solidFill>
                  <a:srgbClr val="FF0000"/>
                </a:solidFill>
              </a:rPr>
              <a:t>(4)	</a:t>
            </a:r>
            <a:r>
              <a:rPr lang="en-US" sz="5600" b="1" dirty="0" smtClean="0">
                <a:solidFill>
                  <a:srgbClr val="FF0000"/>
                </a:solidFill>
              </a:rPr>
              <a:t>The general rule is that the </a:t>
            </a:r>
            <a:r>
              <a:rPr lang="en-US" sz="5600" b="1" dirty="0">
                <a:solidFill>
                  <a:srgbClr val="FF0000"/>
                </a:solidFill>
              </a:rPr>
              <a:t>court must give at least 14 days notice of any first hearing. </a:t>
            </a:r>
          </a:p>
          <a:p>
            <a:pPr algn="just"/>
            <a:r>
              <a:rPr lang="en-US" sz="5600" dirty="0"/>
              <a:t>(5)	</a:t>
            </a:r>
            <a:r>
              <a:rPr lang="en-US" sz="5600" b="1" dirty="0"/>
              <a:t>The court may on or without an application direct that shorter notice be </a:t>
            </a:r>
            <a:r>
              <a:rPr lang="en-US" sz="5600" b="1" dirty="0" smtClean="0"/>
              <a:t>given.</a:t>
            </a:r>
            <a:r>
              <a:rPr lang="en-US" sz="5600" dirty="0" smtClean="0"/>
              <a:t> </a:t>
            </a:r>
            <a:endParaRPr lang="en-US" sz="5600" dirty="0"/>
          </a:p>
          <a:p>
            <a:pPr algn="just"/>
            <a:r>
              <a:rPr lang="en-US" sz="5600" dirty="0"/>
              <a:t>(a)	where the parties agree; or </a:t>
            </a:r>
          </a:p>
          <a:p>
            <a:pPr algn="just"/>
            <a:r>
              <a:rPr lang="en-US" sz="5600" dirty="0"/>
              <a:t>(b)	in urgent cases. </a:t>
            </a:r>
          </a:p>
          <a:p>
            <a:pPr algn="just"/>
            <a:r>
              <a:rPr lang="en-US" sz="5600" dirty="0"/>
              <a:t>(6)	Unless the defendant files an acknowledgement of service the claimant must file evidence on affidavit </a:t>
            </a:r>
            <a:r>
              <a:rPr lang="en-US" sz="5600" dirty="0" smtClean="0"/>
              <a:t>of </a:t>
            </a:r>
            <a:r>
              <a:rPr lang="en-US" sz="5600" dirty="0"/>
              <a:t>service of the claim form and the relevant documents specified in rule 5.2(3) at least 7 days before the first hearing. </a:t>
            </a: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95434934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95458"/>
            <a:ext cx="9947736" cy="1234941"/>
          </a:xfrm>
        </p:spPr>
        <p:txBody>
          <a:bodyPr/>
          <a:lstStyle/>
          <a:p>
            <a:pPr algn="ctr"/>
            <a:r>
              <a:rPr lang="en-US" b="1" dirty="0">
                <a:solidFill>
                  <a:schemeClr val="tx1"/>
                </a:solidFill>
              </a:rPr>
              <a:t>CASE MANAGEMENT CONFERENCE AND PRE-TRIAL REVIEW</a:t>
            </a:r>
            <a:endParaRPr lang="en-US" dirty="0"/>
          </a:p>
        </p:txBody>
      </p:sp>
      <p:sp>
        <p:nvSpPr>
          <p:cNvPr id="3" name="Content Placeholder 2"/>
          <p:cNvSpPr>
            <a:spLocks noGrp="1"/>
          </p:cNvSpPr>
          <p:nvPr>
            <p:ph idx="1"/>
          </p:nvPr>
        </p:nvSpPr>
        <p:spPr>
          <a:xfrm>
            <a:off x="1352867" y="1930399"/>
            <a:ext cx="9362355" cy="4020811"/>
          </a:xfrm>
        </p:spPr>
        <p:txBody>
          <a:bodyPr>
            <a:noAutofit/>
          </a:bodyPr>
          <a:lstStyle/>
          <a:p>
            <a:pPr algn="just"/>
            <a:r>
              <a:rPr lang="en-US" sz="1400" b="1" dirty="0" smtClean="0"/>
              <a:t>CASE MANAGEMENT CONFERENCE</a:t>
            </a:r>
          </a:p>
          <a:p>
            <a:pPr marL="0" indent="0" algn="just">
              <a:buNone/>
            </a:pPr>
            <a:r>
              <a:rPr lang="en-US" sz="1400" b="1" dirty="0" smtClean="0"/>
              <a:t>(SLIGHTLY DIFFERENT FROM O. 31 A) PART III)</a:t>
            </a:r>
          </a:p>
          <a:p>
            <a:pPr algn="just"/>
            <a:r>
              <a:rPr lang="en-US" sz="1400" dirty="0" smtClean="0"/>
              <a:t>(1) The general rule is that the court office must fix </a:t>
            </a:r>
            <a:r>
              <a:rPr lang="en-US" sz="1400" dirty="0"/>
              <a:t>a case management conference immediately upon the filing of a </a:t>
            </a:r>
            <a:r>
              <a:rPr lang="en-US" sz="1400" dirty="0" err="1"/>
              <a:t>defence</a:t>
            </a:r>
            <a:r>
              <a:rPr lang="en-US" sz="1400" dirty="0"/>
              <a:t> to a claim other than a fixed date claim. </a:t>
            </a:r>
          </a:p>
          <a:p>
            <a:pPr algn="just"/>
            <a:r>
              <a:rPr lang="en-US" sz="1400" dirty="0"/>
              <a:t>(2)	</a:t>
            </a:r>
            <a:r>
              <a:rPr lang="en-US" sz="1400" dirty="0" smtClean="0"/>
              <a:t>If the </a:t>
            </a:r>
            <a:r>
              <a:rPr lang="en-US" sz="1400" dirty="0"/>
              <a:t>defendant files a </a:t>
            </a:r>
            <a:r>
              <a:rPr lang="en-US" sz="1400" dirty="0" err="1"/>
              <a:t>defence</a:t>
            </a:r>
            <a:r>
              <a:rPr lang="en-US" sz="1400" dirty="0"/>
              <a:t> and also an admission of a specified sum of money, the case management conference is not to be fixed until the </a:t>
            </a:r>
            <a:r>
              <a:rPr lang="en-US" sz="1400" dirty="0" smtClean="0"/>
              <a:t>claimant (plaintiff) </a:t>
            </a:r>
            <a:r>
              <a:rPr lang="en-US" sz="1400" dirty="0"/>
              <a:t>gives notice under rule 14.6(3) that the claim is to continue. </a:t>
            </a:r>
          </a:p>
          <a:p>
            <a:pPr algn="just"/>
            <a:r>
              <a:rPr lang="en-US" sz="1400" dirty="0"/>
              <a:t>(3)	</a:t>
            </a:r>
            <a:r>
              <a:rPr lang="en-US" sz="1400" b="1" dirty="0"/>
              <a:t>The case management conference </a:t>
            </a:r>
            <a:r>
              <a:rPr lang="en-US" sz="1400" b="1" dirty="0">
                <a:solidFill>
                  <a:srgbClr val="FF0000"/>
                </a:solidFill>
              </a:rPr>
              <a:t>must take place</a:t>
            </a:r>
            <a:r>
              <a:rPr lang="en-US" sz="1400" b="1" dirty="0"/>
              <a:t> not less than 4 weeks nor more that 8 weeks after the </a:t>
            </a:r>
            <a:r>
              <a:rPr lang="en-US" sz="1400" b="1" dirty="0" err="1"/>
              <a:t>defence</a:t>
            </a:r>
            <a:r>
              <a:rPr lang="en-US" sz="1400" b="1" dirty="0"/>
              <a:t> is filed</a:t>
            </a:r>
            <a:r>
              <a:rPr lang="en-US" sz="1400" dirty="0"/>
              <a:t> (or notice is given under rule 14.6(3)) unless any rule or practice direction prescribes a shorter or longer period or the case is urgent. </a:t>
            </a:r>
            <a:r>
              <a:rPr lang="en-US" sz="1400" dirty="0" smtClean="0">
                <a:solidFill>
                  <a:srgbClr val="FF0000"/>
                </a:solidFill>
              </a:rPr>
              <a:t>(not sure about this)</a:t>
            </a:r>
            <a:endParaRPr lang="en-US" sz="1400" dirty="0">
              <a:solidFill>
                <a:srgbClr val="FF0000"/>
              </a:solidFill>
            </a:endParaRPr>
          </a:p>
          <a:p>
            <a:pPr algn="just"/>
            <a:r>
              <a:rPr lang="en-US" sz="1400" dirty="0"/>
              <a:t>(4)	Notwithstanding paragraph (3) </a:t>
            </a:r>
            <a:r>
              <a:rPr lang="en-US" sz="1400" b="1" dirty="0"/>
              <a:t>a party may apply to the court to fix a case management conference before a </a:t>
            </a:r>
            <a:r>
              <a:rPr lang="en-US" sz="1400" b="1" dirty="0" err="1"/>
              <a:t>defence</a:t>
            </a:r>
            <a:r>
              <a:rPr lang="en-US" sz="1400" b="1" dirty="0"/>
              <a:t> is filed. </a:t>
            </a:r>
          </a:p>
          <a:p>
            <a:pPr algn="just"/>
            <a:r>
              <a:rPr lang="en-US" sz="1400" dirty="0"/>
              <a:t>(5)	The application may be without notice but must state the reasons for the application. </a:t>
            </a:r>
          </a:p>
          <a:p>
            <a:pPr algn="just"/>
            <a:r>
              <a:rPr lang="en-US" sz="1400" dirty="0"/>
              <a:t>(6)	The Registrar must give all parties not less than 14 days notice of the date, time and place of the case management conference. </a:t>
            </a:r>
          </a:p>
          <a:p>
            <a:pPr algn="just"/>
            <a:r>
              <a:rPr lang="en-US" sz="1400" dirty="0"/>
              <a:t>(7)	The court may with or without an application direct that shorter notice be given </a:t>
            </a:r>
          </a:p>
          <a:p>
            <a:pPr algn="just"/>
            <a:r>
              <a:rPr lang="en-US" sz="1400" dirty="0"/>
              <a:t>(a)	if the parties agree; or </a:t>
            </a:r>
            <a:r>
              <a:rPr lang="en-US" sz="1400" dirty="0" smtClean="0"/>
              <a:t>(b) in urgent cases.</a:t>
            </a:r>
            <a:endParaRPr lang="en-US" sz="1400" b="1" dirty="0"/>
          </a:p>
        </p:txBody>
      </p:sp>
    </p:spTree>
    <p:extLst>
      <p:ext uri="{BB962C8B-B14F-4D97-AF65-F5344CB8AC3E}">
        <p14:creationId xmlns:p14="http://schemas.microsoft.com/office/powerpoint/2010/main" val="240908127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b="1" dirty="0" smtClean="0">
                <a:solidFill>
                  <a:schemeClr val="tx1"/>
                </a:solidFill>
              </a:rPr>
              <a:t>INTERLOCUTORY APPLICATIONS</a:t>
            </a:r>
            <a:br>
              <a:rPr lang="en-US" b="1" dirty="0" smtClean="0">
                <a:solidFill>
                  <a:schemeClr val="tx1"/>
                </a:solidFill>
              </a:rPr>
            </a:br>
            <a:endParaRPr lang="en-US" b="1" dirty="0">
              <a:solidFill>
                <a:schemeClr val="tx1"/>
              </a:solidFill>
            </a:endParaRPr>
          </a:p>
        </p:txBody>
      </p:sp>
      <p:sp>
        <p:nvSpPr>
          <p:cNvPr id="8" name="Content Placeholder 7"/>
          <p:cNvSpPr>
            <a:spLocks noGrp="1"/>
          </p:cNvSpPr>
          <p:nvPr>
            <p:ph idx="1"/>
          </p:nvPr>
        </p:nvSpPr>
        <p:spPr>
          <a:xfrm>
            <a:off x="677333" y="1815921"/>
            <a:ext cx="9896221" cy="4225441"/>
          </a:xfrm>
        </p:spPr>
        <p:txBody>
          <a:bodyPr>
            <a:noAutofit/>
          </a:bodyPr>
          <a:lstStyle/>
          <a:p>
            <a:pPr algn="just">
              <a:buClrTx/>
            </a:pPr>
            <a:r>
              <a:rPr lang="en-US" sz="1600" dirty="0" smtClean="0"/>
              <a:t>Interlocutory applications – called a Summons under RSC Order 29.</a:t>
            </a:r>
          </a:p>
          <a:p>
            <a:pPr algn="just">
              <a:buClrTx/>
            </a:pPr>
            <a:r>
              <a:rPr lang="en-US" sz="1600" dirty="0" smtClean="0"/>
              <a:t>The Proposed Rules deal with applications for Court Orders made before, during or after the course of proceedings.</a:t>
            </a:r>
          </a:p>
          <a:p>
            <a:pPr algn="just">
              <a:buClrTx/>
            </a:pPr>
            <a:r>
              <a:rPr lang="en-US" sz="1600" dirty="0" smtClean="0"/>
              <a:t>So far as practicable, </a:t>
            </a:r>
            <a:r>
              <a:rPr lang="en-US" sz="1600" b="1" dirty="0" smtClean="0">
                <a:solidFill>
                  <a:srgbClr val="FF0000"/>
                </a:solidFill>
              </a:rPr>
              <a:t>all applications relating to pending proceedings </a:t>
            </a:r>
            <a:r>
              <a:rPr lang="en-US" sz="1600" b="1" u="sng" dirty="0" smtClean="0">
                <a:solidFill>
                  <a:srgbClr val="FF0000"/>
                </a:solidFill>
              </a:rPr>
              <a:t>must</a:t>
            </a:r>
            <a:r>
              <a:rPr lang="en-US" sz="1600" b="1" dirty="0" smtClean="0">
                <a:solidFill>
                  <a:srgbClr val="FF0000"/>
                </a:solidFill>
              </a:rPr>
              <a:t> be listed  for hearing at a case management conference or Pre-Trial Review</a:t>
            </a:r>
            <a:r>
              <a:rPr lang="en-US" sz="1600" dirty="0" smtClean="0">
                <a:solidFill>
                  <a:srgbClr val="FF0000"/>
                </a:solidFill>
              </a:rPr>
              <a:t>.</a:t>
            </a:r>
          </a:p>
          <a:p>
            <a:pPr algn="just">
              <a:buClrTx/>
            </a:pPr>
            <a:r>
              <a:rPr lang="en-US" sz="1600" b="1" u="sng" dirty="0" smtClean="0">
                <a:solidFill>
                  <a:srgbClr val="FF0000"/>
                </a:solidFill>
              </a:rPr>
              <a:t>Where the application could have been dealt with at a Case Management or Pre-Trial Review</a:t>
            </a:r>
            <a:r>
              <a:rPr lang="en-US" sz="1600" b="1" dirty="0" smtClean="0">
                <a:solidFill>
                  <a:srgbClr val="FF0000"/>
                </a:solidFill>
              </a:rPr>
              <a:t>, the Court MUST order the applicant to pay the costs of the application unless there are special circumstances.</a:t>
            </a:r>
          </a:p>
          <a:p>
            <a:pPr algn="just">
              <a:buClrTx/>
            </a:pPr>
            <a:r>
              <a:rPr lang="en-US" sz="1600" dirty="0" smtClean="0"/>
              <a:t>An application made before a claim has been issued MUST be made to the court office (registry) where it is likely that the claim to which the application relates will be made.</a:t>
            </a:r>
          </a:p>
          <a:p>
            <a:pPr algn="just">
              <a:buClrTx/>
            </a:pPr>
            <a:r>
              <a:rPr lang="en-US" sz="1600" dirty="0" smtClean="0"/>
              <a:t>The general rule is that an application </a:t>
            </a:r>
            <a:r>
              <a:rPr lang="en-US" sz="1600" b="1" dirty="0" smtClean="0">
                <a:solidFill>
                  <a:srgbClr val="FF0000"/>
                </a:solidFill>
              </a:rPr>
              <a:t>MUST</a:t>
            </a:r>
            <a:r>
              <a:rPr lang="en-US" sz="1600" dirty="0" smtClean="0"/>
              <a:t> be made in writing in FORM (??)</a:t>
            </a:r>
          </a:p>
          <a:p>
            <a:pPr>
              <a:buClrTx/>
            </a:pPr>
            <a:endParaRPr lang="en-US" sz="1600" dirty="0" smtClean="0"/>
          </a:p>
          <a:p>
            <a:pPr marL="0" indent="0">
              <a:buClrTx/>
              <a:buNone/>
            </a:pPr>
            <a:endParaRPr lang="en-US" sz="1400" dirty="0" smtClean="0"/>
          </a:p>
          <a:p>
            <a:pPr>
              <a:buClrTx/>
            </a:pPr>
            <a:r>
              <a:rPr lang="en-US" sz="1400" dirty="0" smtClean="0"/>
              <a:t> </a:t>
            </a:r>
          </a:p>
          <a:p>
            <a:endParaRPr lang="en-US" sz="1400" dirty="0" smtClean="0"/>
          </a:p>
          <a:p>
            <a:endParaRPr lang="en-US" sz="1400" dirty="0" smtClean="0"/>
          </a:p>
          <a:p>
            <a:endParaRPr lang="en-US" sz="1400" dirty="0"/>
          </a:p>
        </p:txBody>
      </p:sp>
    </p:spTree>
    <p:extLst>
      <p:ext uri="{BB962C8B-B14F-4D97-AF65-F5344CB8AC3E}">
        <p14:creationId xmlns:p14="http://schemas.microsoft.com/office/powerpoint/2010/main" val="732716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CASE MANAGEMENT CONFERENCE AND PRE-TRIAL REVIEW</a:t>
            </a:r>
            <a:endParaRPr lang="en-US" dirty="0"/>
          </a:p>
        </p:txBody>
      </p:sp>
      <p:sp>
        <p:nvSpPr>
          <p:cNvPr id="3" name="Content Placeholder 2"/>
          <p:cNvSpPr>
            <a:spLocks noGrp="1"/>
          </p:cNvSpPr>
          <p:nvPr>
            <p:ph idx="1"/>
          </p:nvPr>
        </p:nvSpPr>
        <p:spPr>
          <a:xfrm>
            <a:off x="677334" y="2021983"/>
            <a:ext cx="9909100" cy="4019379"/>
          </a:xfrm>
        </p:spPr>
        <p:txBody>
          <a:bodyPr>
            <a:normAutofit fontScale="92500"/>
          </a:bodyPr>
          <a:lstStyle/>
          <a:p>
            <a:r>
              <a:rPr lang="en-US" sz="2000" b="1" dirty="0" smtClean="0">
                <a:solidFill>
                  <a:srgbClr val="FF0000"/>
                </a:solidFill>
              </a:rPr>
              <a:t>ATTENDANCE AT CASE MANAGEMENT CONFERENCE OR PRE-TRIAL REVIEW</a:t>
            </a:r>
            <a:endParaRPr lang="en-US" sz="2000" b="1" dirty="0">
              <a:solidFill>
                <a:srgbClr val="FF0000"/>
              </a:solidFill>
            </a:endParaRPr>
          </a:p>
          <a:p>
            <a:pPr algn="just"/>
            <a:r>
              <a:rPr lang="en-US" dirty="0" smtClean="0"/>
              <a:t>(</a:t>
            </a:r>
            <a:r>
              <a:rPr lang="en-US" dirty="0"/>
              <a:t>1)	</a:t>
            </a:r>
            <a:r>
              <a:rPr lang="en-US" dirty="0" smtClean="0">
                <a:solidFill>
                  <a:srgbClr val="FF0000"/>
                </a:solidFill>
              </a:rPr>
              <a:t>If (Where)</a:t>
            </a:r>
            <a:r>
              <a:rPr lang="en-US" dirty="0" smtClean="0"/>
              <a:t> a </a:t>
            </a:r>
            <a:r>
              <a:rPr lang="en-US" dirty="0"/>
              <a:t>party is represented by </a:t>
            </a:r>
            <a:r>
              <a:rPr lang="en-US" dirty="0" smtClean="0"/>
              <a:t>a legal practitioner, that legal practitioner </a:t>
            </a:r>
            <a:r>
              <a:rPr lang="en-US" dirty="0"/>
              <a:t>or </a:t>
            </a:r>
            <a:r>
              <a:rPr lang="en-US" dirty="0" smtClean="0"/>
              <a:t>another legal practitioner </a:t>
            </a:r>
            <a:r>
              <a:rPr lang="en-US" dirty="0"/>
              <a:t>who is </a:t>
            </a:r>
            <a:r>
              <a:rPr lang="en-US" dirty="0" err="1"/>
              <a:t>authorised</a:t>
            </a:r>
            <a:r>
              <a:rPr lang="en-US" dirty="0"/>
              <a:t> to negotiate on behalf of the client and competent to deal with the case </a:t>
            </a:r>
            <a:r>
              <a:rPr lang="en-US" b="1" dirty="0">
                <a:solidFill>
                  <a:srgbClr val="FF0000"/>
                </a:solidFill>
              </a:rPr>
              <a:t>must attend</a:t>
            </a:r>
            <a:r>
              <a:rPr lang="en-US" dirty="0"/>
              <a:t> the case management conference and any pre-trial review. </a:t>
            </a:r>
          </a:p>
          <a:p>
            <a:pPr algn="just"/>
            <a:r>
              <a:rPr lang="en-US" dirty="0"/>
              <a:t>(2)	The </a:t>
            </a:r>
            <a:r>
              <a:rPr lang="en-US" dirty="0" smtClean="0"/>
              <a:t>general rule is that the party </a:t>
            </a:r>
            <a:r>
              <a:rPr lang="en-US" dirty="0"/>
              <a:t>or a person who is in a position to represent the interests of the party (other than the </a:t>
            </a:r>
            <a:r>
              <a:rPr lang="en-US" dirty="0" smtClean="0"/>
              <a:t>legal practitioner ) </a:t>
            </a:r>
            <a:r>
              <a:rPr lang="en-US" dirty="0">
                <a:solidFill>
                  <a:srgbClr val="FF0000"/>
                </a:solidFill>
              </a:rPr>
              <a:t>must attend the case management conference or pre-trial review.</a:t>
            </a:r>
            <a:r>
              <a:rPr lang="en-US" dirty="0"/>
              <a:t> </a:t>
            </a:r>
          </a:p>
          <a:p>
            <a:pPr algn="just"/>
            <a:r>
              <a:rPr lang="en-US" dirty="0"/>
              <a:t>(3)	The court may dispense with the attendance of a party or representative (other than a </a:t>
            </a:r>
            <a:r>
              <a:rPr lang="en-US" dirty="0" smtClean="0"/>
              <a:t>legal practitioner). </a:t>
            </a:r>
            <a:endParaRPr lang="en-US" dirty="0"/>
          </a:p>
          <a:p>
            <a:pPr algn="just"/>
            <a:r>
              <a:rPr lang="en-US" dirty="0"/>
              <a:t>(4)	</a:t>
            </a:r>
            <a:r>
              <a:rPr lang="en-US" dirty="0" smtClean="0"/>
              <a:t>If the </a:t>
            </a:r>
            <a:r>
              <a:rPr lang="en-US" dirty="0"/>
              <a:t>case management conference or pre-trial review is not attended by the </a:t>
            </a:r>
            <a:r>
              <a:rPr lang="en-US" dirty="0" smtClean="0"/>
              <a:t>legal practitioner and </a:t>
            </a:r>
            <a:r>
              <a:rPr lang="en-US" dirty="0"/>
              <a:t>the party or a representative, the court may adjourn the case management conference or pre-trial review to a fixed date and may exercise any of its powers under Part 26 (case management – the court’s powers) or </a:t>
            </a:r>
            <a:r>
              <a:rPr lang="en-US" b="1" dirty="0">
                <a:solidFill>
                  <a:srgbClr val="FF0000"/>
                </a:solidFill>
              </a:rPr>
              <a:t>Part 64 (costs – general)</a:t>
            </a:r>
            <a:r>
              <a:rPr lang="en-US" dirty="0"/>
              <a:t>. </a:t>
            </a:r>
          </a:p>
          <a:p>
            <a:endParaRPr lang="en-US" dirty="0"/>
          </a:p>
        </p:txBody>
      </p:sp>
    </p:spTree>
    <p:extLst>
      <p:ext uri="{BB962C8B-B14F-4D97-AF65-F5344CB8AC3E}">
        <p14:creationId xmlns:p14="http://schemas.microsoft.com/office/powerpoint/2010/main" val="1638479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12124"/>
            <a:ext cx="10192435" cy="1518276"/>
          </a:xfrm>
        </p:spPr>
        <p:txBody>
          <a:bodyPr>
            <a:normAutofit fontScale="90000"/>
          </a:bodyPr>
          <a:lstStyle/>
          <a:p>
            <a:pPr algn="ctr"/>
            <a:r>
              <a:rPr lang="en-US" b="1" dirty="0" smtClean="0">
                <a:solidFill>
                  <a:schemeClr val="tx1"/>
                </a:solidFill>
              </a:rPr>
              <a:t>ORDERS TO BE MADE AT CASE MANAGEMENT CONFERENCE</a:t>
            </a:r>
            <a:br>
              <a:rPr lang="en-US" b="1" dirty="0" smtClean="0">
                <a:solidFill>
                  <a:schemeClr val="tx1"/>
                </a:solidFill>
              </a:rPr>
            </a:br>
            <a:r>
              <a:rPr lang="en-US" sz="1600" b="1" dirty="0" smtClean="0">
                <a:solidFill>
                  <a:schemeClr val="tx1"/>
                </a:solidFill>
              </a:rPr>
              <a:t>( SLIGHTLY DIFFERENT FROM O. 31A R. 13 BUT IT REPLICATES THE ECSC 2015)</a:t>
            </a:r>
            <a:r>
              <a:rPr lang="en-US" b="1" dirty="0" smtClean="0">
                <a:solidFill>
                  <a:schemeClr val="tx1"/>
                </a:solidFill>
              </a:rPr>
              <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idx="1"/>
          </p:nvPr>
        </p:nvSpPr>
        <p:spPr>
          <a:xfrm>
            <a:off x="677333" y="2099257"/>
            <a:ext cx="9806069" cy="3942106"/>
          </a:xfrm>
        </p:spPr>
        <p:txBody>
          <a:bodyPr>
            <a:normAutofit fontScale="25000" lnSpcReduction="20000"/>
          </a:bodyPr>
          <a:lstStyle/>
          <a:p>
            <a:pPr algn="just"/>
            <a:r>
              <a:rPr lang="en-US" sz="5600" dirty="0"/>
              <a:t>(1)	</a:t>
            </a:r>
            <a:r>
              <a:rPr lang="en-US" sz="5600" b="1" dirty="0" smtClean="0">
                <a:solidFill>
                  <a:schemeClr val="tx1"/>
                </a:solidFill>
              </a:rPr>
              <a:t>The general rule is that at </a:t>
            </a:r>
            <a:r>
              <a:rPr lang="en-US" sz="5600" b="1" dirty="0">
                <a:solidFill>
                  <a:schemeClr val="tx1"/>
                </a:solidFill>
              </a:rPr>
              <a:t>a case management conference the court must </a:t>
            </a:r>
            <a:r>
              <a:rPr lang="en-US" sz="5600" b="1" dirty="0" smtClean="0">
                <a:solidFill>
                  <a:schemeClr val="tx1"/>
                </a:solidFill>
              </a:rPr>
              <a:t>consider whether </a:t>
            </a:r>
            <a:r>
              <a:rPr lang="en-US" sz="5600" b="1" dirty="0">
                <a:solidFill>
                  <a:schemeClr val="tx1"/>
                </a:solidFill>
              </a:rPr>
              <a:t>to give </a:t>
            </a:r>
            <a:r>
              <a:rPr lang="en-US" sz="5600" b="1" dirty="0" smtClean="0">
                <a:solidFill>
                  <a:schemeClr val="tx1"/>
                </a:solidFill>
              </a:rPr>
              <a:t>			directions </a:t>
            </a:r>
            <a:r>
              <a:rPr lang="en-US" sz="5600" b="1" dirty="0">
                <a:solidFill>
                  <a:schemeClr val="tx1"/>
                </a:solidFill>
              </a:rPr>
              <a:t>for </a:t>
            </a:r>
            <a:r>
              <a:rPr lang="en-US" sz="5600" b="1" dirty="0" smtClean="0">
                <a:solidFill>
                  <a:schemeClr val="tx1"/>
                </a:solidFill>
              </a:rPr>
              <a:t>-</a:t>
            </a:r>
            <a:endParaRPr lang="en-US" sz="5600" b="1" dirty="0">
              <a:solidFill>
                <a:schemeClr val="tx1"/>
              </a:solidFill>
            </a:endParaRPr>
          </a:p>
          <a:p>
            <a:pPr lvl="2" algn="just"/>
            <a:r>
              <a:rPr lang="en-US" sz="5200" b="1" dirty="0">
                <a:solidFill>
                  <a:schemeClr val="tx1"/>
                </a:solidFill>
              </a:rPr>
              <a:t>(</a:t>
            </a:r>
            <a:r>
              <a:rPr lang="en-US" sz="5200" b="1" dirty="0" smtClean="0">
                <a:solidFill>
                  <a:schemeClr val="tx1"/>
                </a:solidFill>
              </a:rPr>
              <a:t>a) service </a:t>
            </a:r>
            <a:r>
              <a:rPr lang="en-US" sz="5200" b="1" dirty="0">
                <a:solidFill>
                  <a:schemeClr val="tx1"/>
                </a:solidFill>
              </a:rPr>
              <a:t>of experts’ reports (if any); </a:t>
            </a:r>
            <a:r>
              <a:rPr lang="en-US" sz="5200" b="1" dirty="0" smtClean="0">
                <a:solidFill>
                  <a:schemeClr val="tx1"/>
                </a:solidFill>
              </a:rPr>
              <a:t> (b) service </a:t>
            </a:r>
            <a:r>
              <a:rPr lang="en-US" sz="5200" b="1" dirty="0">
                <a:solidFill>
                  <a:schemeClr val="tx1"/>
                </a:solidFill>
              </a:rPr>
              <a:t>of witness statements; and </a:t>
            </a:r>
            <a:r>
              <a:rPr lang="en-US" sz="5200" b="1" dirty="0" smtClean="0">
                <a:solidFill>
                  <a:schemeClr val="tx1"/>
                </a:solidFill>
              </a:rPr>
              <a:t> (c) standard disclosure </a:t>
            </a:r>
            <a:r>
              <a:rPr lang="en-US" sz="5200" b="1" dirty="0">
                <a:solidFill>
                  <a:schemeClr val="tx1"/>
                </a:solidFill>
              </a:rPr>
              <a:t>and inspection; </a:t>
            </a:r>
            <a:r>
              <a:rPr lang="en-US" sz="5200" b="1" dirty="0" smtClean="0">
                <a:solidFill>
                  <a:schemeClr val="tx1"/>
                </a:solidFill>
              </a:rPr>
              <a:t> by </a:t>
            </a:r>
            <a:r>
              <a:rPr lang="en-US" sz="5200" b="1" dirty="0">
                <a:solidFill>
                  <a:schemeClr val="tx1"/>
                </a:solidFill>
              </a:rPr>
              <a:t>dates fixed by the court.</a:t>
            </a:r>
            <a:r>
              <a:rPr lang="en-US" sz="5200" dirty="0"/>
              <a:t> </a:t>
            </a:r>
          </a:p>
          <a:p>
            <a:pPr algn="just"/>
            <a:r>
              <a:rPr lang="en-US" sz="5600" dirty="0"/>
              <a:t>(2)	The court may also give directions for the preparation of an agreed statement </a:t>
            </a:r>
          </a:p>
          <a:p>
            <a:pPr lvl="2" algn="just"/>
            <a:r>
              <a:rPr lang="en-US" sz="5200" dirty="0"/>
              <a:t>(a)	as to any relevant specialist area of law; </a:t>
            </a:r>
            <a:r>
              <a:rPr lang="en-US" sz="5200" dirty="0" smtClean="0"/>
              <a:t> </a:t>
            </a:r>
            <a:r>
              <a:rPr lang="en-US" sz="5400" dirty="0" smtClean="0"/>
              <a:t>(b) of </a:t>
            </a:r>
            <a:r>
              <a:rPr lang="en-US" sz="5400" dirty="0"/>
              <a:t>facts; </a:t>
            </a:r>
            <a:r>
              <a:rPr lang="en-US" sz="5400" dirty="0" smtClean="0"/>
              <a:t> </a:t>
            </a:r>
            <a:r>
              <a:rPr lang="en-US" sz="5600" dirty="0" smtClean="0"/>
              <a:t>(c) of </a:t>
            </a:r>
            <a:r>
              <a:rPr lang="en-US" sz="5600" dirty="0"/>
              <a:t>issues; and </a:t>
            </a:r>
            <a:r>
              <a:rPr lang="en-US" sz="5600" dirty="0" smtClean="0"/>
              <a:t> (</a:t>
            </a:r>
            <a:r>
              <a:rPr lang="en-US" sz="5600" dirty="0"/>
              <a:t>d)	of the basic technical, scientific or medical matters in issue, </a:t>
            </a:r>
          </a:p>
          <a:p>
            <a:pPr lvl="2" algn="just"/>
            <a:r>
              <a:rPr lang="en-US" sz="5200" dirty="0"/>
              <a:t>which statement does not bind the trial judge. </a:t>
            </a:r>
          </a:p>
          <a:p>
            <a:pPr algn="just"/>
            <a:r>
              <a:rPr lang="en-US" sz="5600" dirty="0"/>
              <a:t>(3)	The court </a:t>
            </a:r>
            <a:r>
              <a:rPr lang="en-US" sz="5600" b="1" dirty="0"/>
              <a:t>must</a:t>
            </a:r>
            <a:r>
              <a:rPr lang="en-US" sz="5600" dirty="0"/>
              <a:t> fix a date for a pre-trial review </a:t>
            </a:r>
            <a:r>
              <a:rPr lang="en-US" sz="5600" b="1" dirty="0"/>
              <a:t>unless</a:t>
            </a:r>
            <a:r>
              <a:rPr lang="en-US" sz="5600" dirty="0"/>
              <a:t> it is satisfied that having regard to the </a:t>
            </a:r>
            <a:r>
              <a:rPr lang="en-US" sz="5600" dirty="0" smtClean="0"/>
              <a:t>					value</a:t>
            </a:r>
            <a:r>
              <a:rPr lang="en-US" sz="5600" dirty="0"/>
              <a:t>, importance and complexity of the case it may be dealt with justly without a pre-trial </a:t>
            </a:r>
            <a:r>
              <a:rPr lang="en-US" sz="5600" dirty="0" smtClean="0"/>
              <a:t>review</a:t>
            </a:r>
            <a:r>
              <a:rPr lang="en-US" sz="5600" dirty="0"/>
              <a:t>. </a:t>
            </a:r>
          </a:p>
          <a:p>
            <a:pPr algn="just"/>
            <a:r>
              <a:rPr lang="en-US" sz="5600" dirty="0"/>
              <a:t>(4)	The court must in any </a:t>
            </a:r>
            <a:r>
              <a:rPr lang="en-US" sz="5600" dirty="0" smtClean="0"/>
              <a:t>event, </a:t>
            </a:r>
            <a:r>
              <a:rPr lang="en-US" sz="5600" dirty="0"/>
              <a:t>fix the </a:t>
            </a:r>
            <a:r>
              <a:rPr lang="en-US" sz="5600" dirty="0" smtClean="0"/>
              <a:t> (a)</a:t>
            </a:r>
            <a:r>
              <a:rPr lang="en-US" sz="5600" b="1" dirty="0" smtClean="0">
                <a:solidFill>
                  <a:srgbClr val="00B050"/>
                </a:solidFill>
              </a:rPr>
              <a:t> date </a:t>
            </a:r>
            <a:r>
              <a:rPr lang="en-US" sz="5600" b="1" dirty="0">
                <a:solidFill>
                  <a:srgbClr val="00B050"/>
                </a:solidFill>
              </a:rPr>
              <a:t>on which a listing questionnaire is to be sent </a:t>
            </a:r>
            <a:r>
              <a:rPr lang="en-US" sz="5600" b="1" dirty="0" smtClean="0">
                <a:solidFill>
                  <a:srgbClr val="FF0000"/>
                </a:solidFill>
              </a:rPr>
              <a:t>by </a:t>
            </a:r>
            <a:r>
              <a:rPr lang="en-US" sz="5600" b="1" dirty="0" smtClean="0">
                <a:solidFill>
                  <a:srgbClr val="00B050"/>
                </a:solidFill>
              </a:rPr>
              <a:t>the Court 			office </a:t>
            </a:r>
            <a:r>
              <a:rPr lang="en-US" sz="5600" b="1" dirty="0" smtClean="0">
                <a:solidFill>
                  <a:srgbClr val="FF0000"/>
                </a:solidFill>
              </a:rPr>
              <a:t>to </a:t>
            </a:r>
            <a:r>
              <a:rPr lang="en-US" sz="5600" b="1" dirty="0">
                <a:solidFill>
                  <a:srgbClr val="00B050"/>
                </a:solidFill>
              </a:rPr>
              <a:t>the parties;</a:t>
            </a:r>
            <a:r>
              <a:rPr lang="en-US" sz="5600" dirty="0"/>
              <a:t> and </a:t>
            </a:r>
            <a:r>
              <a:rPr lang="en-US" sz="5600" dirty="0" smtClean="0"/>
              <a:t> (b) period </a:t>
            </a:r>
            <a:r>
              <a:rPr lang="en-US" sz="5600" dirty="0"/>
              <a:t>within which the trial is to commence or </a:t>
            </a:r>
            <a:r>
              <a:rPr lang="en-US" sz="5600" dirty="0" smtClean="0"/>
              <a:t>the trial date</a:t>
            </a:r>
            <a:r>
              <a:rPr lang="en-US" sz="5600" dirty="0"/>
              <a:t>. </a:t>
            </a:r>
          </a:p>
          <a:p>
            <a:pPr algn="just"/>
            <a:r>
              <a:rPr lang="en-US" sz="5600" dirty="0"/>
              <a:t>(5)	</a:t>
            </a:r>
            <a:r>
              <a:rPr lang="en-US" sz="5600" b="1" dirty="0">
                <a:solidFill>
                  <a:srgbClr val="00B050"/>
                </a:solidFill>
              </a:rPr>
              <a:t>The </a:t>
            </a:r>
            <a:r>
              <a:rPr lang="en-US" sz="5600" b="1" dirty="0" smtClean="0">
                <a:solidFill>
                  <a:srgbClr val="00B050"/>
                </a:solidFill>
              </a:rPr>
              <a:t>court office must </a:t>
            </a:r>
            <a:r>
              <a:rPr lang="en-US" sz="5600" b="1" dirty="0">
                <a:solidFill>
                  <a:srgbClr val="00B050"/>
                </a:solidFill>
              </a:rPr>
              <a:t>serve an order containing the directions made on all parties and  </a:t>
            </a:r>
            <a:r>
              <a:rPr lang="en-US" sz="5600" b="1" dirty="0" smtClean="0">
                <a:solidFill>
                  <a:srgbClr val="00B050"/>
                </a:solidFill>
              </a:rPr>
              <a:t>give 	notice </a:t>
            </a:r>
            <a:r>
              <a:rPr lang="en-US" sz="5600" b="1" dirty="0">
                <a:solidFill>
                  <a:srgbClr val="00B050"/>
                </a:solidFill>
              </a:rPr>
              <a:t>of </a:t>
            </a:r>
            <a:r>
              <a:rPr lang="en-US" sz="5600" b="1" dirty="0" smtClean="0">
                <a:solidFill>
                  <a:srgbClr val="00B050"/>
                </a:solidFill>
              </a:rPr>
              <a:t>			the</a:t>
            </a:r>
            <a:r>
              <a:rPr lang="en-US" sz="5600" dirty="0" smtClean="0">
                <a:solidFill>
                  <a:srgbClr val="00B050"/>
                </a:solidFill>
              </a:rPr>
              <a:t> (a) date </a:t>
            </a:r>
            <a:r>
              <a:rPr lang="en-US" sz="5600" dirty="0">
                <a:solidFill>
                  <a:srgbClr val="00B050"/>
                </a:solidFill>
              </a:rPr>
              <a:t>of any pre-trial review; </a:t>
            </a:r>
            <a:r>
              <a:rPr lang="en-US" sz="5600" dirty="0" smtClean="0">
                <a:solidFill>
                  <a:srgbClr val="00B050"/>
                </a:solidFill>
              </a:rPr>
              <a:t>(b) date </a:t>
            </a:r>
            <a:r>
              <a:rPr lang="en-US" sz="5600" dirty="0">
                <a:solidFill>
                  <a:srgbClr val="00B050"/>
                </a:solidFill>
              </a:rPr>
              <a:t>on which the listing </a:t>
            </a:r>
            <a:r>
              <a:rPr lang="en-US" sz="5600" dirty="0" smtClean="0">
                <a:solidFill>
                  <a:srgbClr val="00B050"/>
                </a:solidFill>
              </a:rPr>
              <a:t>questionnaire </a:t>
            </a:r>
            <a:r>
              <a:rPr lang="en-US" sz="5600" dirty="0">
                <a:solidFill>
                  <a:srgbClr val="00B050"/>
                </a:solidFill>
              </a:rPr>
              <a:t>is to be sent out by the </a:t>
            </a:r>
            <a:r>
              <a:rPr lang="en-US" sz="5600" dirty="0" smtClean="0">
                <a:solidFill>
                  <a:srgbClr val="00B050"/>
                </a:solidFill>
              </a:rPr>
              <a:t>			Registrar</a:t>
            </a:r>
            <a:r>
              <a:rPr lang="en-US" sz="5600" dirty="0">
                <a:solidFill>
                  <a:srgbClr val="00B050"/>
                </a:solidFill>
              </a:rPr>
              <a:t>; and </a:t>
            </a:r>
            <a:r>
              <a:rPr lang="en-US" sz="5600" dirty="0" smtClean="0">
                <a:solidFill>
                  <a:srgbClr val="00B050"/>
                </a:solidFill>
              </a:rPr>
              <a:t>(c) trial </a:t>
            </a:r>
            <a:r>
              <a:rPr lang="en-US" sz="5600" dirty="0">
                <a:solidFill>
                  <a:srgbClr val="00B050"/>
                </a:solidFill>
              </a:rPr>
              <a:t>date or trial period. </a:t>
            </a:r>
            <a:endParaRPr lang="en-US" sz="5600" dirty="0" smtClean="0">
              <a:solidFill>
                <a:srgbClr val="00B050"/>
              </a:solidFill>
            </a:endParaRPr>
          </a:p>
          <a:p>
            <a:pPr algn="just"/>
            <a:r>
              <a:rPr lang="en-US" dirty="0">
                <a:solidFill>
                  <a:srgbClr val="00B050"/>
                </a:solidFill>
              </a:rPr>
              <a:t> </a:t>
            </a:r>
          </a:p>
          <a:p>
            <a:pPr algn="just"/>
            <a:endParaRPr lang="en-US" dirty="0" smtClean="0"/>
          </a:p>
          <a:p>
            <a:pPr algn="just"/>
            <a:endParaRPr lang="en-US" dirty="0"/>
          </a:p>
        </p:txBody>
      </p:sp>
    </p:spTree>
    <p:extLst>
      <p:ext uri="{BB962C8B-B14F-4D97-AF65-F5344CB8AC3E}">
        <p14:creationId xmlns:p14="http://schemas.microsoft.com/office/powerpoint/2010/main" val="841289803"/>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OTHER CASE MANAGEMENT DIRECTIONS</a:t>
            </a:r>
            <a:endParaRPr lang="en-US" b="1" dirty="0">
              <a:solidFill>
                <a:schemeClr val="tx1"/>
              </a:solidFill>
            </a:endParaRPr>
          </a:p>
        </p:txBody>
      </p:sp>
      <p:sp>
        <p:nvSpPr>
          <p:cNvPr id="3" name="Content Placeholder 2"/>
          <p:cNvSpPr>
            <a:spLocks noGrp="1"/>
          </p:cNvSpPr>
          <p:nvPr>
            <p:ph idx="1"/>
          </p:nvPr>
        </p:nvSpPr>
        <p:spPr>
          <a:xfrm>
            <a:off x="677333" y="1545465"/>
            <a:ext cx="10372739" cy="4495897"/>
          </a:xfrm>
        </p:spPr>
        <p:txBody>
          <a:bodyPr>
            <a:normAutofit lnSpcReduction="10000"/>
          </a:bodyPr>
          <a:lstStyle/>
          <a:p>
            <a:r>
              <a:rPr lang="en-US" dirty="0" smtClean="0"/>
              <a:t>The Proposed CPR Rules deal with: </a:t>
            </a:r>
          </a:p>
          <a:p>
            <a:r>
              <a:rPr lang="en-US" dirty="0" smtClean="0"/>
              <a:t>(1) Dispensing with case management conference in simple and urgent proceedings;</a:t>
            </a:r>
          </a:p>
          <a:p>
            <a:r>
              <a:rPr lang="en-US" dirty="0" smtClean="0"/>
              <a:t>(2) Adjournment of Case Management Conference – the court </a:t>
            </a:r>
            <a:r>
              <a:rPr lang="en-US" dirty="0" smtClean="0">
                <a:solidFill>
                  <a:srgbClr val="FF0000"/>
                </a:solidFill>
              </a:rPr>
              <a:t>may not </a:t>
            </a:r>
            <a:r>
              <a:rPr lang="en-US" dirty="0" smtClean="0"/>
              <a:t>adjourn a case management conference </a:t>
            </a:r>
            <a:r>
              <a:rPr lang="en-US" dirty="0" smtClean="0">
                <a:solidFill>
                  <a:srgbClr val="FF0000"/>
                </a:solidFill>
              </a:rPr>
              <a:t>without fixing a new date, time and place for the adjourned CMC. </a:t>
            </a:r>
            <a:r>
              <a:rPr lang="en-US" dirty="0" smtClean="0">
                <a:solidFill>
                  <a:schemeClr val="tx1"/>
                </a:solidFill>
              </a:rPr>
              <a:t>In other words, CMC may not be adjourned SINE DIE.</a:t>
            </a:r>
            <a:endParaRPr lang="en-US" dirty="0" smtClean="0">
              <a:solidFill>
                <a:srgbClr val="FF0000"/>
              </a:solidFill>
            </a:endParaRPr>
          </a:p>
          <a:p>
            <a:r>
              <a:rPr lang="en-US" dirty="0" smtClean="0"/>
              <a:t>(3)  Variation of Case Management Conference timetable – A party MUST apply to the court if that party wishes to vary a date which the court has fixed for (</a:t>
            </a:r>
            <a:r>
              <a:rPr lang="en-US" dirty="0" err="1" smtClean="0"/>
              <a:t>i</a:t>
            </a:r>
            <a:r>
              <a:rPr lang="en-US" dirty="0" smtClean="0"/>
              <a:t>) CMC; (ii) a PTR; Trial Date.</a:t>
            </a:r>
          </a:p>
          <a:p>
            <a:r>
              <a:rPr lang="en-US" dirty="0" smtClean="0"/>
              <a:t>(4) The Rules contain a section which deals with Listing Questionnaire and Fixing Trial Date.</a:t>
            </a:r>
          </a:p>
          <a:p>
            <a:endParaRPr lang="en-US" dirty="0">
              <a:solidFill>
                <a:srgbClr val="FF0000"/>
              </a:solidFill>
            </a:endParaRPr>
          </a:p>
          <a:p>
            <a:r>
              <a:rPr lang="en-US" dirty="0" smtClean="0">
                <a:solidFill>
                  <a:srgbClr val="FF0000"/>
                </a:solidFill>
              </a:rPr>
              <a:t>Order 31 A r. 14-17 also provide for (1) variation of case management timetable, Listing Questionnaire and Fixing Trial Date.</a:t>
            </a:r>
          </a:p>
          <a:p>
            <a:pPr lvl="2"/>
            <a:r>
              <a:rPr lang="en-US" sz="1600" b="1" dirty="0" smtClean="0">
                <a:solidFill>
                  <a:schemeClr val="accent2"/>
                </a:solidFill>
              </a:rPr>
              <a:t>Tennyson, </a:t>
            </a:r>
            <a:r>
              <a:rPr lang="en-US" sz="1600" b="1" dirty="0" err="1" smtClean="0">
                <a:solidFill>
                  <a:schemeClr val="accent2"/>
                </a:solidFill>
              </a:rPr>
              <a:t>Morte</a:t>
            </a:r>
            <a:r>
              <a:rPr lang="en-US" sz="1600" b="1" dirty="0" smtClean="0">
                <a:solidFill>
                  <a:schemeClr val="accent2"/>
                </a:solidFill>
              </a:rPr>
              <a:t> </a:t>
            </a:r>
            <a:r>
              <a:rPr lang="en-US" sz="1600" b="1" dirty="0" err="1" smtClean="0">
                <a:solidFill>
                  <a:schemeClr val="accent2"/>
                </a:solidFill>
              </a:rPr>
              <a:t>d’Arthur</a:t>
            </a:r>
            <a:r>
              <a:rPr lang="en-US" sz="1600" b="1" dirty="0" smtClean="0">
                <a:solidFill>
                  <a:schemeClr val="accent2"/>
                </a:solidFill>
              </a:rPr>
              <a:t> said:</a:t>
            </a:r>
          </a:p>
          <a:p>
            <a:pPr lvl="3"/>
            <a:r>
              <a:rPr lang="en-US" sz="1600" b="1" dirty="0" smtClean="0">
                <a:solidFill>
                  <a:schemeClr val="accent2"/>
                </a:solidFill>
              </a:rPr>
              <a:t>“The old order </a:t>
            </a:r>
            <a:r>
              <a:rPr lang="en-US" sz="1600" b="1" dirty="0" err="1" smtClean="0">
                <a:solidFill>
                  <a:schemeClr val="accent2"/>
                </a:solidFill>
              </a:rPr>
              <a:t>changeth</a:t>
            </a:r>
            <a:r>
              <a:rPr lang="en-US" sz="1600" b="1" dirty="0" smtClean="0">
                <a:solidFill>
                  <a:schemeClr val="accent2"/>
                </a:solidFill>
              </a:rPr>
              <a:t>, yielding place to new, And God fulfils Himself in many ways, Lest one good custom should corrupt the world….”</a:t>
            </a:r>
            <a:endParaRPr lang="en-US" sz="1600" b="1" dirty="0">
              <a:solidFill>
                <a:schemeClr val="accent2"/>
              </a:solidFill>
            </a:endParaRPr>
          </a:p>
        </p:txBody>
      </p:sp>
    </p:spTree>
    <p:extLst>
      <p:ext uri="{BB962C8B-B14F-4D97-AF65-F5344CB8AC3E}">
        <p14:creationId xmlns:p14="http://schemas.microsoft.com/office/powerpoint/2010/main" val="34160873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solidFill>
                  <a:schemeClr val="tx2"/>
                </a:solidFill>
              </a:rPr>
              <a:t>WHAT THE APPLICATION MUST INCLUDE</a:t>
            </a:r>
            <a:br>
              <a:rPr lang="en-US" sz="2400" b="1" dirty="0" smtClean="0">
                <a:solidFill>
                  <a:schemeClr val="tx2"/>
                </a:solidFill>
              </a:rPr>
            </a:br>
            <a:endParaRPr lang="en-US" sz="2400" b="1" dirty="0">
              <a:solidFill>
                <a:schemeClr val="tx2"/>
              </a:solidFill>
            </a:endParaRPr>
          </a:p>
        </p:txBody>
      </p:sp>
      <p:sp>
        <p:nvSpPr>
          <p:cNvPr id="3" name="Text Placeholder 2"/>
          <p:cNvSpPr>
            <a:spLocks noGrp="1"/>
          </p:cNvSpPr>
          <p:nvPr>
            <p:ph idx="1"/>
          </p:nvPr>
        </p:nvSpPr>
        <p:spPr>
          <a:xfrm>
            <a:off x="677334" y="1584101"/>
            <a:ext cx="9479540" cy="4457261"/>
          </a:xfrm>
        </p:spPr>
        <p:txBody>
          <a:bodyPr>
            <a:normAutofit fontScale="25000" lnSpcReduction="20000"/>
          </a:bodyPr>
          <a:lstStyle/>
          <a:p>
            <a:pPr algn="just">
              <a:buClr>
                <a:schemeClr val="tx1"/>
              </a:buClr>
              <a:buFont typeface="Wingdings" panose="05000000000000000000" pitchFamily="2" charset="2"/>
              <a:buChar char="§"/>
            </a:pPr>
            <a:r>
              <a:rPr lang="en-US" sz="6400" dirty="0" smtClean="0"/>
              <a:t>The Application </a:t>
            </a:r>
            <a:r>
              <a:rPr lang="en-US" sz="6400" b="1" dirty="0" smtClean="0">
                <a:solidFill>
                  <a:srgbClr val="FF0000"/>
                </a:solidFill>
              </a:rPr>
              <a:t>must</a:t>
            </a:r>
            <a:r>
              <a:rPr lang="en-US" sz="6400" dirty="0" smtClean="0">
                <a:solidFill>
                  <a:srgbClr val="FF0000"/>
                </a:solidFill>
              </a:rPr>
              <a:t> </a:t>
            </a:r>
            <a:r>
              <a:rPr lang="en-US" sz="6400" b="1" dirty="0" smtClean="0">
                <a:solidFill>
                  <a:srgbClr val="FF0000"/>
                </a:solidFill>
              </a:rPr>
              <a:t>specify the grounds</a:t>
            </a:r>
            <a:r>
              <a:rPr lang="en-US" sz="6400" dirty="0" smtClean="0"/>
              <a:t> on which the applicant is seeking the </a:t>
            </a:r>
            <a:r>
              <a:rPr lang="en-US" sz="6400" dirty="0"/>
              <a:t>O</a:t>
            </a:r>
            <a:r>
              <a:rPr lang="en-US" sz="6400" dirty="0" smtClean="0"/>
              <a:t>rder </a:t>
            </a:r>
            <a:r>
              <a:rPr lang="en-US" sz="6400" dirty="0" smtClean="0">
                <a:solidFill>
                  <a:srgbClr val="FF0000"/>
                </a:solidFill>
              </a:rPr>
              <a:t>and the Order which is being sought</a:t>
            </a:r>
            <a:r>
              <a:rPr lang="en-US" sz="6400" dirty="0" smtClean="0"/>
              <a:t>:</a:t>
            </a:r>
          </a:p>
          <a:p>
            <a:pPr algn="just">
              <a:buClrTx/>
              <a:buFont typeface="Wingdings" panose="05000000000000000000" pitchFamily="2" charset="2"/>
              <a:buChar char="§"/>
            </a:pPr>
            <a:r>
              <a:rPr lang="en-US" sz="6400" dirty="0" smtClean="0"/>
              <a:t>The applicant </a:t>
            </a:r>
            <a:r>
              <a:rPr lang="en-US" sz="6400" b="1" dirty="0" smtClean="0">
                <a:solidFill>
                  <a:srgbClr val="FF0000"/>
                </a:solidFill>
              </a:rPr>
              <a:t>must</a:t>
            </a:r>
            <a:r>
              <a:rPr lang="en-US" sz="6400" dirty="0" smtClean="0"/>
              <a:t> file with the application or not less than 3 days before the hearing, </a:t>
            </a:r>
            <a:r>
              <a:rPr lang="en-US" sz="6400" dirty="0" smtClean="0">
                <a:solidFill>
                  <a:srgbClr val="FF0000"/>
                </a:solidFill>
              </a:rPr>
              <a:t>a DRAFT of the Order sought and SERVE a copy on ALL respondents</a:t>
            </a:r>
            <a:r>
              <a:rPr lang="en-US" sz="6400" dirty="0" smtClean="0"/>
              <a:t>.</a:t>
            </a:r>
          </a:p>
          <a:p>
            <a:pPr algn="just">
              <a:buClrTx/>
              <a:buFont typeface="Wingdings" panose="05000000000000000000" pitchFamily="2" charset="2"/>
              <a:buChar char="§"/>
            </a:pPr>
            <a:r>
              <a:rPr lang="en-US" sz="6400" dirty="0" smtClean="0"/>
              <a:t>If the application  is made WITHOUT NOTICE (no longer EX PARTE), THE DRAFT ORDER MUST BE FILED with the application.</a:t>
            </a:r>
          </a:p>
          <a:p>
            <a:pPr algn="just">
              <a:buClrTx/>
              <a:buFont typeface="Wingdings" panose="05000000000000000000" pitchFamily="2" charset="2"/>
              <a:buChar char="§"/>
            </a:pPr>
            <a:r>
              <a:rPr lang="en-US" sz="6400" dirty="0" smtClean="0"/>
              <a:t>In relation to the conduct of the application, the Court has wide powers.</a:t>
            </a:r>
          </a:p>
          <a:p>
            <a:pPr algn="just">
              <a:buClrTx/>
              <a:buFont typeface="Wingdings" panose="05000000000000000000" pitchFamily="2" charset="2"/>
              <a:buChar char="§"/>
            </a:pPr>
            <a:r>
              <a:rPr lang="en-US" sz="6400" dirty="0" smtClean="0"/>
              <a:t>The Court may –</a:t>
            </a:r>
          </a:p>
          <a:p>
            <a:pPr marL="0" indent="0" algn="just">
              <a:buClrTx/>
              <a:buNone/>
            </a:pPr>
            <a:r>
              <a:rPr lang="en-US" sz="6400" dirty="0"/>
              <a:t>	</a:t>
            </a:r>
            <a:r>
              <a:rPr lang="en-US" sz="6400" dirty="0" smtClean="0"/>
              <a:t>(a) issue a witness summons requiring a party to attend court on the hearing of the application;</a:t>
            </a:r>
          </a:p>
          <a:p>
            <a:pPr marL="0" indent="0" algn="just">
              <a:buClrTx/>
              <a:buNone/>
            </a:pPr>
            <a:r>
              <a:rPr lang="en-US" sz="6400" dirty="0"/>
              <a:t>	</a:t>
            </a:r>
            <a:r>
              <a:rPr lang="en-US" sz="6400" dirty="0" smtClean="0"/>
              <a:t>(b) cross-examination of witnesses may occur;</a:t>
            </a:r>
          </a:p>
          <a:p>
            <a:pPr marL="0" indent="0" algn="just">
              <a:buClrTx/>
              <a:buNone/>
            </a:pPr>
            <a:r>
              <a:rPr lang="en-US" sz="6400" dirty="0"/>
              <a:t>	</a:t>
            </a:r>
            <a:r>
              <a:rPr lang="en-US" sz="6400" dirty="0" smtClean="0"/>
              <a:t>(c) The court may question a witness or party by putting written questions and asking the 	witness to give written answers or orally;</a:t>
            </a:r>
          </a:p>
          <a:p>
            <a:pPr marL="0" indent="0" algn="just">
              <a:buClrTx/>
              <a:buNone/>
            </a:pPr>
            <a:r>
              <a:rPr lang="en-US" sz="6400" dirty="0"/>
              <a:t>	</a:t>
            </a:r>
            <a:r>
              <a:rPr lang="en-US" sz="6400" dirty="0" smtClean="0"/>
              <a:t>(d) The Court may exercise any power which it might exercise at a case management 	conference.</a:t>
            </a:r>
          </a:p>
          <a:p>
            <a:pPr>
              <a:buClrTx/>
              <a:buFont typeface="Wingdings" panose="05000000000000000000" pitchFamily="2" charset="2"/>
              <a:buChar char="Ø"/>
            </a:pPr>
            <a:r>
              <a:rPr lang="en-US" dirty="0"/>
              <a:t>	</a:t>
            </a:r>
            <a:r>
              <a:rPr lang="en-US" dirty="0" smtClean="0"/>
              <a:t>			</a:t>
            </a:r>
            <a:endParaRPr lang="en-US" dirty="0"/>
          </a:p>
          <a:p>
            <a:pPr>
              <a:buClrTx/>
              <a:buFont typeface="Wingdings" panose="05000000000000000000" pitchFamily="2" charset="2"/>
              <a:buChar char="§"/>
            </a:pPr>
            <a:endParaRPr lang="en-US" dirty="0" smtClean="0"/>
          </a:p>
          <a:p>
            <a:pPr>
              <a:buClrTx/>
              <a:buFont typeface="Wingdings" panose="05000000000000000000" pitchFamily="2" charset="2"/>
              <a:buChar char="§"/>
            </a:pPr>
            <a:r>
              <a:rPr lang="en-US" dirty="0" smtClean="0"/>
              <a:t>    </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233867809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7" y="695458"/>
            <a:ext cx="9496090" cy="850799"/>
          </a:xfrm>
        </p:spPr>
        <p:txBody>
          <a:bodyPr>
            <a:normAutofit/>
          </a:bodyPr>
          <a:lstStyle/>
          <a:p>
            <a:pPr algn="ctr"/>
            <a:r>
              <a:rPr lang="en-US" sz="2400" b="1" dirty="0" smtClean="0">
                <a:solidFill>
                  <a:schemeClr val="tx2"/>
                </a:solidFill>
              </a:rPr>
              <a:t>APPLICATIONS WHICH MAY BE DEALT WITH WITHOUT HEARING (sometimes called “paper applications”)</a:t>
            </a:r>
            <a:endParaRPr lang="en-US" sz="2400" b="1" dirty="0">
              <a:solidFill>
                <a:schemeClr val="tx2"/>
              </a:solidFill>
            </a:endParaRPr>
          </a:p>
        </p:txBody>
      </p:sp>
      <p:sp>
        <p:nvSpPr>
          <p:cNvPr id="3" name="Text Placeholder 2"/>
          <p:cNvSpPr>
            <a:spLocks noGrp="1"/>
          </p:cNvSpPr>
          <p:nvPr>
            <p:ph type="body" idx="1"/>
          </p:nvPr>
        </p:nvSpPr>
        <p:spPr>
          <a:xfrm>
            <a:off x="677333" y="1828801"/>
            <a:ext cx="10205315" cy="4212562"/>
          </a:xfrm>
        </p:spPr>
        <p:txBody>
          <a:bodyPr>
            <a:normAutofit fontScale="85000" lnSpcReduction="10000"/>
          </a:bodyPr>
          <a:lstStyle/>
          <a:p>
            <a:pPr marL="285750" indent="-285750">
              <a:buClr>
                <a:schemeClr val="tx1"/>
              </a:buClr>
              <a:buFont typeface="Wingdings" panose="05000000000000000000" pitchFamily="2" charset="2"/>
              <a:buChar char="§"/>
            </a:pPr>
            <a:r>
              <a:rPr lang="en-US" dirty="0" smtClean="0"/>
              <a:t>The Court may deal with an application </a:t>
            </a:r>
            <a:r>
              <a:rPr lang="en-US" dirty="0" smtClean="0">
                <a:solidFill>
                  <a:srgbClr val="FF0000"/>
                </a:solidFill>
              </a:rPr>
              <a:t>WITHOUT</a:t>
            </a:r>
            <a:r>
              <a:rPr lang="en-US" dirty="0" smtClean="0"/>
              <a:t> a hearing if:</a:t>
            </a:r>
          </a:p>
          <a:p>
            <a:pPr algn="just">
              <a:buClr>
                <a:schemeClr val="tx1"/>
              </a:buClr>
            </a:pPr>
            <a:r>
              <a:rPr lang="en-US" dirty="0"/>
              <a:t>	</a:t>
            </a:r>
            <a:r>
              <a:rPr lang="en-US" dirty="0" smtClean="0"/>
              <a:t>(a) no notice of the application is required;</a:t>
            </a:r>
          </a:p>
          <a:p>
            <a:pPr algn="just">
              <a:buClr>
                <a:schemeClr val="tx1"/>
              </a:buClr>
            </a:pPr>
            <a:r>
              <a:rPr lang="en-US" dirty="0"/>
              <a:t>	</a:t>
            </a:r>
            <a:r>
              <a:rPr lang="en-US" dirty="0" smtClean="0"/>
              <a:t>(b) </a:t>
            </a:r>
            <a:r>
              <a:rPr lang="en-US" dirty="0" smtClean="0">
                <a:solidFill>
                  <a:srgbClr val="FF0000"/>
                </a:solidFill>
              </a:rPr>
              <a:t>the Court considers that the application can be dealt with over the telephone or by other means of 			communication;</a:t>
            </a:r>
          </a:p>
          <a:p>
            <a:pPr algn="just">
              <a:buClr>
                <a:schemeClr val="tx1"/>
              </a:buClr>
            </a:pPr>
            <a:r>
              <a:rPr lang="en-US" dirty="0"/>
              <a:t>	</a:t>
            </a:r>
            <a:r>
              <a:rPr lang="en-US" dirty="0" smtClean="0"/>
              <a:t>(c) the court does not consider that a hearing would be appropriate;</a:t>
            </a:r>
          </a:p>
          <a:p>
            <a:pPr algn="just">
              <a:buClr>
                <a:schemeClr val="tx1"/>
              </a:buClr>
            </a:pPr>
            <a:r>
              <a:rPr lang="en-US" dirty="0"/>
              <a:t>	</a:t>
            </a:r>
            <a:r>
              <a:rPr lang="en-US" dirty="0" smtClean="0"/>
              <a:t>(d) the parties agree; or</a:t>
            </a:r>
          </a:p>
          <a:p>
            <a:pPr algn="just">
              <a:buClr>
                <a:schemeClr val="tx1"/>
              </a:buClr>
            </a:pPr>
            <a:r>
              <a:rPr lang="en-US" dirty="0"/>
              <a:t>	</a:t>
            </a:r>
            <a:r>
              <a:rPr lang="en-US" dirty="0" smtClean="0"/>
              <a:t>(e) the parties have agreed to the terms of the Order (Consent Order).</a:t>
            </a:r>
          </a:p>
          <a:p>
            <a:pPr algn="just">
              <a:buClr>
                <a:schemeClr val="tx1"/>
              </a:buClr>
            </a:pPr>
            <a:endParaRPr lang="en-US" dirty="0"/>
          </a:p>
          <a:p>
            <a:pPr algn="just">
              <a:buClr>
                <a:schemeClr val="tx1"/>
              </a:buClr>
            </a:pPr>
            <a:r>
              <a:rPr lang="en-US" dirty="0" smtClean="0"/>
              <a:t>UNDER OTHER PARTS OF THE RULES, </a:t>
            </a:r>
            <a:r>
              <a:rPr lang="en-US" dirty="0" smtClean="0">
                <a:solidFill>
                  <a:srgbClr val="FF0000"/>
                </a:solidFill>
              </a:rPr>
              <a:t>THE COURT HAS POWER TO DEAL WITH APPLICATIONS BY ELECTRONIC MEANS</a:t>
            </a:r>
            <a:r>
              <a:rPr lang="en-US" dirty="0" smtClean="0"/>
              <a:t>.</a:t>
            </a:r>
          </a:p>
          <a:p>
            <a:pPr algn="just">
              <a:buClr>
                <a:schemeClr val="tx1"/>
              </a:buClr>
            </a:pPr>
            <a:r>
              <a:rPr lang="en-US" dirty="0" smtClean="0">
                <a:solidFill>
                  <a:srgbClr val="FF0000"/>
                </a:solidFill>
              </a:rPr>
              <a:t>NB: The Court has the power to proceed in the absence of a party who has been served and the Court also has the power to set aside an order made in the absence of a party if certain conditions are satisfied. The application to set aside MUST be made within 14 days after the date that it was served. The application MUST be supported by evidence on affidavit. You need to demonstrate to the Court that if you had attended some other order might have been made and a good reason for not attending.</a:t>
            </a:r>
          </a:p>
          <a:p>
            <a:pPr marL="285750" indent="-285750">
              <a:buClr>
                <a:schemeClr val="tx1"/>
              </a:buClr>
              <a:buFont typeface="Wingdings" panose="05000000000000000000" pitchFamily="2" charset="2"/>
              <a:buChar char="§"/>
            </a:pPr>
            <a:endParaRPr lang="en-US" dirty="0"/>
          </a:p>
        </p:txBody>
      </p:sp>
    </p:spTree>
    <p:extLst>
      <p:ext uri="{BB962C8B-B14F-4D97-AF65-F5344CB8AC3E}">
        <p14:creationId xmlns:p14="http://schemas.microsoft.com/office/powerpoint/2010/main" val="320624257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528034"/>
            <a:ext cx="9844705" cy="1402366"/>
          </a:xfrm>
        </p:spPr>
        <p:txBody>
          <a:bodyPr/>
          <a:lstStyle/>
          <a:p>
            <a:pPr algn="ctr"/>
            <a:r>
              <a:rPr lang="en-US" dirty="0" smtClean="0">
                <a:solidFill>
                  <a:schemeClr val="tx2"/>
                </a:solidFill>
              </a:rPr>
              <a:t>INTERIM REMEDIES </a:t>
            </a:r>
            <a:endParaRPr lang="en-US" dirty="0">
              <a:solidFill>
                <a:schemeClr val="tx2"/>
              </a:solidFill>
            </a:endParaRPr>
          </a:p>
        </p:txBody>
      </p:sp>
      <p:sp>
        <p:nvSpPr>
          <p:cNvPr id="3" name="Content Placeholder 2"/>
          <p:cNvSpPr>
            <a:spLocks noGrp="1"/>
          </p:cNvSpPr>
          <p:nvPr>
            <p:ph idx="1"/>
          </p:nvPr>
        </p:nvSpPr>
        <p:spPr>
          <a:xfrm>
            <a:off x="677333" y="1519707"/>
            <a:ext cx="10192435" cy="4521656"/>
          </a:xfrm>
        </p:spPr>
        <p:txBody>
          <a:bodyPr>
            <a:normAutofit fontScale="92500" lnSpcReduction="20000"/>
          </a:bodyPr>
          <a:lstStyle/>
          <a:p>
            <a:pPr algn="just">
              <a:buClrTx/>
              <a:buFont typeface="Trebuchet MS" panose="020B0603020202020204" pitchFamily="34" charset="0"/>
              <a:buChar char="●"/>
            </a:pPr>
            <a:r>
              <a:rPr lang="en-US" dirty="0" smtClean="0">
                <a:solidFill>
                  <a:schemeClr val="tx2"/>
                </a:solidFill>
              </a:rPr>
              <a:t>The Court may grant interim remedies including:</a:t>
            </a:r>
          </a:p>
          <a:p>
            <a:pPr marL="0" indent="0" algn="just">
              <a:buClrTx/>
              <a:buNone/>
            </a:pPr>
            <a:r>
              <a:rPr lang="en-US" dirty="0">
                <a:solidFill>
                  <a:schemeClr val="tx2"/>
                </a:solidFill>
              </a:rPr>
              <a:t>	</a:t>
            </a:r>
            <a:r>
              <a:rPr lang="en-US" dirty="0" smtClean="0">
                <a:solidFill>
                  <a:schemeClr val="tx2"/>
                </a:solidFill>
              </a:rPr>
              <a:t>- an interim injunction;</a:t>
            </a:r>
          </a:p>
          <a:p>
            <a:pPr marL="0" indent="0" algn="just">
              <a:buClrTx/>
              <a:buNone/>
            </a:pPr>
            <a:r>
              <a:rPr lang="en-US" dirty="0">
                <a:solidFill>
                  <a:schemeClr val="tx2"/>
                </a:solidFill>
              </a:rPr>
              <a:t>	</a:t>
            </a:r>
            <a:r>
              <a:rPr lang="en-US" dirty="0" smtClean="0">
                <a:solidFill>
                  <a:schemeClr val="tx2"/>
                </a:solidFill>
              </a:rPr>
              <a:t>- an order for accounts;</a:t>
            </a:r>
          </a:p>
          <a:p>
            <a:pPr marL="0" indent="0" algn="just">
              <a:buClrTx/>
              <a:buNone/>
            </a:pPr>
            <a:r>
              <a:rPr lang="en-US" dirty="0">
                <a:solidFill>
                  <a:schemeClr val="tx2"/>
                </a:solidFill>
              </a:rPr>
              <a:t>	</a:t>
            </a:r>
            <a:r>
              <a:rPr lang="en-US" dirty="0" smtClean="0">
                <a:solidFill>
                  <a:schemeClr val="tx2"/>
                </a:solidFill>
              </a:rPr>
              <a:t>- a freezing order (</a:t>
            </a:r>
            <a:r>
              <a:rPr lang="en-US" dirty="0" err="1">
                <a:solidFill>
                  <a:schemeClr val="tx2"/>
                </a:solidFill>
              </a:rPr>
              <a:t>M</a:t>
            </a:r>
            <a:r>
              <a:rPr lang="en-US" dirty="0" err="1" smtClean="0">
                <a:solidFill>
                  <a:schemeClr val="tx2"/>
                </a:solidFill>
              </a:rPr>
              <a:t>areva</a:t>
            </a:r>
            <a:r>
              <a:rPr lang="en-US" dirty="0" smtClean="0">
                <a:solidFill>
                  <a:schemeClr val="tx2"/>
                </a:solidFill>
              </a:rPr>
              <a:t> </a:t>
            </a:r>
            <a:r>
              <a:rPr lang="en-US" dirty="0">
                <a:solidFill>
                  <a:schemeClr val="tx2"/>
                </a:solidFill>
              </a:rPr>
              <a:t>I</a:t>
            </a:r>
            <a:r>
              <a:rPr lang="en-US" dirty="0" smtClean="0">
                <a:solidFill>
                  <a:schemeClr val="tx2"/>
                </a:solidFill>
              </a:rPr>
              <a:t>njunction);</a:t>
            </a:r>
          </a:p>
          <a:p>
            <a:pPr marL="0" indent="0" algn="just">
              <a:buClrTx/>
              <a:buNone/>
            </a:pPr>
            <a:r>
              <a:rPr lang="en-US" dirty="0">
                <a:solidFill>
                  <a:schemeClr val="tx2"/>
                </a:solidFill>
              </a:rPr>
              <a:t>		*</a:t>
            </a:r>
            <a:r>
              <a:rPr lang="en-US" dirty="0" smtClean="0">
                <a:solidFill>
                  <a:schemeClr val="tx2"/>
                </a:solidFill>
              </a:rPr>
              <a:t>dealing with an asset whether located within the jurisdiction or not;</a:t>
            </a:r>
          </a:p>
          <a:p>
            <a:pPr marL="0" indent="0" algn="just">
              <a:buClrTx/>
              <a:buNone/>
            </a:pPr>
            <a:r>
              <a:rPr lang="en-US" dirty="0">
                <a:solidFill>
                  <a:schemeClr val="tx2"/>
                </a:solidFill>
              </a:rPr>
              <a:t>	</a:t>
            </a:r>
            <a:r>
              <a:rPr lang="en-US" dirty="0" smtClean="0">
                <a:solidFill>
                  <a:schemeClr val="tx2"/>
                </a:solidFill>
              </a:rPr>
              <a:t>	*removing from the jurisdiction assets located here;</a:t>
            </a:r>
          </a:p>
          <a:p>
            <a:pPr marL="0" indent="0" algn="just">
              <a:buClrTx/>
              <a:buNone/>
            </a:pPr>
            <a:r>
              <a:rPr lang="en-US" dirty="0">
                <a:solidFill>
                  <a:schemeClr val="tx2"/>
                </a:solidFill>
              </a:rPr>
              <a:t>	</a:t>
            </a:r>
            <a:r>
              <a:rPr lang="en-US" dirty="0" smtClean="0">
                <a:solidFill>
                  <a:schemeClr val="tx2"/>
                </a:solidFill>
              </a:rPr>
              <a:t>- a search order (Anton Pillar) –requiring a party to admit another party to 	premises for the 		  purpose of the preservation of evidence; </a:t>
            </a:r>
          </a:p>
          <a:p>
            <a:pPr marL="0" indent="0" algn="just">
              <a:buClrTx/>
              <a:buNone/>
            </a:pPr>
            <a:r>
              <a:rPr lang="en-US" dirty="0">
                <a:solidFill>
                  <a:schemeClr val="tx2"/>
                </a:solidFill>
              </a:rPr>
              <a:t>	</a:t>
            </a:r>
            <a:r>
              <a:rPr lang="en-US" dirty="0" smtClean="0">
                <a:solidFill>
                  <a:schemeClr val="tx2"/>
                </a:solidFill>
              </a:rPr>
              <a:t>- an order for interim payment </a:t>
            </a:r>
          </a:p>
          <a:p>
            <a:pPr marL="0" indent="0" algn="just">
              <a:buClrTx/>
              <a:buNone/>
            </a:pPr>
            <a:endParaRPr lang="en-US" dirty="0" smtClean="0">
              <a:solidFill>
                <a:schemeClr val="tx2"/>
              </a:solidFill>
            </a:endParaRPr>
          </a:p>
          <a:p>
            <a:pPr marL="0" indent="0" algn="just">
              <a:buClrTx/>
              <a:buNone/>
            </a:pPr>
            <a:r>
              <a:rPr lang="en-US" dirty="0" smtClean="0">
                <a:solidFill>
                  <a:schemeClr val="tx2"/>
                </a:solidFill>
              </a:rPr>
              <a:t>IMPORTANT: The fact that a particular type of interim remedy is not listed does not affect any power that the Court may have to grant that remedy and the Court may grant an interim remedy whether or not there has been a claim for a final remedy of that kind.</a:t>
            </a:r>
          </a:p>
          <a:p>
            <a:pPr marL="0" indent="0" algn="just">
              <a:buClrTx/>
              <a:buNone/>
            </a:pPr>
            <a:r>
              <a:rPr lang="en-US" b="1" u="sng" dirty="0" smtClean="0">
                <a:solidFill>
                  <a:schemeClr val="tx2"/>
                </a:solidFill>
              </a:rPr>
              <a:t>THE CHIEF JUSTICE may issue a practice direction as to the procedure for applying for an interim order including, in particular, interim injunctions, search orders and freezing orders. </a:t>
            </a:r>
          </a:p>
          <a:p>
            <a:pPr marL="0" indent="0">
              <a:buClrTx/>
              <a:buNone/>
            </a:pPr>
            <a:endParaRPr lang="en-US" dirty="0" smtClean="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236070274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smtClean="0">
                <a:solidFill>
                  <a:schemeClr val="tx2"/>
                </a:solidFill>
              </a:rPr>
              <a:t>INTERIM REMEDIES AND SEARCH ORDERS</a:t>
            </a:r>
            <a:endParaRPr lang="en-US" dirty="0">
              <a:solidFill>
                <a:schemeClr val="tx2"/>
              </a:solidFill>
            </a:endParaRPr>
          </a:p>
        </p:txBody>
      </p:sp>
      <p:sp>
        <p:nvSpPr>
          <p:cNvPr id="3" name="Content Placeholder 2"/>
          <p:cNvSpPr>
            <a:spLocks noGrp="1"/>
          </p:cNvSpPr>
          <p:nvPr>
            <p:ph idx="1"/>
          </p:nvPr>
        </p:nvSpPr>
        <p:spPr>
          <a:xfrm>
            <a:off x="677334" y="1930401"/>
            <a:ext cx="10028180" cy="4125030"/>
          </a:xfrm>
        </p:spPr>
        <p:txBody>
          <a:bodyPr>
            <a:normAutofit fontScale="92500" lnSpcReduction="10000"/>
          </a:bodyPr>
          <a:lstStyle/>
          <a:p>
            <a:pPr algn="just">
              <a:buClrTx/>
              <a:buFont typeface="Trebuchet MS" panose="020B0603020202020204" pitchFamily="34" charset="0"/>
              <a:buChar char="●"/>
            </a:pPr>
            <a:endParaRPr lang="en-US" dirty="0" smtClean="0"/>
          </a:p>
          <a:p>
            <a:pPr algn="just">
              <a:buClrTx/>
              <a:buFont typeface="Trebuchet MS" panose="020B0603020202020204" pitchFamily="34" charset="0"/>
              <a:buChar char="●"/>
            </a:pPr>
            <a:r>
              <a:rPr lang="en-US" dirty="0" smtClean="0"/>
              <a:t>How to apply for an interim injunction is comprehensively provided for. The Court may grant an interim remedy on an application made WITHOUT NOTICE if it appears that there are good reasons for doing so.  The application must state the reason why no notice was not given. </a:t>
            </a:r>
          </a:p>
          <a:p>
            <a:pPr algn="just">
              <a:buClrTx/>
              <a:buFont typeface="Trebuchet MS" panose="020B0603020202020204" pitchFamily="34" charset="0"/>
              <a:buChar char="●"/>
            </a:pPr>
            <a:r>
              <a:rPr lang="en-US" dirty="0" smtClean="0">
                <a:solidFill>
                  <a:srgbClr val="FF0000"/>
                </a:solidFill>
              </a:rPr>
              <a:t>The Court may grant an interim order on an application made without notice for a PERIOD OF NOT MORE THAN 28 DAYS</a:t>
            </a:r>
            <a:r>
              <a:rPr lang="en-US" dirty="0" smtClean="0"/>
              <a:t> unless any of the Rules provide for a longer period –in which case – certain requirements must be satisfied.</a:t>
            </a:r>
            <a:endParaRPr lang="en-US" dirty="0"/>
          </a:p>
          <a:p>
            <a:pPr algn="just">
              <a:buClrTx/>
              <a:buFont typeface="Trebuchet MS" panose="020B0603020202020204" pitchFamily="34" charset="0"/>
              <a:buChar char="●"/>
            </a:pPr>
            <a:r>
              <a:rPr lang="en-US" dirty="0" smtClean="0"/>
              <a:t>Search orders have also been elaborately provided for in our proposed rules. The requirements for the grant of search orders are dealt with in the Rules.</a:t>
            </a:r>
          </a:p>
          <a:p>
            <a:pPr algn="just">
              <a:buClrTx/>
              <a:buFont typeface="Trebuchet MS" panose="020B0603020202020204" pitchFamily="34" charset="0"/>
              <a:buChar char="●"/>
            </a:pPr>
            <a:r>
              <a:rPr lang="en-US" dirty="0" smtClean="0"/>
              <a:t>An applicant seeking such an order must have a strong prima facie case. </a:t>
            </a:r>
          </a:p>
          <a:p>
            <a:pPr algn="just">
              <a:buClrTx/>
              <a:buFont typeface="Trebuchet MS" panose="020B0603020202020204" pitchFamily="34" charset="0"/>
              <a:buChar char="●"/>
            </a:pPr>
            <a:r>
              <a:rPr lang="en-US" dirty="0" smtClean="0"/>
              <a:t>Also, like injunctions – undertaking as to damages and reasonable costs and disbursements are all provided for.</a:t>
            </a:r>
          </a:p>
          <a:p>
            <a:pPr algn="just">
              <a:buClrTx/>
              <a:buFont typeface="Trebuchet MS" panose="020B0603020202020204" pitchFamily="34" charset="0"/>
              <a:buChar char="●"/>
            </a:pPr>
            <a:r>
              <a:rPr lang="en-US" dirty="0" smtClean="0"/>
              <a:t>If the court makes a search order, an independent attorney must be appointed to supervise the execution of the order.</a:t>
            </a:r>
          </a:p>
          <a:p>
            <a:pPr algn="just">
              <a:buClrTx/>
              <a:buFont typeface="Trebuchet MS" panose="020B0603020202020204" pitchFamily="34" charset="0"/>
              <a:buChar char="●"/>
            </a:pPr>
            <a:endParaRPr lang="en-US" dirty="0"/>
          </a:p>
        </p:txBody>
      </p:sp>
    </p:spTree>
    <p:extLst>
      <p:ext uri="{BB962C8B-B14F-4D97-AF65-F5344CB8AC3E}">
        <p14:creationId xmlns:p14="http://schemas.microsoft.com/office/powerpoint/2010/main" val="15477228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2"/>
                </a:solidFill>
              </a:rPr>
              <a:t>RECEIVERS BY INTERLOCUTORY </a:t>
            </a:r>
            <a:r>
              <a:rPr lang="en-US" b="1" smtClean="0">
                <a:solidFill>
                  <a:schemeClr val="tx2"/>
                </a:solidFill>
              </a:rPr>
              <a:t>APPLICATION </a:t>
            </a:r>
            <a:endParaRPr lang="en-US" b="1" dirty="0">
              <a:solidFill>
                <a:schemeClr val="tx2"/>
              </a:solidFill>
            </a:endParaRPr>
          </a:p>
        </p:txBody>
      </p:sp>
      <p:sp>
        <p:nvSpPr>
          <p:cNvPr id="4" name="Text Placeholder 3"/>
          <p:cNvSpPr>
            <a:spLocks noGrp="1"/>
          </p:cNvSpPr>
          <p:nvPr>
            <p:ph type="body" idx="1"/>
          </p:nvPr>
        </p:nvSpPr>
        <p:spPr/>
        <p:txBody>
          <a:bodyPr/>
          <a:lstStyle/>
          <a:p>
            <a:r>
              <a:rPr lang="en-US" dirty="0" smtClean="0"/>
              <a:t>	RSC –ORDER 30</a:t>
            </a:r>
            <a:endParaRPr lang="en-US" dirty="0"/>
          </a:p>
        </p:txBody>
      </p:sp>
      <p:sp>
        <p:nvSpPr>
          <p:cNvPr id="5" name="Content Placeholder 4"/>
          <p:cNvSpPr>
            <a:spLocks noGrp="1"/>
          </p:cNvSpPr>
          <p:nvPr>
            <p:ph sz="half" idx="2"/>
          </p:nvPr>
        </p:nvSpPr>
        <p:spPr/>
        <p:txBody>
          <a:bodyPr>
            <a:normAutofit/>
          </a:bodyPr>
          <a:lstStyle/>
          <a:p>
            <a:pPr>
              <a:buClrTx/>
              <a:buFont typeface="Wingdings" panose="05000000000000000000" pitchFamily="2" charset="2"/>
              <a:buChar char="v"/>
            </a:pPr>
            <a:r>
              <a:rPr lang="en-US" dirty="0" smtClean="0"/>
              <a:t>Application </a:t>
            </a:r>
            <a:r>
              <a:rPr lang="en-US" u="sng" dirty="0" smtClean="0"/>
              <a:t>may</a:t>
            </a:r>
            <a:r>
              <a:rPr lang="en-US" dirty="0" smtClean="0"/>
              <a:t> be made by Summon or motion.</a:t>
            </a:r>
          </a:p>
          <a:p>
            <a:pPr>
              <a:buClrTx/>
              <a:buFont typeface="Wingdings" panose="05000000000000000000" pitchFamily="2" charset="2"/>
              <a:buChar char="v"/>
            </a:pPr>
            <a:r>
              <a:rPr lang="en-US" dirty="0" smtClean="0"/>
              <a:t>An application for an injunction ancillary or incidental to an order appointing a receiver may be joined with the application for such order.</a:t>
            </a:r>
          </a:p>
          <a:p>
            <a:pPr>
              <a:buClrTx/>
              <a:buFont typeface="Wingdings" panose="05000000000000000000" pitchFamily="2" charset="2"/>
              <a:buChar char="v"/>
            </a:pPr>
            <a:r>
              <a:rPr lang="en-US" dirty="0" smtClean="0"/>
              <a:t>Where an applicant wishes to apply for an immediate grant of such an injunction, he may do so ex parte.</a:t>
            </a:r>
            <a:endParaRPr lang="en-US" dirty="0"/>
          </a:p>
          <a:p>
            <a:pPr>
              <a:buClrTx/>
              <a:buFont typeface="Wingdings" panose="05000000000000000000" pitchFamily="2" charset="2"/>
              <a:buChar char="v"/>
            </a:pPr>
            <a:endParaRPr lang="en-US" dirty="0" smtClean="0"/>
          </a:p>
          <a:p>
            <a:pPr>
              <a:buClrTx/>
              <a:buFont typeface="Wingdings" panose="05000000000000000000" pitchFamily="2" charset="2"/>
              <a:buChar char="v"/>
            </a:pPr>
            <a:endParaRPr lang="en-US" dirty="0"/>
          </a:p>
        </p:txBody>
      </p:sp>
      <p:sp>
        <p:nvSpPr>
          <p:cNvPr id="6" name="Text Placeholder 5"/>
          <p:cNvSpPr>
            <a:spLocks noGrp="1"/>
          </p:cNvSpPr>
          <p:nvPr>
            <p:ph type="body" sz="quarter" idx="3"/>
          </p:nvPr>
        </p:nvSpPr>
        <p:spPr/>
        <p:txBody>
          <a:bodyPr/>
          <a:lstStyle/>
          <a:p>
            <a:r>
              <a:rPr lang="en-US" dirty="0" smtClean="0"/>
              <a:t>		PROPOSED RULES</a:t>
            </a:r>
            <a:endParaRPr lang="en-US" dirty="0"/>
          </a:p>
        </p:txBody>
      </p:sp>
      <p:sp>
        <p:nvSpPr>
          <p:cNvPr id="7" name="Content Placeholder 6"/>
          <p:cNvSpPr>
            <a:spLocks noGrp="1"/>
          </p:cNvSpPr>
          <p:nvPr>
            <p:ph sz="quarter" idx="4"/>
          </p:nvPr>
        </p:nvSpPr>
        <p:spPr>
          <a:xfrm>
            <a:off x="5460642" y="2737245"/>
            <a:ext cx="4533364" cy="3304117"/>
          </a:xfrm>
        </p:spPr>
        <p:txBody>
          <a:bodyPr/>
          <a:lstStyle/>
          <a:p>
            <a:r>
              <a:rPr lang="en-US" dirty="0" smtClean="0"/>
              <a:t>Application MUST be made by INTERLOCUTORY APPLICATION.</a:t>
            </a:r>
          </a:p>
          <a:p>
            <a:endParaRPr lang="en-US" dirty="0" smtClean="0"/>
          </a:p>
          <a:p>
            <a:r>
              <a:rPr lang="en-US" dirty="0" smtClean="0"/>
              <a:t>Same as the Existing Rules.</a:t>
            </a:r>
          </a:p>
          <a:p>
            <a:endParaRPr lang="en-US" dirty="0"/>
          </a:p>
          <a:p>
            <a:endParaRPr lang="en-US" dirty="0" smtClean="0"/>
          </a:p>
          <a:p>
            <a:endParaRPr lang="en-US" dirty="0"/>
          </a:p>
          <a:p>
            <a:r>
              <a:rPr lang="en-US" dirty="0" smtClean="0"/>
              <a:t>Same as O. 30 (1)(3)</a:t>
            </a:r>
            <a:endParaRPr lang="en-US" dirty="0"/>
          </a:p>
        </p:txBody>
      </p:sp>
    </p:spTree>
    <p:extLst>
      <p:ext uri="{BB962C8B-B14F-4D97-AF65-F5344CB8AC3E}">
        <p14:creationId xmlns:p14="http://schemas.microsoft.com/office/powerpoint/2010/main" val="407126917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792" y="609599"/>
            <a:ext cx="9311427" cy="2829059"/>
          </a:xfrm>
        </p:spPr>
        <p:txBody>
          <a:bodyPr>
            <a:normAutofit fontScale="90000"/>
          </a:bodyPr>
          <a:lstStyle/>
          <a:p>
            <a:pPr algn="ctr"/>
            <a:r>
              <a:rPr lang="en-US" sz="3600" b="1" dirty="0" smtClean="0">
                <a:solidFill>
                  <a:schemeClr val="tx1"/>
                </a:solidFill>
              </a:rPr>
              <a:t>	</a:t>
            </a:r>
            <a:br>
              <a:rPr lang="en-US" sz="3600" b="1" dirty="0" smtClean="0">
                <a:solidFill>
                  <a:schemeClr val="tx1"/>
                </a:solidFill>
              </a:rPr>
            </a:br>
            <a:r>
              <a:rPr lang="en-US" sz="3600" b="1" dirty="0">
                <a:solidFill>
                  <a:schemeClr val="tx1"/>
                </a:solidFill>
              </a:rPr>
              <a:t/>
            </a:r>
            <a:br>
              <a:rPr lang="en-US" sz="3600" b="1" dirty="0">
                <a:solidFill>
                  <a:schemeClr val="tx1"/>
                </a:solidFill>
              </a:rPr>
            </a:b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CASE MANAGEMENT</a:t>
            </a:r>
            <a:r>
              <a:rPr lang="en-US" sz="3600" b="1" dirty="0">
                <a:solidFill>
                  <a:schemeClr val="tx1"/>
                </a:solidFill>
              </a:rPr>
              <a:t/>
            </a:r>
            <a:br>
              <a:rPr lang="en-US" sz="3600" b="1" dirty="0">
                <a:solidFill>
                  <a:schemeClr val="tx1"/>
                </a:solidFill>
              </a:rPr>
            </a:br>
            <a:r>
              <a:rPr lang="en-US" sz="2700" b="1" dirty="0">
                <a:solidFill>
                  <a:schemeClr val="tx1"/>
                </a:solidFill>
              </a:rPr>
              <a:t/>
            </a:r>
            <a:br>
              <a:rPr lang="en-US" sz="2700" b="1" dirty="0">
                <a:solidFill>
                  <a:schemeClr val="tx1"/>
                </a:solidFill>
              </a:rPr>
            </a:br>
            <a:r>
              <a:rPr lang="en-US" sz="2200" b="1" dirty="0">
                <a:solidFill>
                  <a:schemeClr val="tx1"/>
                </a:solidFill>
              </a:rPr>
              <a:t>(The fundamental idea of case management is that the ‘ultimate responsibility for the control of litigation must move from the litigants and their legal practitioners to the Court</a:t>
            </a:r>
            <a:r>
              <a:rPr lang="en-US" sz="2200" b="1" dirty="0" smtClean="0">
                <a:solidFill>
                  <a:schemeClr val="tx1"/>
                </a:solidFill>
              </a:rPr>
              <a:t>)</a:t>
            </a:r>
            <a:br>
              <a:rPr lang="en-US" sz="22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a:solidFill>
                  <a:schemeClr val="tx1"/>
                </a:solidFill>
              </a:rPr>
              <a:t/>
            </a:r>
            <a:br>
              <a:rPr lang="en-US" sz="1800" b="1" dirty="0">
                <a:solidFill>
                  <a:schemeClr val="tx1"/>
                </a:solidFill>
              </a:rPr>
            </a:br>
            <a:endParaRPr lang="en-US" sz="3600" b="1" dirty="0">
              <a:solidFill>
                <a:schemeClr val="tx1"/>
              </a:solidFill>
            </a:endParaRPr>
          </a:p>
        </p:txBody>
      </p:sp>
      <p:sp>
        <p:nvSpPr>
          <p:cNvPr id="3" name="Text Placeholder 2"/>
          <p:cNvSpPr>
            <a:spLocks noGrp="1"/>
          </p:cNvSpPr>
          <p:nvPr>
            <p:ph type="body" idx="1"/>
          </p:nvPr>
        </p:nvSpPr>
        <p:spPr>
          <a:xfrm>
            <a:off x="3116687" y="3696237"/>
            <a:ext cx="6157315" cy="2345125"/>
          </a:xfrm>
        </p:spPr>
        <p:txBody>
          <a:bodyPr>
            <a:normAutofit/>
          </a:bodyPr>
          <a:lstStyle/>
          <a:p>
            <a:pPr>
              <a:buClrTx/>
            </a:pPr>
            <a:r>
              <a:rPr lang="en-US" dirty="0" smtClean="0"/>
              <a:t>There are four (4) important components:</a:t>
            </a:r>
          </a:p>
          <a:p>
            <a:pPr>
              <a:buClrTx/>
            </a:pPr>
            <a:r>
              <a:rPr lang="en-US" dirty="0"/>
              <a:t>	</a:t>
            </a:r>
            <a:r>
              <a:rPr lang="en-US" dirty="0" smtClean="0"/>
              <a:t>) Case Management : The Objective</a:t>
            </a:r>
          </a:p>
          <a:p>
            <a:pPr>
              <a:buClrTx/>
            </a:pPr>
            <a:r>
              <a:rPr lang="en-US" dirty="0"/>
              <a:t>	</a:t>
            </a:r>
            <a:r>
              <a:rPr lang="en-US" dirty="0" smtClean="0"/>
              <a:t>(2) Case Management: The Court’s Powers</a:t>
            </a:r>
          </a:p>
          <a:p>
            <a:pPr>
              <a:buClrTx/>
            </a:pPr>
            <a:r>
              <a:rPr lang="en-US" dirty="0"/>
              <a:t>	</a:t>
            </a:r>
            <a:r>
              <a:rPr lang="en-US" dirty="0" smtClean="0"/>
              <a:t>(3) Case Management Conferences</a:t>
            </a:r>
          </a:p>
          <a:p>
            <a:pPr>
              <a:buClrTx/>
            </a:pPr>
            <a:r>
              <a:rPr lang="en-US" dirty="0"/>
              <a:t>	</a:t>
            </a:r>
            <a:r>
              <a:rPr lang="en-US" dirty="0" smtClean="0"/>
              <a:t>(4) Pre-Trial Review</a:t>
            </a:r>
            <a:endParaRPr lang="en-US" dirty="0"/>
          </a:p>
        </p:txBody>
      </p:sp>
    </p:spTree>
    <p:extLst>
      <p:ext uri="{BB962C8B-B14F-4D97-AF65-F5344CB8AC3E}">
        <p14:creationId xmlns:p14="http://schemas.microsoft.com/office/powerpoint/2010/main" val="292462664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502276"/>
            <a:ext cx="10424255" cy="1428124"/>
          </a:xfrm>
          <a:effectLst>
            <a:glow rad="101600">
              <a:srgbClr val="00B0F0">
                <a:alpha val="60000"/>
              </a:srgbClr>
            </a:glow>
          </a:effectLst>
        </p:spPr>
        <p:txBody>
          <a:bodyPr>
            <a:normAutofit/>
          </a:bodyPr>
          <a:lstStyle/>
          <a:p>
            <a:pPr algn="ctr"/>
            <a:r>
              <a:rPr lang="en-US" b="1" dirty="0" smtClean="0">
                <a:solidFill>
                  <a:schemeClr val="tx1"/>
                </a:solidFill>
              </a:rPr>
              <a:t>	The Objective</a:t>
            </a:r>
            <a:br>
              <a:rPr lang="en-US" b="1" dirty="0" smtClean="0">
                <a:solidFill>
                  <a:schemeClr val="tx1"/>
                </a:solidFill>
              </a:rPr>
            </a:br>
            <a:r>
              <a:rPr lang="en-US" sz="2000" b="1" dirty="0" smtClean="0">
                <a:solidFill>
                  <a:schemeClr val="tx1"/>
                </a:solidFill>
              </a:rPr>
              <a:t>(</a:t>
            </a:r>
            <a:r>
              <a:rPr lang="en-US" sz="2000" b="1" u="sng" dirty="0" smtClean="0">
                <a:solidFill>
                  <a:schemeClr val="tx1"/>
                </a:solidFill>
              </a:rPr>
              <a:t>Court’s duty</a:t>
            </a:r>
            <a:r>
              <a:rPr lang="en-US" sz="2000" b="1" dirty="0" smtClean="0">
                <a:solidFill>
                  <a:schemeClr val="tx1"/>
                </a:solidFill>
              </a:rPr>
              <a:t> to actively manage cases)</a:t>
            </a:r>
            <a:r>
              <a:rPr lang="en-US" sz="2000" b="1" dirty="0">
                <a:solidFill>
                  <a:schemeClr val="tx1"/>
                </a:solidFill>
              </a:rPr>
              <a:t/>
            </a:r>
            <a:br>
              <a:rPr lang="en-US" sz="2000" b="1" dirty="0">
                <a:solidFill>
                  <a:schemeClr val="tx1"/>
                </a:solidFill>
              </a:rPr>
            </a:br>
            <a:r>
              <a:rPr lang="en-US" sz="2000" b="1" dirty="0" smtClean="0">
                <a:solidFill>
                  <a:schemeClr val="tx1"/>
                </a:solidFill>
              </a:rPr>
              <a:t>The court must further the overriding objective by </a:t>
            </a:r>
            <a:r>
              <a:rPr lang="en-US" sz="2000" b="1" u="sng" dirty="0" smtClean="0">
                <a:solidFill>
                  <a:schemeClr val="tx1"/>
                </a:solidFill>
              </a:rPr>
              <a:t>actively</a:t>
            </a:r>
            <a:r>
              <a:rPr lang="en-US" sz="2000" b="1" dirty="0" smtClean="0">
                <a:solidFill>
                  <a:schemeClr val="tx1"/>
                </a:solidFill>
              </a:rPr>
              <a:t> managing cases</a:t>
            </a:r>
            <a:endParaRPr lang="en-US" sz="2000" b="1" u="sng" dirty="0">
              <a:solidFill>
                <a:schemeClr val="tx1"/>
              </a:solidFill>
            </a:endParaRPr>
          </a:p>
        </p:txBody>
      </p:sp>
      <p:sp>
        <p:nvSpPr>
          <p:cNvPr id="3" name="Text Placeholder 2"/>
          <p:cNvSpPr>
            <a:spLocks noGrp="1"/>
          </p:cNvSpPr>
          <p:nvPr>
            <p:ph type="body" idx="1"/>
          </p:nvPr>
        </p:nvSpPr>
        <p:spPr>
          <a:xfrm>
            <a:off x="675745" y="1930400"/>
            <a:ext cx="4630351" cy="691553"/>
          </a:xfrm>
        </p:spPr>
        <p:txBody>
          <a:bodyPr/>
          <a:lstStyle/>
          <a:p>
            <a:r>
              <a:rPr lang="en-US" dirty="0"/>
              <a:t>	</a:t>
            </a:r>
            <a:r>
              <a:rPr lang="en-US" dirty="0" smtClean="0"/>
              <a:t>	</a:t>
            </a:r>
            <a:endParaRPr lang="en-US" dirty="0"/>
          </a:p>
          <a:p>
            <a:r>
              <a:rPr lang="en-US" dirty="0" smtClean="0"/>
              <a:t>		</a:t>
            </a:r>
            <a:r>
              <a:rPr lang="en-US" b="1" dirty="0" smtClean="0"/>
              <a:t>Proposed New Rules</a:t>
            </a:r>
            <a:endParaRPr lang="en-US" b="1" dirty="0"/>
          </a:p>
        </p:txBody>
      </p:sp>
      <p:sp>
        <p:nvSpPr>
          <p:cNvPr id="4" name="Content Placeholder 3"/>
          <p:cNvSpPr>
            <a:spLocks noGrp="1"/>
          </p:cNvSpPr>
          <p:nvPr>
            <p:ph sz="half" idx="2"/>
          </p:nvPr>
        </p:nvSpPr>
        <p:spPr>
          <a:xfrm>
            <a:off x="0" y="2737244"/>
            <a:ext cx="5834130" cy="3394270"/>
          </a:xfrm>
        </p:spPr>
        <p:txBody>
          <a:bodyPr>
            <a:normAutofit fontScale="77500" lnSpcReduction="20000"/>
          </a:bodyPr>
          <a:lstStyle/>
          <a:p>
            <a:pPr algn="just"/>
            <a:r>
              <a:rPr lang="en-US" dirty="0"/>
              <a:t>(a) </a:t>
            </a:r>
            <a:r>
              <a:rPr lang="en-US" b="1" dirty="0"/>
              <a:t>actively encouraging and assisting parties to settle the whole or part of their case on terms that are fair to each party</a:t>
            </a:r>
            <a:r>
              <a:rPr lang="en-US" dirty="0"/>
              <a:t>;</a:t>
            </a:r>
          </a:p>
          <a:p>
            <a:pPr algn="just"/>
            <a:r>
              <a:rPr lang="en-US" dirty="0"/>
              <a:t>(b) considering whether the likely benefits of taking a particular step will justify the cost of taking it;</a:t>
            </a:r>
          </a:p>
          <a:p>
            <a:pPr algn="just"/>
            <a:r>
              <a:rPr lang="en-US" dirty="0"/>
              <a:t>(c) dealing with as many aspects of the case as is practicable on the same occasion;</a:t>
            </a:r>
          </a:p>
          <a:p>
            <a:pPr algn="just"/>
            <a:r>
              <a:rPr lang="en-US" dirty="0"/>
              <a:t>(d) </a:t>
            </a:r>
            <a:r>
              <a:rPr lang="en-US" b="1" dirty="0"/>
              <a:t>dealing with as many aspects of the case</a:t>
            </a:r>
            <a:r>
              <a:rPr lang="en-US" dirty="0"/>
              <a:t>, as it appears appropriate to do so without requiring the parties to attend court;</a:t>
            </a:r>
          </a:p>
          <a:p>
            <a:pPr algn="just"/>
            <a:r>
              <a:rPr lang="en-US" b="1" dirty="0"/>
              <a:t>(e) deciding promptly which issues need full investigation and trial and accordingly disposing summarily of others;</a:t>
            </a:r>
          </a:p>
          <a:p>
            <a:pPr algn="just"/>
            <a:r>
              <a:rPr lang="en-US" b="1" dirty="0"/>
              <a:t>(f) deciding the order in which issues are to be resolved;</a:t>
            </a:r>
          </a:p>
          <a:p>
            <a:pPr algn="just"/>
            <a:r>
              <a:rPr lang="en-US" b="1" dirty="0"/>
              <a:t>(g) encouraging the parties to co-operate with each other in the conduct of proceedings;</a:t>
            </a:r>
          </a:p>
          <a:p>
            <a:endParaRPr lang="en-US" dirty="0"/>
          </a:p>
        </p:txBody>
      </p:sp>
      <p:sp>
        <p:nvSpPr>
          <p:cNvPr id="5" name="Text Placeholder 4"/>
          <p:cNvSpPr>
            <a:spLocks noGrp="1"/>
          </p:cNvSpPr>
          <p:nvPr>
            <p:ph type="body" sz="quarter" idx="3"/>
          </p:nvPr>
        </p:nvSpPr>
        <p:spPr>
          <a:xfrm>
            <a:off x="6221724" y="2045691"/>
            <a:ext cx="4185618" cy="576262"/>
          </a:xfrm>
        </p:spPr>
        <p:txBody>
          <a:bodyPr/>
          <a:lstStyle/>
          <a:p>
            <a:r>
              <a:rPr lang="en-US" dirty="0" smtClean="0"/>
              <a:t>				</a:t>
            </a:r>
            <a:r>
              <a:rPr lang="en-US" b="1" dirty="0" smtClean="0"/>
              <a:t>Order 31 A</a:t>
            </a:r>
            <a:endParaRPr lang="en-US" b="1" dirty="0"/>
          </a:p>
        </p:txBody>
      </p:sp>
      <p:sp>
        <p:nvSpPr>
          <p:cNvPr id="6" name="Content Placeholder 5"/>
          <p:cNvSpPr>
            <a:spLocks noGrp="1"/>
          </p:cNvSpPr>
          <p:nvPr>
            <p:ph sz="quarter" idx="4"/>
          </p:nvPr>
        </p:nvSpPr>
        <p:spPr>
          <a:xfrm>
            <a:off x="5834130" y="2737244"/>
            <a:ext cx="6143223" cy="3663556"/>
          </a:xfrm>
        </p:spPr>
        <p:txBody>
          <a:bodyPr>
            <a:normAutofit fontScale="62500" lnSpcReduction="20000"/>
          </a:bodyPr>
          <a:lstStyle/>
          <a:p>
            <a:pPr algn="just">
              <a:buFont typeface="Wingdings" panose="05000000000000000000" pitchFamily="2" charset="2"/>
              <a:buChar char="Ø"/>
            </a:pPr>
            <a:r>
              <a:rPr lang="en-US" sz="2200" dirty="0" smtClean="0"/>
              <a:t>(</a:t>
            </a:r>
            <a:r>
              <a:rPr lang="en-US" sz="2200" dirty="0"/>
              <a:t>a) </a:t>
            </a:r>
            <a:r>
              <a:rPr lang="en-US" sz="2200" b="1" dirty="0"/>
              <a:t>encouraging the parties to co-operate with each other in the conduct of proceedings; </a:t>
            </a:r>
            <a:r>
              <a:rPr lang="en-US" sz="2200" b="1" dirty="0" smtClean="0">
                <a:solidFill>
                  <a:srgbClr val="FF0000"/>
                </a:solidFill>
              </a:rPr>
              <a:t>- (same as (g))</a:t>
            </a:r>
            <a:endParaRPr lang="en-US" sz="2200" b="1" dirty="0"/>
          </a:p>
          <a:p>
            <a:pPr algn="just"/>
            <a:r>
              <a:rPr lang="en-US" sz="2200" dirty="0"/>
              <a:t>(b) </a:t>
            </a:r>
            <a:r>
              <a:rPr lang="en-US" sz="2200" b="1" dirty="0"/>
              <a:t> identifying the issues at an early stage; </a:t>
            </a:r>
            <a:r>
              <a:rPr lang="en-US" sz="2200" b="1" dirty="0" smtClean="0">
                <a:solidFill>
                  <a:srgbClr val="FF0000"/>
                </a:solidFill>
              </a:rPr>
              <a:t>- (same as (l))</a:t>
            </a:r>
            <a:endParaRPr lang="en-US" sz="2200" dirty="0">
              <a:solidFill>
                <a:srgbClr val="FF0000"/>
              </a:solidFill>
            </a:endParaRPr>
          </a:p>
          <a:p>
            <a:pPr algn="just"/>
            <a:r>
              <a:rPr lang="en-US" sz="2200" dirty="0"/>
              <a:t>(c </a:t>
            </a:r>
            <a:r>
              <a:rPr lang="en-US" sz="2200" dirty="0" smtClean="0"/>
              <a:t>)</a:t>
            </a:r>
            <a:r>
              <a:rPr lang="en-US" sz="2200" b="1" dirty="0"/>
              <a:t> deciding promptly which issues need full investigation and trial and accordingly disposing summarily of others</a:t>
            </a:r>
            <a:r>
              <a:rPr lang="en-US" sz="2200" b="1" dirty="0" smtClean="0"/>
              <a:t>; </a:t>
            </a:r>
            <a:r>
              <a:rPr lang="en-US" sz="2200" b="1" dirty="0" smtClean="0">
                <a:solidFill>
                  <a:srgbClr val="FF0000"/>
                </a:solidFill>
              </a:rPr>
              <a:t>-</a:t>
            </a:r>
            <a:r>
              <a:rPr lang="en-US" sz="2200" b="1" dirty="0" smtClean="0"/>
              <a:t> </a:t>
            </a:r>
            <a:r>
              <a:rPr lang="en-US" sz="2200" b="1" dirty="0" smtClean="0">
                <a:solidFill>
                  <a:srgbClr val="FF0000"/>
                </a:solidFill>
              </a:rPr>
              <a:t>(same as (e))</a:t>
            </a:r>
            <a:endParaRPr lang="en-US" sz="2200" dirty="0">
              <a:solidFill>
                <a:srgbClr val="FF0000"/>
              </a:solidFill>
            </a:endParaRPr>
          </a:p>
          <a:p>
            <a:pPr algn="just"/>
            <a:r>
              <a:rPr lang="en-US" sz="2200" dirty="0" smtClean="0"/>
              <a:t>(d) </a:t>
            </a:r>
            <a:r>
              <a:rPr lang="en-US" sz="2200" b="1" dirty="0"/>
              <a:t>deciding the order in which issues are to be resolved</a:t>
            </a:r>
            <a:r>
              <a:rPr lang="en-US" sz="2200" b="1" dirty="0" smtClean="0"/>
              <a:t>; </a:t>
            </a:r>
            <a:r>
              <a:rPr lang="en-US" sz="2200" b="1" dirty="0" smtClean="0">
                <a:solidFill>
                  <a:srgbClr val="FF0000"/>
                </a:solidFill>
              </a:rPr>
              <a:t>- (same as (f)) </a:t>
            </a:r>
            <a:endParaRPr lang="en-US" sz="2200" b="1" dirty="0">
              <a:solidFill>
                <a:srgbClr val="FF0000"/>
              </a:solidFill>
            </a:endParaRPr>
          </a:p>
          <a:p>
            <a:pPr algn="just"/>
            <a:r>
              <a:rPr lang="en-US" sz="2200" dirty="0" smtClean="0"/>
              <a:t>(e) encouraging the parties to use any appropriate form of dispute resolution and facilitating the use of such procedures; </a:t>
            </a:r>
            <a:r>
              <a:rPr lang="en-US" sz="2200" dirty="0" smtClean="0">
                <a:solidFill>
                  <a:srgbClr val="FF0000"/>
                </a:solidFill>
              </a:rPr>
              <a:t>-</a:t>
            </a:r>
            <a:r>
              <a:rPr lang="en-US" sz="2200" dirty="0" smtClean="0"/>
              <a:t> </a:t>
            </a:r>
            <a:r>
              <a:rPr lang="en-US" sz="2200" dirty="0" smtClean="0">
                <a:solidFill>
                  <a:srgbClr val="FF0000"/>
                </a:solidFill>
              </a:rPr>
              <a:t>(basically the same as (h)) </a:t>
            </a:r>
          </a:p>
          <a:p>
            <a:pPr algn="just"/>
            <a:r>
              <a:rPr lang="en-US" sz="2200" dirty="0" smtClean="0">
                <a:solidFill>
                  <a:schemeClr val="tx1"/>
                </a:solidFill>
              </a:rPr>
              <a:t>(f) </a:t>
            </a:r>
            <a:r>
              <a:rPr lang="en-US" sz="2200" b="1" dirty="0"/>
              <a:t>actively encouraging and assisting parties to settle the whole or part of their case on terms that are fair to each party</a:t>
            </a:r>
            <a:r>
              <a:rPr lang="en-US" sz="2200" dirty="0" smtClean="0"/>
              <a:t>; </a:t>
            </a:r>
            <a:r>
              <a:rPr lang="en-US" sz="2200" dirty="0" smtClean="0">
                <a:solidFill>
                  <a:srgbClr val="FF0000"/>
                </a:solidFill>
              </a:rPr>
              <a:t>-(same as (a)) </a:t>
            </a:r>
          </a:p>
          <a:p>
            <a:pPr algn="just"/>
            <a:r>
              <a:rPr lang="en-US" sz="2200" dirty="0" smtClean="0">
                <a:solidFill>
                  <a:schemeClr val="tx1"/>
                </a:solidFill>
              </a:rPr>
              <a:t>(g) setting time standards or otherwise controlling the progress of the case: </a:t>
            </a:r>
            <a:r>
              <a:rPr lang="en-US" sz="2200" dirty="0" smtClean="0">
                <a:solidFill>
                  <a:srgbClr val="FF0000"/>
                </a:solidFill>
              </a:rPr>
              <a:t>-(same as (j) except the words now proposed are “fixing timetables”)</a:t>
            </a:r>
            <a:endParaRPr lang="en-US" sz="2200" dirty="0" smtClean="0">
              <a:solidFill>
                <a:schemeClr val="tx1"/>
              </a:solidFill>
            </a:endParaRPr>
          </a:p>
          <a:p>
            <a:pPr algn="just"/>
            <a:endParaRPr lang="en-US" sz="2200" dirty="0" smtClean="0">
              <a:solidFill>
                <a:srgbClr val="FF0000"/>
              </a:solidFill>
            </a:endParaRPr>
          </a:p>
          <a:p>
            <a:endParaRPr lang="en-US" sz="1600" dirty="0"/>
          </a:p>
        </p:txBody>
      </p:sp>
    </p:spTree>
    <p:extLst>
      <p:ext uri="{BB962C8B-B14F-4D97-AF65-F5344CB8AC3E}">
        <p14:creationId xmlns:p14="http://schemas.microsoft.com/office/powerpoint/2010/main" val="2698314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769</TotalTime>
  <Words>2641</Words>
  <Application>Microsoft Office PowerPoint</Application>
  <PresentationFormat>Widescreen</PresentationFormat>
  <Paragraphs>233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Algerian</vt:lpstr>
      <vt:lpstr>Arial</vt:lpstr>
      <vt:lpstr>Trebuchet MS</vt:lpstr>
      <vt:lpstr>Wingdings</vt:lpstr>
      <vt:lpstr>Wingdings 3</vt:lpstr>
      <vt:lpstr>Facet</vt:lpstr>
      <vt:lpstr>    COMMONWEALTH OF THE BAHAMAS  SUPREME COURT  PROPOSED CIVIL PROCEDURE RULES   INTERLOCUTORY APPLICATIONS  &amp; CASE MANAGEMENT  PANELISTS: JUSTICE INDRA CHARLES &amp; MR. TERRY NORTH  From: 11:15 a.m. – 11.45 a.m.   Q &amp; A -11.45 a.m. – 12.00 noon</vt:lpstr>
      <vt:lpstr>INTERLOCUTORY APPLICATIONS </vt:lpstr>
      <vt:lpstr>WHAT THE APPLICATION MUST INCLUDE </vt:lpstr>
      <vt:lpstr>APPLICATIONS WHICH MAY BE DEALT WITH WITHOUT HEARING (sometimes called “paper applications”)</vt:lpstr>
      <vt:lpstr>INTERIM REMEDIES </vt:lpstr>
      <vt:lpstr>  INTERIM REMEDIES AND SEARCH ORDERS</vt:lpstr>
      <vt:lpstr>RECEIVERS BY INTERLOCUTORY APPLICATION </vt:lpstr>
      <vt:lpstr>    CASE MANAGEMENT  (The fundamental idea of case management is that the ‘ultimate responsibility for the control of litigation must move from the litigants and their legal practitioners to the Court)    </vt:lpstr>
      <vt:lpstr> The Objective (Court’s duty to actively manage cases) The court must further the overriding objective by actively managing cases</vt:lpstr>
      <vt:lpstr>The Objective (Court’s duty to actively manage cases) The court must further the overriding objective by actively managing cases</vt:lpstr>
      <vt:lpstr>CASE MANAGEMENT –THE COURT’S POWERS  (BASICALLY THE SAME AS UNDER ORDER 31A ,–PART IV –POWERS OF THE COURT) COURT’S GENERAL POWERS OF MANAGEMENT This list of powers in this rule is an addition to any powers given to the court by any other rule, practice directions or any enactment </vt:lpstr>
      <vt:lpstr>CASE MANAGEMENT –THE COURT’S POWERS  </vt:lpstr>
      <vt:lpstr>CASE MANAGEMENT –THE COURT’S POWERS  </vt:lpstr>
      <vt:lpstr> THE COURT’S POWERS TO MAKE ORDERS OF ITS OWN INITIATIVE  </vt:lpstr>
      <vt:lpstr>SANCTIONS –STRIKING OUT STATEMENT OF CASE</vt:lpstr>
      <vt:lpstr>COURT’S GENERAL POWERS TO STRIKE OUT STATEMENT OF CASE</vt:lpstr>
      <vt:lpstr>RELIEF FROM SANCTIONS  The Proposed Rules mirror O. 31 A, r. 25 </vt:lpstr>
      <vt:lpstr>CASE MANAGEMENT CONFERENCE AND PRE-TRIAL REVIEW</vt:lpstr>
      <vt:lpstr>CASE MANAGEMENT CONFERENCE AND PRE-TRIAL REVIEW</vt:lpstr>
      <vt:lpstr>CASE MANAGEMENT CONFERENCE AND PRE-TRIAL REVIEW</vt:lpstr>
      <vt:lpstr>ORDERS TO BE MADE AT CASE MANAGEMENT CONFERENCE ( SLIGHTLY DIFFERENT FROM O. 31A R. 13 BUT IT REPLICATES THE ECSC 2015) </vt:lpstr>
      <vt:lpstr>OTHER CASE MANAGEMENT DIRECTIONS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INTERLOCUTORY APPLICATIONS AND CASE MANAGEMENT</dc:title>
  <dc:creator>Indra Charles</dc:creator>
  <cp:lastModifiedBy>Indra Charles</cp:lastModifiedBy>
  <cp:revision>138</cp:revision>
  <cp:lastPrinted>2019-11-11T04:33:09Z</cp:lastPrinted>
  <dcterms:created xsi:type="dcterms:W3CDTF">2019-11-07T04:44:02Z</dcterms:created>
  <dcterms:modified xsi:type="dcterms:W3CDTF">2019-11-22T20:42:51Z</dcterms:modified>
</cp:coreProperties>
</file>