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2" r:id="rId3"/>
    <p:sldId id="277" r:id="rId4"/>
    <p:sldId id="273" r:id="rId5"/>
    <p:sldId id="257" r:id="rId6"/>
    <p:sldId id="274" r:id="rId7"/>
    <p:sldId id="259" r:id="rId8"/>
    <p:sldId id="260" r:id="rId9"/>
    <p:sldId id="275" r:id="rId10"/>
    <p:sldId id="262" r:id="rId11"/>
    <p:sldId id="263" r:id="rId12"/>
    <p:sldId id="264" r:id="rId13"/>
    <p:sldId id="265" r:id="rId14"/>
    <p:sldId id="276" r:id="rId15"/>
    <p:sldId id="268" r:id="rId16"/>
    <p:sldId id="269" r:id="rId17"/>
    <p:sldId id="270" r:id="rId18"/>
    <p:sldId id="27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108"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BE49436-5177-4C35-B44E-4A53A6A62C77}" type="datetimeFigureOut">
              <a:rPr lang="en-US" smtClean="0"/>
              <a:t>11/10/2019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78FC8-A4CA-47CA-9768-36DCF1767031}" type="slidenum">
              <a:rPr lang="en-US" smtClean="0"/>
              <a:t>‹#›</a:t>
            </a:fld>
            <a:endParaRPr lang="en-US"/>
          </a:p>
        </p:txBody>
      </p:sp>
    </p:spTree>
    <p:extLst>
      <p:ext uri="{BB962C8B-B14F-4D97-AF65-F5344CB8AC3E}">
        <p14:creationId xmlns:p14="http://schemas.microsoft.com/office/powerpoint/2010/main" val="2682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E49436-5177-4C35-B44E-4A53A6A62C77}" type="datetimeFigureOut">
              <a:rPr lang="en-US" smtClean="0"/>
              <a:t>11/10/2019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78FC8-A4CA-47CA-9768-36DCF1767031}" type="slidenum">
              <a:rPr lang="en-US" smtClean="0"/>
              <a:t>‹#›</a:t>
            </a:fld>
            <a:endParaRPr lang="en-US"/>
          </a:p>
        </p:txBody>
      </p:sp>
    </p:spTree>
    <p:extLst>
      <p:ext uri="{BB962C8B-B14F-4D97-AF65-F5344CB8AC3E}">
        <p14:creationId xmlns:p14="http://schemas.microsoft.com/office/powerpoint/2010/main" val="1715115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E49436-5177-4C35-B44E-4A53A6A62C77}" type="datetimeFigureOut">
              <a:rPr lang="en-US" smtClean="0"/>
              <a:t>11/10/2019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78FC8-A4CA-47CA-9768-36DCF1767031}" type="slidenum">
              <a:rPr lang="en-US" smtClean="0"/>
              <a:t>‹#›</a:t>
            </a:fld>
            <a:endParaRPr lang="en-US"/>
          </a:p>
        </p:txBody>
      </p:sp>
    </p:spTree>
    <p:extLst>
      <p:ext uri="{BB962C8B-B14F-4D97-AF65-F5344CB8AC3E}">
        <p14:creationId xmlns:p14="http://schemas.microsoft.com/office/powerpoint/2010/main" val="1228039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E49436-5177-4C35-B44E-4A53A6A62C77}" type="datetimeFigureOut">
              <a:rPr lang="en-US" smtClean="0"/>
              <a:t>11/10/2019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78FC8-A4CA-47CA-9768-36DCF1767031}" type="slidenum">
              <a:rPr lang="en-US" smtClean="0"/>
              <a:t>‹#›</a:t>
            </a:fld>
            <a:endParaRPr lang="en-US"/>
          </a:p>
        </p:txBody>
      </p:sp>
    </p:spTree>
    <p:extLst>
      <p:ext uri="{BB962C8B-B14F-4D97-AF65-F5344CB8AC3E}">
        <p14:creationId xmlns:p14="http://schemas.microsoft.com/office/powerpoint/2010/main" val="3587172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E49436-5177-4C35-B44E-4A53A6A62C77}" type="datetimeFigureOut">
              <a:rPr lang="en-US" smtClean="0"/>
              <a:t>11/10/2019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78FC8-A4CA-47CA-9768-36DCF1767031}" type="slidenum">
              <a:rPr lang="en-US" smtClean="0"/>
              <a:t>‹#›</a:t>
            </a:fld>
            <a:endParaRPr lang="en-US"/>
          </a:p>
        </p:txBody>
      </p:sp>
    </p:spTree>
    <p:extLst>
      <p:ext uri="{BB962C8B-B14F-4D97-AF65-F5344CB8AC3E}">
        <p14:creationId xmlns:p14="http://schemas.microsoft.com/office/powerpoint/2010/main" val="2620372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BE49436-5177-4C35-B44E-4A53A6A62C77}" type="datetimeFigureOut">
              <a:rPr lang="en-US" smtClean="0"/>
              <a:t>11/10/2019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278FC8-A4CA-47CA-9768-36DCF1767031}" type="slidenum">
              <a:rPr lang="en-US" smtClean="0"/>
              <a:t>‹#›</a:t>
            </a:fld>
            <a:endParaRPr lang="en-US"/>
          </a:p>
        </p:txBody>
      </p:sp>
    </p:spTree>
    <p:extLst>
      <p:ext uri="{BB962C8B-B14F-4D97-AF65-F5344CB8AC3E}">
        <p14:creationId xmlns:p14="http://schemas.microsoft.com/office/powerpoint/2010/main" val="333970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BE49436-5177-4C35-B44E-4A53A6A62C77}" type="datetimeFigureOut">
              <a:rPr lang="en-US" smtClean="0"/>
              <a:t>11/10/2019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278FC8-A4CA-47CA-9768-36DCF1767031}" type="slidenum">
              <a:rPr lang="en-US" smtClean="0"/>
              <a:t>‹#›</a:t>
            </a:fld>
            <a:endParaRPr lang="en-US"/>
          </a:p>
        </p:txBody>
      </p:sp>
    </p:spTree>
    <p:extLst>
      <p:ext uri="{BB962C8B-B14F-4D97-AF65-F5344CB8AC3E}">
        <p14:creationId xmlns:p14="http://schemas.microsoft.com/office/powerpoint/2010/main" val="775507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BE49436-5177-4C35-B44E-4A53A6A62C77}" type="datetimeFigureOut">
              <a:rPr lang="en-US" smtClean="0"/>
              <a:t>11/10/2019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278FC8-A4CA-47CA-9768-36DCF1767031}" type="slidenum">
              <a:rPr lang="en-US" smtClean="0"/>
              <a:t>‹#›</a:t>
            </a:fld>
            <a:endParaRPr lang="en-US"/>
          </a:p>
        </p:txBody>
      </p:sp>
    </p:spTree>
    <p:extLst>
      <p:ext uri="{BB962C8B-B14F-4D97-AF65-F5344CB8AC3E}">
        <p14:creationId xmlns:p14="http://schemas.microsoft.com/office/powerpoint/2010/main" val="1327207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49436-5177-4C35-B44E-4A53A6A62C77}" type="datetimeFigureOut">
              <a:rPr lang="en-US" smtClean="0"/>
              <a:t>11/10/2019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278FC8-A4CA-47CA-9768-36DCF1767031}" type="slidenum">
              <a:rPr lang="en-US" smtClean="0"/>
              <a:t>‹#›</a:t>
            </a:fld>
            <a:endParaRPr lang="en-US"/>
          </a:p>
        </p:txBody>
      </p:sp>
    </p:spTree>
    <p:extLst>
      <p:ext uri="{BB962C8B-B14F-4D97-AF65-F5344CB8AC3E}">
        <p14:creationId xmlns:p14="http://schemas.microsoft.com/office/powerpoint/2010/main" val="3243725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E49436-5177-4C35-B44E-4A53A6A62C77}" type="datetimeFigureOut">
              <a:rPr lang="en-US" smtClean="0"/>
              <a:t>11/10/2019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278FC8-A4CA-47CA-9768-36DCF1767031}" type="slidenum">
              <a:rPr lang="en-US" smtClean="0"/>
              <a:t>‹#›</a:t>
            </a:fld>
            <a:endParaRPr lang="en-US"/>
          </a:p>
        </p:txBody>
      </p:sp>
    </p:spTree>
    <p:extLst>
      <p:ext uri="{BB962C8B-B14F-4D97-AF65-F5344CB8AC3E}">
        <p14:creationId xmlns:p14="http://schemas.microsoft.com/office/powerpoint/2010/main" val="2122217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E49436-5177-4C35-B44E-4A53A6A62C77}" type="datetimeFigureOut">
              <a:rPr lang="en-US" smtClean="0"/>
              <a:t>11/10/2019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278FC8-A4CA-47CA-9768-36DCF1767031}" type="slidenum">
              <a:rPr lang="en-US" smtClean="0"/>
              <a:t>‹#›</a:t>
            </a:fld>
            <a:endParaRPr lang="en-US"/>
          </a:p>
        </p:txBody>
      </p:sp>
    </p:spTree>
    <p:extLst>
      <p:ext uri="{BB962C8B-B14F-4D97-AF65-F5344CB8AC3E}">
        <p14:creationId xmlns:p14="http://schemas.microsoft.com/office/powerpoint/2010/main" val="310027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49436-5177-4C35-B44E-4A53A6A62C77}" type="datetimeFigureOut">
              <a:rPr lang="en-US" smtClean="0"/>
              <a:t>11/10/2019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278FC8-A4CA-47CA-9768-36DCF1767031}" type="slidenum">
              <a:rPr lang="en-US" smtClean="0"/>
              <a:t>‹#›</a:t>
            </a:fld>
            <a:endParaRPr lang="en-US"/>
          </a:p>
        </p:txBody>
      </p:sp>
    </p:spTree>
    <p:extLst>
      <p:ext uri="{BB962C8B-B14F-4D97-AF65-F5344CB8AC3E}">
        <p14:creationId xmlns:p14="http://schemas.microsoft.com/office/powerpoint/2010/main" val="36710899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a:t>Civil Procedure Rules of the Supreme Court, </a:t>
            </a:r>
            <a:r>
              <a:rPr lang="en-GB" b="1" dirty="0" smtClean="0"/>
              <a:t>2020 – OVERVIEW.</a:t>
            </a:r>
            <a:endParaRPr lang="en-US" b="1" dirty="0"/>
          </a:p>
        </p:txBody>
      </p:sp>
      <p:sp>
        <p:nvSpPr>
          <p:cNvPr id="3" name="Subtitle 2"/>
          <p:cNvSpPr>
            <a:spLocks noGrp="1"/>
          </p:cNvSpPr>
          <p:nvPr>
            <p:ph type="subTitle" idx="1"/>
          </p:nvPr>
        </p:nvSpPr>
        <p:spPr/>
        <p:txBody>
          <a:bodyPr>
            <a:normAutofit/>
          </a:bodyPr>
          <a:lstStyle/>
          <a:p>
            <a:r>
              <a:rPr lang="en-US" sz="3600" b="1" dirty="0" smtClean="0"/>
              <a:t>11 November, 2019</a:t>
            </a:r>
            <a:endParaRPr lang="en-US" sz="3600" b="1" dirty="0"/>
          </a:p>
        </p:txBody>
      </p:sp>
    </p:spTree>
    <p:extLst>
      <p:ext uri="{BB962C8B-B14F-4D97-AF65-F5344CB8AC3E}">
        <p14:creationId xmlns:p14="http://schemas.microsoft.com/office/powerpoint/2010/main" val="19431425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22375"/>
          </a:xfrm>
        </p:spPr>
        <p:txBody>
          <a:bodyPr/>
          <a:lstStyle/>
          <a:p>
            <a:pPr algn="ctr"/>
            <a:r>
              <a:rPr lang="en-US" b="1" dirty="0" smtClean="0"/>
              <a:t>TERMINOLOGY</a:t>
            </a:r>
            <a:endParaRPr lang="en-US" dirty="0"/>
          </a:p>
        </p:txBody>
      </p:sp>
      <p:sp>
        <p:nvSpPr>
          <p:cNvPr id="3" name="Content Placeholder 2"/>
          <p:cNvSpPr>
            <a:spLocks noGrp="1"/>
          </p:cNvSpPr>
          <p:nvPr>
            <p:ph idx="1"/>
          </p:nvPr>
        </p:nvSpPr>
        <p:spPr>
          <a:xfrm>
            <a:off x="210312" y="859536"/>
            <a:ext cx="11558016" cy="5916168"/>
          </a:xfrm>
        </p:spPr>
        <p:txBody>
          <a:bodyPr>
            <a:normAutofit/>
          </a:bodyPr>
          <a:lstStyle/>
          <a:p>
            <a:r>
              <a:rPr lang="en-US" b="1" dirty="0">
                <a:solidFill>
                  <a:srgbClr val="C00000"/>
                </a:solidFill>
              </a:rPr>
              <a:t>Disclosure</a:t>
            </a:r>
            <a:r>
              <a:rPr lang="en-US" dirty="0"/>
              <a:t>: this was formerly known as Discovery. </a:t>
            </a:r>
            <a:r>
              <a:rPr lang="en-US" dirty="0" smtClean="0"/>
              <a:t>Different scope and procedure under the new Rules. </a:t>
            </a:r>
          </a:p>
          <a:p>
            <a:pPr marL="0" indent="0">
              <a:buNone/>
            </a:pPr>
            <a:endParaRPr lang="en-US" dirty="0"/>
          </a:p>
          <a:p>
            <a:r>
              <a:rPr lang="en-US" b="1" dirty="0">
                <a:solidFill>
                  <a:srgbClr val="C00000"/>
                </a:solidFill>
              </a:rPr>
              <a:t>Offers to Settle</a:t>
            </a:r>
            <a:r>
              <a:rPr lang="en-US" dirty="0"/>
              <a:t>: A party </a:t>
            </a:r>
            <a:r>
              <a:rPr lang="en-US" dirty="0" smtClean="0"/>
              <a:t>(</a:t>
            </a:r>
            <a:r>
              <a:rPr lang="en-US" dirty="0" err="1" smtClean="0"/>
              <a:t>cliamant</a:t>
            </a:r>
            <a:r>
              <a:rPr lang="en-US" dirty="0" smtClean="0"/>
              <a:t> or defendant) may </a:t>
            </a:r>
            <a:r>
              <a:rPr lang="en-US" dirty="0"/>
              <a:t>make an offer to settle at any time before the beginning of the </a:t>
            </a:r>
            <a:r>
              <a:rPr lang="en-US" dirty="0" smtClean="0"/>
              <a:t>trial; in </a:t>
            </a:r>
            <a:r>
              <a:rPr lang="en-US" dirty="0"/>
              <a:t>order to obtain the benefit of the provisions </a:t>
            </a:r>
            <a:r>
              <a:rPr lang="en-US" dirty="0" smtClean="0"/>
              <a:t>it </a:t>
            </a:r>
            <a:r>
              <a:rPr lang="en-US" dirty="0"/>
              <a:t>must be in writing, state that it is open for acceptance by a specified date and it must be open for acceptance for 21 </a:t>
            </a:r>
            <a:r>
              <a:rPr lang="en-US" dirty="0" smtClean="0"/>
              <a:t>days. </a:t>
            </a:r>
            <a:r>
              <a:rPr lang="en-US" dirty="0"/>
              <a:t>Where the offer is accepted, the claim is </a:t>
            </a:r>
            <a:r>
              <a:rPr lang="en-US" dirty="0" smtClean="0"/>
              <a:t>stayed; </a:t>
            </a:r>
            <a:r>
              <a:rPr lang="en-US" dirty="0"/>
              <a:t>if the offer is accepted but its terms are not complied with then either party may apply to the court for an order that the stay be lifted or the terms be enforced or for such other relied as is </a:t>
            </a:r>
            <a:r>
              <a:rPr lang="en-US" dirty="0" smtClean="0"/>
              <a:t>appropriate. </a:t>
            </a:r>
            <a:endParaRPr lang="en-US" dirty="0"/>
          </a:p>
          <a:p>
            <a:endParaRPr lang="en-US" dirty="0"/>
          </a:p>
        </p:txBody>
      </p:sp>
    </p:spTree>
    <p:extLst>
      <p:ext uri="{BB962C8B-B14F-4D97-AF65-F5344CB8AC3E}">
        <p14:creationId xmlns:p14="http://schemas.microsoft.com/office/powerpoint/2010/main" val="745658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Offers to Settle</a:t>
            </a:r>
            <a:endParaRPr lang="en-US" dirty="0"/>
          </a:p>
        </p:txBody>
      </p:sp>
      <p:sp>
        <p:nvSpPr>
          <p:cNvPr id="3" name="Content Placeholder 2"/>
          <p:cNvSpPr>
            <a:spLocks noGrp="1"/>
          </p:cNvSpPr>
          <p:nvPr>
            <p:ph idx="1"/>
          </p:nvPr>
        </p:nvSpPr>
        <p:spPr/>
        <p:txBody>
          <a:bodyPr/>
          <a:lstStyle/>
          <a:p>
            <a:r>
              <a:rPr lang="en-US" dirty="0"/>
              <a:t>Where the </a:t>
            </a:r>
            <a:r>
              <a:rPr lang="en-US" dirty="0" smtClean="0"/>
              <a:t>Claimant </a:t>
            </a:r>
            <a:r>
              <a:rPr lang="en-US" dirty="0"/>
              <a:t>makes an offer to settle which is not accepted and, in the case of an offer to settle a claim for damages, the court awards an amount which is equal to or more than the amount of the </a:t>
            </a:r>
            <a:r>
              <a:rPr lang="en-US" dirty="0" smtClean="0"/>
              <a:t>Claimant’s offer </a:t>
            </a:r>
            <a:r>
              <a:rPr lang="en-US" dirty="0"/>
              <a:t>or, in any other case, the court considers that the Defendant acted unreasonably in not accepting the </a:t>
            </a:r>
            <a:r>
              <a:rPr lang="en-US" dirty="0" smtClean="0"/>
              <a:t>Claimant’s offer</a:t>
            </a:r>
            <a:r>
              <a:rPr lang="en-US" dirty="0"/>
              <a:t>, then the Court may, in exercising its discretion as to interest, take into account the failure of the Defendant to accept the </a:t>
            </a:r>
            <a:r>
              <a:rPr lang="en-US" dirty="0" smtClean="0"/>
              <a:t>Claimant’s offer.</a:t>
            </a:r>
          </a:p>
          <a:p>
            <a:endParaRPr lang="en-US" dirty="0"/>
          </a:p>
          <a:p>
            <a:r>
              <a:rPr lang="en-US" dirty="0" smtClean="0"/>
              <a:t>Applied </a:t>
            </a:r>
            <a:r>
              <a:rPr lang="en-US" i="1" dirty="0" smtClean="0"/>
              <a:t>mutatis mutandis </a:t>
            </a:r>
            <a:r>
              <a:rPr lang="en-US" dirty="0" smtClean="0"/>
              <a:t>to offer by Defendant.</a:t>
            </a:r>
            <a:endParaRPr lang="en-US" dirty="0"/>
          </a:p>
          <a:p>
            <a:endParaRPr lang="en-US" dirty="0"/>
          </a:p>
        </p:txBody>
      </p:sp>
    </p:spTree>
    <p:extLst>
      <p:ext uri="{BB962C8B-B14F-4D97-AF65-F5344CB8AC3E}">
        <p14:creationId xmlns:p14="http://schemas.microsoft.com/office/powerpoint/2010/main" val="23124797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13815"/>
          </a:xfrm>
        </p:spPr>
        <p:txBody>
          <a:bodyPr/>
          <a:lstStyle/>
          <a:p>
            <a:pPr algn="ctr"/>
            <a:r>
              <a:rPr lang="en-US" b="1" dirty="0" smtClean="0"/>
              <a:t>FIXED DATE CLAIMS</a:t>
            </a:r>
            <a:endParaRPr lang="en-US" b="1" dirty="0"/>
          </a:p>
        </p:txBody>
      </p:sp>
      <p:sp>
        <p:nvSpPr>
          <p:cNvPr id="3" name="Content Placeholder 2"/>
          <p:cNvSpPr>
            <a:spLocks noGrp="1"/>
          </p:cNvSpPr>
          <p:nvPr>
            <p:ph idx="1"/>
          </p:nvPr>
        </p:nvSpPr>
        <p:spPr>
          <a:xfrm>
            <a:off x="219456" y="941832"/>
            <a:ext cx="11676888" cy="5760720"/>
          </a:xfrm>
        </p:spPr>
        <p:txBody>
          <a:bodyPr>
            <a:normAutofit fontScale="77500" lnSpcReduction="20000"/>
          </a:bodyPr>
          <a:lstStyle/>
          <a:p>
            <a:pPr lvl="0"/>
            <a:r>
              <a:rPr lang="en-US" dirty="0" smtClean="0"/>
              <a:t>A </a:t>
            </a:r>
            <a:r>
              <a:rPr lang="en-US" dirty="0"/>
              <a:t>fixed date claim form </a:t>
            </a:r>
            <a:r>
              <a:rPr lang="en-US" dirty="0" smtClean="0"/>
              <a:t>must </a:t>
            </a:r>
            <a:r>
              <a:rPr lang="en-US" dirty="0"/>
              <a:t>be </a:t>
            </a:r>
            <a:r>
              <a:rPr lang="en-US" dirty="0" smtClean="0"/>
              <a:t>used:</a:t>
            </a:r>
            <a:endParaRPr lang="en-US" dirty="0"/>
          </a:p>
          <a:p>
            <a:r>
              <a:rPr lang="en-US" dirty="0"/>
              <a:t>(a)	in proceedings for possession of land;</a:t>
            </a:r>
          </a:p>
          <a:p>
            <a:r>
              <a:rPr lang="en-US" dirty="0"/>
              <a:t>(b)	in claims arising out of hire-purchase or credit sale agreements;</a:t>
            </a:r>
          </a:p>
          <a:p>
            <a:r>
              <a:rPr lang="en-US" dirty="0"/>
              <a:t>(c)	whenever its use is required by a rule or practice direction; and</a:t>
            </a:r>
          </a:p>
          <a:p>
            <a:r>
              <a:rPr lang="en-US" dirty="0"/>
              <a:t>(d)	where by any enactment proceedings are required to be commenced by originating summons or motion.</a:t>
            </a:r>
          </a:p>
          <a:p>
            <a:r>
              <a:rPr lang="en-US" i="1" dirty="0" err="1"/>
              <a:t>Defence</a:t>
            </a:r>
            <a:endParaRPr lang="en-US" dirty="0"/>
          </a:p>
          <a:p>
            <a:pPr lvl="0"/>
            <a:r>
              <a:rPr lang="en-US" dirty="0" smtClean="0"/>
              <a:t>A </a:t>
            </a:r>
            <a:r>
              <a:rPr lang="en-US" dirty="0"/>
              <a:t>defendant who wishes to defend all or part of a claim must file a </a:t>
            </a:r>
            <a:r>
              <a:rPr lang="en-US" dirty="0" err="1" smtClean="0"/>
              <a:t>defence</a:t>
            </a:r>
            <a:r>
              <a:rPr lang="en-US" dirty="0" smtClean="0"/>
              <a:t> - </a:t>
            </a:r>
            <a:r>
              <a:rPr lang="en-US" b="1" dirty="0" smtClean="0"/>
              <a:t>BUT</a:t>
            </a:r>
            <a:r>
              <a:rPr lang="en-US" dirty="0" smtClean="0"/>
              <a:t> where (</a:t>
            </a:r>
            <a:r>
              <a:rPr lang="en-US" dirty="0" err="1" smtClean="0"/>
              <a:t>i</a:t>
            </a:r>
            <a:r>
              <a:rPr lang="en-US" dirty="0" smtClean="0"/>
              <a:t>) the claimant </a:t>
            </a:r>
            <a:r>
              <a:rPr lang="en-US" dirty="0"/>
              <a:t>issues a fixed date claim form in Form 2 and serves with it an affidavit instead of a statement of </a:t>
            </a:r>
            <a:r>
              <a:rPr lang="en-US" dirty="0" smtClean="0"/>
              <a:t>claim; </a:t>
            </a:r>
            <a:r>
              <a:rPr lang="en-US" dirty="0"/>
              <a:t>or </a:t>
            </a:r>
            <a:r>
              <a:rPr lang="en-US" dirty="0" smtClean="0"/>
              <a:t>(ii)</a:t>
            </a:r>
            <a:r>
              <a:rPr lang="en-US" dirty="0"/>
              <a:t> </a:t>
            </a:r>
            <a:r>
              <a:rPr lang="en-US" dirty="0" smtClean="0"/>
              <a:t>any </a:t>
            </a:r>
            <a:r>
              <a:rPr lang="en-US" dirty="0"/>
              <a:t>rule requires the service of an affidavit, the defendant may file an affidavit in answer instead of a </a:t>
            </a:r>
            <a:r>
              <a:rPr lang="en-US" dirty="0" err="1"/>
              <a:t>defence</a:t>
            </a:r>
            <a:endParaRPr lang="en-US" dirty="0"/>
          </a:p>
          <a:p>
            <a:r>
              <a:rPr lang="en-US" i="1" dirty="0"/>
              <a:t>Default judgment</a:t>
            </a:r>
            <a:endParaRPr lang="en-US" dirty="0"/>
          </a:p>
          <a:p>
            <a:pPr lvl="0"/>
            <a:r>
              <a:rPr lang="en-US" dirty="0" smtClean="0"/>
              <a:t>A plaintiff can </a:t>
            </a:r>
            <a:r>
              <a:rPr lang="en-US" dirty="0"/>
              <a:t>not obtain default judgment where the claim is a fixed date claim.</a:t>
            </a:r>
          </a:p>
          <a:p>
            <a:r>
              <a:rPr lang="en-US" i="1" dirty="0"/>
              <a:t>Case management</a:t>
            </a:r>
            <a:endParaRPr lang="en-US" dirty="0"/>
          </a:p>
          <a:p>
            <a:pPr lvl="0"/>
            <a:r>
              <a:rPr lang="en-US" dirty="0"/>
              <a:t>Fixed date claims – first hearing: Case Management Conference: </a:t>
            </a:r>
            <a:r>
              <a:rPr lang="en-US" dirty="0" smtClean="0"/>
              <a:t>when </a:t>
            </a:r>
            <a:r>
              <a:rPr lang="en-US" dirty="0"/>
              <a:t>a fixed date claim is issued the court must fix a date for the first hearing of the claim and, on the first hearing, in addition to any other powers that the court may have, the court shall </a:t>
            </a:r>
            <a:r>
              <a:rPr lang="en-US" dirty="0" smtClean="0"/>
              <a:t>has all </a:t>
            </a:r>
            <a:r>
              <a:rPr lang="en-US" dirty="0"/>
              <a:t>the powers of a case management conference. </a:t>
            </a:r>
          </a:p>
          <a:p>
            <a:endParaRPr lang="en-US" dirty="0"/>
          </a:p>
        </p:txBody>
      </p:sp>
    </p:spTree>
    <p:extLst>
      <p:ext uri="{BB962C8B-B14F-4D97-AF65-F5344CB8AC3E}">
        <p14:creationId xmlns:p14="http://schemas.microsoft.com/office/powerpoint/2010/main" val="2270426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fade">
                                      <p:cBhvr>
                                        <p:cTn id="17" dur="1000"/>
                                        <p:tgtEl>
                                          <p:spTgt spid="3">
                                            <p:txEl>
                                              <p:pRg st="7" end="7"/>
                                            </p:txEl>
                                          </p:spTgt>
                                        </p:tgtEl>
                                      </p:cBhvr>
                                    </p:animEffect>
                                    <p:anim calcmode="lin" valueType="num">
                                      <p:cBhvr>
                                        <p:cTn id="1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7" end="7"/>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fade">
                                      <p:cBhvr>
                                        <p:cTn id="22" dur="1000"/>
                                        <p:tgtEl>
                                          <p:spTgt spid="3">
                                            <p:txEl>
                                              <p:pRg st="8" end="8"/>
                                            </p:txEl>
                                          </p:spTgt>
                                        </p:tgtEl>
                                      </p:cBhvr>
                                    </p:animEffect>
                                    <p:anim calcmode="lin" valueType="num">
                                      <p:cBhvr>
                                        <p:cTn id="2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anim calcmode="lin" valueType="num">
                                      <p:cBhvr additive="base">
                                        <p:cTn id="2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9" end="9"/>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anim calcmode="lin" valueType="num">
                                      <p:cBhvr additive="base">
                                        <p:cTn id="3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502919"/>
          </a:xfrm>
        </p:spPr>
        <p:txBody>
          <a:bodyPr>
            <a:normAutofit fontScale="90000"/>
          </a:bodyPr>
          <a:lstStyle/>
          <a:p>
            <a:pPr algn="ctr"/>
            <a:r>
              <a:rPr lang="en-US" b="1" dirty="0" smtClean="0"/>
              <a:t>FIXED DATE CLAIMS</a:t>
            </a:r>
            <a:endParaRPr lang="en-US" dirty="0"/>
          </a:p>
        </p:txBody>
      </p:sp>
      <p:sp>
        <p:nvSpPr>
          <p:cNvPr id="3" name="Content Placeholder 2"/>
          <p:cNvSpPr>
            <a:spLocks noGrp="1"/>
          </p:cNvSpPr>
          <p:nvPr>
            <p:ph idx="1"/>
          </p:nvPr>
        </p:nvSpPr>
        <p:spPr>
          <a:xfrm>
            <a:off x="137160" y="704088"/>
            <a:ext cx="11704320" cy="5971032"/>
          </a:xfrm>
        </p:spPr>
        <p:txBody>
          <a:bodyPr>
            <a:normAutofit lnSpcReduction="10000"/>
          </a:bodyPr>
          <a:lstStyle/>
          <a:p>
            <a:r>
              <a:rPr lang="en-US" i="1" dirty="0" smtClean="0"/>
              <a:t>Additional types </a:t>
            </a:r>
            <a:r>
              <a:rPr lang="en-US" i="1" dirty="0"/>
              <a:t>of proceedings where a fixed date claim must be used</a:t>
            </a:r>
            <a:r>
              <a:rPr lang="en-US" i="1" dirty="0" smtClean="0"/>
              <a:t>.</a:t>
            </a:r>
            <a:endParaRPr lang="en-US" dirty="0"/>
          </a:p>
          <a:p>
            <a:r>
              <a:rPr lang="en-US" b="1" i="1" dirty="0"/>
              <a:t>Accounts and Inquiries</a:t>
            </a:r>
            <a:endParaRPr lang="en-US" b="1" dirty="0"/>
          </a:p>
          <a:p>
            <a:pPr lvl="0"/>
            <a:r>
              <a:rPr lang="en-US" dirty="0" smtClean="0"/>
              <a:t>claims </a:t>
            </a:r>
            <a:r>
              <a:rPr lang="en-US" dirty="0"/>
              <a:t>for an account or for some other relief which requires the taking of an account must be made by a fixed date application supported by evidence on affidavit.</a:t>
            </a:r>
          </a:p>
          <a:p>
            <a:r>
              <a:rPr lang="en-US" b="1" i="1" dirty="0" smtClean="0"/>
              <a:t>Proceedings </a:t>
            </a:r>
            <a:r>
              <a:rPr lang="en-US" b="1" i="1" dirty="0"/>
              <a:t>to Determine a Case</a:t>
            </a:r>
            <a:endParaRPr lang="en-US" b="1" dirty="0"/>
          </a:p>
          <a:p>
            <a:pPr lvl="0"/>
            <a:r>
              <a:rPr lang="en-US" dirty="0" smtClean="0"/>
              <a:t>proceedings </a:t>
            </a:r>
            <a:r>
              <a:rPr lang="en-US" dirty="0"/>
              <a:t>to determine a case must be commenced by issuing a fixed date claim form in Form 2.</a:t>
            </a:r>
          </a:p>
          <a:p>
            <a:r>
              <a:rPr lang="en-US" b="1" i="1" dirty="0" smtClean="0"/>
              <a:t>Administration </a:t>
            </a:r>
            <a:r>
              <a:rPr lang="en-US" b="1" i="1" dirty="0"/>
              <a:t>claim</a:t>
            </a:r>
            <a:endParaRPr lang="en-US" b="1" dirty="0"/>
          </a:p>
          <a:p>
            <a:pPr lvl="0"/>
            <a:r>
              <a:rPr lang="en-US" dirty="0" smtClean="0"/>
              <a:t>claims </a:t>
            </a:r>
            <a:r>
              <a:rPr lang="en-US" dirty="0"/>
              <a:t>for the administration of the estate of a deceased person or for the execution of a trust under the direction of the court (referred to as ‘administration claims’) and claims for the determination of any question or to obtain any relief relating to the administration of the estate of a deceased person or the execution of a </a:t>
            </a:r>
            <a:r>
              <a:rPr lang="en-US" dirty="0" smtClean="0"/>
              <a:t>trust.</a:t>
            </a:r>
            <a:endParaRPr lang="en-US" dirty="0"/>
          </a:p>
          <a:p>
            <a:endParaRPr lang="en-US" dirty="0"/>
          </a:p>
        </p:txBody>
      </p:sp>
    </p:spTree>
    <p:extLst>
      <p:ext uri="{BB962C8B-B14F-4D97-AF65-F5344CB8AC3E}">
        <p14:creationId xmlns:p14="http://schemas.microsoft.com/office/powerpoint/2010/main" val="2244841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 calcmode="lin" valueType="num">
                                      <p:cBhvr additive="base">
                                        <p:cTn id="2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FIXED DATE CLAIMS</a:t>
            </a:r>
            <a:endParaRPr lang="en-US" dirty="0"/>
          </a:p>
        </p:txBody>
      </p:sp>
      <p:sp>
        <p:nvSpPr>
          <p:cNvPr id="3" name="Content Placeholder 2"/>
          <p:cNvSpPr>
            <a:spLocks noGrp="1"/>
          </p:cNvSpPr>
          <p:nvPr>
            <p:ph idx="1"/>
          </p:nvPr>
        </p:nvSpPr>
        <p:spPr/>
        <p:txBody>
          <a:bodyPr/>
          <a:lstStyle/>
          <a:p>
            <a:r>
              <a:rPr lang="en-US" b="1" i="1" dirty="0" smtClean="0"/>
              <a:t>Contentious Probate Proceedings</a:t>
            </a:r>
            <a:endParaRPr lang="en-US" b="1" dirty="0" smtClean="0"/>
          </a:p>
          <a:p>
            <a:r>
              <a:rPr lang="en-US" b="1" i="1" dirty="0" smtClean="0"/>
              <a:t>Proceedings for apportionment of salvage</a:t>
            </a:r>
            <a:endParaRPr lang="en-US" b="1" dirty="0" smtClean="0"/>
          </a:p>
          <a:p>
            <a:pPr lvl="0"/>
            <a:r>
              <a:rPr lang="en-US" dirty="0" smtClean="0"/>
              <a:t>Proceedings for the apportionment of salvage the aggregate amount of which has already been ascertained must be commenced by a fixed date claim.</a:t>
            </a:r>
          </a:p>
          <a:p>
            <a:pPr lvl="0"/>
            <a:r>
              <a:rPr lang="en-US" b="1" i="1" dirty="0" smtClean="0"/>
              <a:t>Money Lending actions.</a:t>
            </a:r>
            <a:endParaRPr lang="en-US" b="1" i="1" dirty="0" smtClean="0"/>
          </a:p>
          <a:p>
            <a:endParaRPr lang="en-US" dirty="0"/>
          </a:p>
        </p:txBody>
      </p:sp>
    </p:spTree>
    <p:extLst>
      <p:ext uri="{BB962C8B-B14F-4D97-AF65-F5344CB8AC3E}">
        <p14:creationId xmlns:p14="http://schemas.microsoft.com/office/powerpoint/2010/main" val="3188040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4009"/>
            <a:ext cx="10515600" cy="1289303"/>
          </a:xfrm>
        </p:spPr>
        <p:txBody>
          <a:bodyPr>
            <a:normAutofit fontScale="90000"/>
          </a:bodyPr>
          <a:lstStyle/>
          <a:p>
            <a:pPr algn="ctr"/>
            <a:r>
              <a:rPr lang="en-US" b="1" dirty="0" smtClean="0"/>
              <a:t>EVIDENCE &amp; EXPERT EVIDENCE</a:t>
            </a:r>
            <a:r>
              <a:rPr lang="en-US" dirty="0" smtClean="0"/>
              <a:t/>
            </a:r>
            <a:br>
              <a:rPr lang="en-US" dirty="0" smtClean="0"/>
            </a:br>
            <a:endParaRPr lang="en-US" dirty="0"/>
          </a:p>
        </p:txBody>
      </p:sp>
      <p:sp>
        <p:nvSpPr>
          <p:cNvPr id="3" name="Content Placeholder 2"/>
          <p:cNvSpPr>
            <a:spLocks noGrp="1"/>
          </p:cNvSpPr>
          <p:nvPr>
            <p:ph idx="1"/>
          </p:nvPr>
        </p:nvSpPr>
        <p:spPr>
          <a:xfrm>
            <a:off x="146304" y="1435608"/>
            <a:ext cx="11804904" cy="5358384"/>
          </a:xfrm>
        </p:spPr>
        <p:txBody>
          <a:bodyPr>
            <a:normAutofit lnSpcReduction="10000"/>
          </a:bodyPr>
          <a:lstStyle/>
          <a:p>
            <a:pPr lvl="0"/>
            <a:r>
              <a:rPr lang="en-US" b="1" dirty="0" smtClean="0">
                <a:solidFill>
                  <a:srgbClr val="C00000"/>
                </a:solidFill>
              </a:rPr>
              <a:t>Evidence</a:t>
            </a:r>
            <a:r>
              <a:rPr lang="en-US" b="1" dirty="0">
                <a:solidFill>
                  <a:srgbClr val="C00000"/>
                </a:solidFill>
              </a:rPr>
              <a:t>: Control by Court</a:t>
            </a:r>
            <a:r>
              <a:rPr lang="en-US" dirty="0"/>
              <a:t>: </a:t>
            </a:r>
            <a:r>
              <a:rPr lang="en-US" dirty="0" smtClean="0"/>
              <a:t>the </a:t>
            </a:r>
            <a:r>
              <a:rPr lang="en-US" dirty="0"/>
              <a:t>Court may control the evidence to be given at any trial or hearing by giving appropriate directions as to the issues on which it requires evidence and the way in which any matter is to be proved. </a:t>
            </a:r>
          </a:p>
          <a:p>
            <a:pPr lvl="0"/>
            <a:r>
              <a:rPr lang="en-US" b="1" dirty="0">
                <a:solidFill>
                  <a:srgbClr val="C00000"/>
                </a:solidFill>
              </a:rPr>
              <a:t>Expert evidence</a:t>
            </a:r>
            <a:r>
              <a:rPr lang="en-US" b="1" dirty="0"/>
              <a:t>: </a:t>
            </a:r>
            <a:r>
              <a:rPr lang="en-US" dirty="0" smtClean="0"/>
              <a:t>new rules </a:t>
            </a:r>
            <a:r>
              <a:rPr lang="en-US" b="1" dirty="0" smtClean="0"/>
              <a:t>r</a:t>
            </a:r>
            <a:r>
              <a:rPr lang="en-US" dirty="0" smtClean="0"/>
              <a:t>egulate </a:t>
            </a:r>
            <a:r>
              <a:rPr lang="en-US" dirty="0"/>
              <a:t>the provision of expert evidence to assist the court</a:t>
            </a:r>
            <a:r>
              <a:rPr lang="en-US" dirty="0" smtClean="0"/>
              <a:t>.</a:t>
            </a:r>
            <a:endParaRPr lang="en-US" dirty="0"/>
          </a:p>
          <a:p>
            <a:pPr lvl="0"/>
            <a:r>
              <a:rPr lang="en-US" dirty="0"/>
              <a:t>It is the duty both of the court and of </a:t>
            </a:r>
            <a:r>
              <a:rPr lang="en-US" dirty="0" smtClean="0"/>
              <a:t>parties to ensure </a:t>
            </a:r>
            <a:r>
              <a:rPr lang="en-US" dirty="0"/>
              <a:t>that expert evidence </a:t>
            </a:r>
            <a:r>
              <a:rPr lang="en-US" dirty="0" smtClean="0"/>
              <a:t>is restricted </a:t>
            </a:r>
            <a:r>
              <a:rPr lang="en-US" dirty="0"/>
              <a:t>to that which is reasonably required to resolve the proceedings justly. </a:t>
            </a:r>
          </a:p>
          <a:p>
            <a:pPr lvl="0"/>
            <a:r>
              <a:rPr lang="en-US" dirty="0"/>
              <a:t>A party may not call an expert witness or put in the report of an expert witness without the court’s permission. As a general rule the court’s permission is given at a case management conference. When a party applies for permission then that party must name the expert witness and identify the nature of his or her expertise; any permission granted is in relation to that expert witness only.</a:t>
            </a:r>
          </a:p>
          <a:p>
            <a:endParaRPr lang="en-US" dirty="0"/>
          </a:p>
        </p:txBody>
      </p:sp>
    </p:spTree>
    <p:extLst>
      <p:ext uri="{BB962C8B-B14F-4D97-AF65-F5344CB8AC3E}">
        <p14:creationId xmlns:p14="http://schemas.microsoft.com/office/powerpoint/2010/main" val="2344992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RESOURCES</a:t>
            </a:r>
            <a:endParaRPr lang="en-US" b="1" dirty="0"/>
          </a:p>
        </p:txBody>
      </p:sp>
      <p:sp>
        <p:nvSpPr>
          <p:cNvPr id="3" name="Content Placeholder 2"/>
          <p:cNvSpPr>
            <a:spLocks noGrp="1"/>
          </p:cNvSpPr>
          <p:nvPr>
            <p:ph idx="1"/>
          </p:nvPr>
        </p:nvSpPr>
        <p:spPr/>
        <p:txBody>
          <a:bodyPr/>
          <a:lstStyle/>
          <a:p>
            <a:pPr marL="0" indent="0">
              <a:buNone/>
            </a:pPr>
            <a:r>
              <a:rPr lang="en-US" sz="4000" b="1" dirty="0" smtClean="0">
                <a:solidFill>
                  <a:srgbClr val="7030A0"/>
                </a:solidFill>
              </a:rPr>
              <a:t>Currently we have:</a:t>
            </a:r>
            <a:endParaRPr lang="en-US" sz="4000" b="1" dirty="0">
              <a:solidFill>
                <a:srgbClr val="7030A0"/>
              </a:solidFill>
            </a:endParaRPr>
          </a:p>
          <a:p>
            <a:pPr marL="0" indent="0">
              <a:buNone/>
            </a:pPr>
            <a:r>
              <a:rPr lang="en-US" sz="4000" b="1" dirty="0" smtClean="0">
                <a:solidFill>
                  <a:srgbClr val="00B050"/>
                </a:solidFill>
              </a:rPr>
              <a:t>17</a:t>
            </a:r>
            <a:r>
              <a:rPr lang="en-US" b="1" dirty="0" smtClean="0">
                <a:solidFill>
                  <a:srgbClr val="7030A0"/>
                </a:solidFill>
              </a:rPr>
              <a:t> </a:t>
            </a:r>
            <a:r>
              <a:rPr lang="en-US" b="1" dirty="0" smtClean="0"/>
              <a:t>Judges </a:t>
            </a:r>
          </a:p>
          <a:p>
            <a:r>
              <a:rPr lang="en-US" b="1" dirty="0" smtClean="0">
                <a:solidFill>
                  <a:srgbClr val="FF0000"/>
                </a:solidFill>
              </a:rPr>
              <a:t>8</a:t>
            </a:r>
            <a:r>
              <a:rPr lang="en-US" dirty="0" smtClean="0"/>
              <a:t> on criminal in Nassau; </a:t>
            </a:r>
          </a:p>
          <a:p>
            <a:r>
              <a:rPr lang="en-US" b="1" dirty="0" smtClean="0">
                <a:solidFill>
                  <a:srgbClr val="FF0000"/>
                </a:solidFill>
              </a:rPr>
              <a:t>7 </a:t>
            </a:r>
            <a:r>
              <a:rPr lang="en-US" dirty="0" smtClean="0"/>
              <a:t>on civil / commercial / family  in Nassau; and</a:t>
            </a:r>
          </a:p>
          <a:p>
            <a:r>
              <a:rPr lang="en-US" b="1" dirty="0" smtClean="0">
                <a:solidFill>
                  <a:srgbClr val="FF0000"/>
                </a:solidFill>
              </a:rPr>
              <a:t>2</a:t>
            </a:r>
            <a:r>
              <a:rPr lang="en-US" dirty="0" smtClean="0"/>
              <a:t> in Freeport.</a:t>
            </a:r>
          </a:p>
          <a:p>
            <a:endParaRPr lang="en-US" dirty="0"/>
          </a:p>
        </p:txBody>
      </p:sp>
    </p:spTree>
    <p:extLst>
      <p:ext uri="{BB962C8B-B14F-4D97-AF65-F5344CB8AC3E}">
        <p14:creationId xmlns:p14="http://schemas.microsoft.com/office/powerpoint/2010/main" val="30002628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RESOURCES</a:t>
            </a:r>
            <a:endParaRPr lang="en-US" b="1" dirty="0"/>
          </a:p>
        </p:txBody>
      </p:sp>
      <p:sp>
        <p:nvSpPr>
          <p:cNvPr id="3" name="Content Placeholder 2"/>
          <p:cNvSpPr>
            <a:spLocks noGrp="1"/>
          </p:cNvSpPr>
          <p:nvPr>
            <p:ph idx="1"/>
          </p:nvPr>
        </p:nvSpPr>
        <p:spPr/>
        <p:txBody>
          <a:bodyPr>
            <a:normAutofit fontScale="85000" lnSpcReduction="20000"/>
          </a:bodyPr>
          <a:lstStyle/>
          <a:p>
            <a:pPr marL="0" indent="0">
              <a:buNone/>
            </a:pPr>
            <a:r>
              <a:rPr lang="en-US" sz="5200" b="1" dirty="0" smtClean="0">
                <a:solidFill>
                  <a:srgbClr val="FF0000"/>
                </a:solidFill>
              </a:rPr>
              <a:t>7 </a:t>
            </a:r>
            <a:r>
              <a:rPr lang="en-US" b="1" dirty="0" smtClean="0"/>
              <a:t>Registrars / Deputies / Assistant</a:t>
            </a:r>
          </a:p>
          <a:p>
            <a:pPr marL="0" indent="0">
              <a:buNone/>
            </a:pPr>
            <a:endParaRPr lang="en-US" b="1" dirty="0" smtClean="0"/>
          </a:p>
          <a:p>
            <a:r>
              <a:rPr lang="en-US" b="1" dirty="0" smtClean="0"/>
              <a:t>Registrar of S/C </a:t>
            </a:r>
            <a:r>
              <a:rPr lang="en-US" dirty="0" smtClean="0"/>
              <a:t>–   Civil Registry;</a:t>
            </a:r>
          </a:p>
          <a:p>
            <a:r>
              <a:rPr lang="en-US" b="1" dirty="0" smtClean="0"/>
              <a:t>Deputy Registrars</a:t>
            </a:r>
            <a:r>
              <a:rPr lang="en-US" dirty="0" smtClean="0"/>
              <a:t>:  1 for Northern Region;</a:t>
            </a:r>
          </a:p>
          <a:p>
            <a:pPr marL="0" indent="0">
              <a:buNone/>
            </a:pPr>
            <a:r>
              <a:rPr lang="en-US" dirty="0" smtClean="0"/>
              <a:t>                                       1 for Family Registry / Listing Office;</a:t>
            </a:r>
          </a:p>
          <a:p>
            <a:pPr marL="0" indent="0">
              <a:buNone/>
            </a:pPr>
            <a:r>
              <a:rPr lang="en-US" dirty="0" smtClean="0"/>
              <a:t>		            1 for Criminal Registry / Bailiffs;</a:t>
            </a:r>
          </a:p>
          <a:p>
            <a:pPr marL="0" indent="0">
              <a:buNone/>
            </a:pPr>
            <a:r>
              <a:rPr lang="en-US" dirty="0" smtClean="0"/>
              <a:t>		            1 for Court Services;</a:t>
            </a:r>
          </a:p>
          <a:p>
            <a:pPr marL="0" indent="0">
              <a:buNone/>
            </a:pPr>
            <a:endParaRPr lang="en-US" dirty="0" smtClean="0"/>
          </a:p>
          <a:p>
            <a:pPr marL="0" indent="0">
              <a:buNone/>
            </a:pPr>
            <a:r>
              <a:rPr lang="en-US" b="1" dirty="0" smtClean="0"/>
              <a:t>Assistant Registrars</a:t>
            </a:r>
            <a:r>
              <a:rPr lang="en-US" dirty="0" smtClean="0"/>
              <a:t>:  1 for Freeport; and</a:t>
            </a:r>
          </a:p>
          <a:p>
            <a:pPr marL="0" indent="0">
              <a:buNone/>
            </a:pPr>
            <a:r>
              <a:rPr lang="en-US" dirty="0" smtClean="0"/>
              <a:t>		             1 for Probate Registry.  </a:t>
            </a:r>
          </a:p>
          <a:p>
            <a:endParaRPr lang="en-US" dirty="0"/>
          </a:p>
        </p:txBody>
      </p:sp>
    </p:spTree>
    <p:extLst>
      <p:ext uri="{BB962C8B-B14F-4D97-AF65-F5344CB8AC3E}">
        <p14:creationId xmlns:p14="http://schemas.microsoft.com/office/powerpoint/2010/main" val="13365269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COURT DIVISIONS</a:t>
            </a:r>
            <a:endParaRPr lang="en-US" b="1" dirty="0"/>
          </a:p>
        </p:txBody>
      </p:sp>
      <p:sp>
        <p:nvSpPr>
          <p:cNvPr id="3" name="Content Placeholder 2"/>
          <p:cNvSpPr>
            <a:spLocks noGrp="1"/>
          </p:cNvSpPr>
          <p:nvPr>
            <p:ph idx="1"/>
          </p:nvPr>
        </p:nvSpPr>
        <p:spPr/>
        <p:txBody>
          <a:bodyPr/>
          <a:lstStyle/>
          <a:p>
            <a:r>
              <a:rPr lang="en-US" b="1" dirty="0" smtClean="0"/>
              <a:t>Criminal</a:t>
            </a:r>
            <a:r>
              <a:rPr lang="en-US" dirty="0" smtClean="0"/>
              <a:t>; currently 9 judges assigned to this Division;</a:t>
            </a:r>
          </a:p>
          <a:p>
            <a:r>
              <a:rPr lang="en-US" b="1" dirty="0" smtClean="0"/>
              <a:t>Civil / QT </a:t>
            </a:r>
            <a:r>
              <a:rPr lang="en-US" dirty="0" smtClean="0"/>
              <a:t>– currently intend to assign 5 judges to this Division;</a:t>
            </a:r>
          </a:p>
          <a:p>
            <a:r>
              <a:rPr lang="en-US" b="1" dirty="0" smtClean="0"/>
              <a:t>Commercial</a:t>
            </a:r>
            <a:r>
              <a:rPr lang="en-US" dirty="0" smtClean="0"/>
              <a:t> – currently intend to assign 3 judges to this Division; </a:t>
            </a:r>
          </a:p>
          <a:p>
            <a:r>
              <a:rPr lang="en-US" b="1" dirty="0" smtClean="0"/>
              <a:t>Family</a:t>
            </a:r>
            <a:r>
              <a:rPr lang="en-US" dirty="0" smtClean="0"/>
              <a:t> – currently intending to assign 3 judges to this Division;</a:t>
            </a:r>
          </a:p>
          <a:p>
            <a:r>
              <a:rPr lang="en-US" b="1" dirty="0" smtClean="0"/>
              <a:t>Public Law / International </a:t>
            </a:r>
            <a:r>
              <a:rPr lang="en-US" dirty="0" smtClean="0"/>
              <a:t>– currently intend to assign 2 judges to this Division;</a:t>
            </a:r>
          </a:p>
          <a:p>
            <a:pPr marL="0" indent="0">
              <a:buNone/>
            </a:pPr>
            <a:endParaRPr lang="en-US" dirty="0"/>
          </a:p>
        </p:txBody>
      </p:sp>
    </p:spTree>
    <p:extLst>
      <p:ext uri="{BB962C8B-B14F-4D97-AF65-F5344CB8AC3E}">
        <p14:creationId xmlns:p14="http://schemas.microsoft.com/office/powerpoint/2010/main" val="3747259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72159"/>
          </a:xfrm>
        </p:spPr>
        <p:txBody>
          <a:bodyPr>
            <a:normAutofit/>
          </a:bodyPr>
          <a:lstStyle/>
          <a:p>
            <a:pPr algn="ctr"/>
            <a:r>
              <a:rPr lang="en-US" b="1" dirty="0" smtClean="0"/>
              <a:t>PRESENTATIONS</a:t>
            </a:r>
            <a:endParaRPr lang="en-US" b="1" dirty="0"/>
          </a:p>
        </p:txBody>
      </p:sp>
      <p:sp>
        <p:nvSpPr>
          <p:cNvPr id="3" name="Content Placeholder 2"/>
          <p:cNvSpPr>
            <a:spLocks noGrp="1"/>
          </p:cNvSpPr>
          <p:nvPr>
            <p:ph idx="1"/>
          </p:nvPr>
        </p:nvSpPr>
        <p:spPr>
          <a:xfrm>
            <a:off x="233680" y="924560"/>
            <a:ext cx="11643360" cy="5842000"/>
          </a:xfrm>
        </p:spPr>
        <p:txBody>
          <a:bodyPr>
            <a:normAutofit lnSpcReduction="10000"/>
          </a:bodyPr>
          <a:lstStyle/>
          <a:p>
            <a:pPr marL="0" indent="0">
              <a:buNone/>
            </a:pPr>
            <a:r>
              <a:rPr lang="en-US" b="1" dirty="0" smtClean="0"/>
              <a:t>Today we will be briefing you on the following draft Parts of the proposed new S/C Rules this morning:</a:t>
            </a:r>
          </a:p>
          <a:p>
            <a:pPr marL="0" indent="0">
              <a:buNone/>
            </a:pPr>
            <a:r>
              <a:rPr lang="en-US" b="1" dirty="0" smtClean="0"/>
              <a:t> </a:t>
            </a:r>
          </a:p>
          <a:p>
            <a:r>
              <a:rPr lang="en-US" b="1" dirty="0" smtClean="0"/>
              <a:t>Service – Starting proceedings;</a:t>
            </a:r>
          </a:p>
          <a:p>
            <a:pPr marL="0" indent="0">
              <a:buNone/>
            </a:pPr>
            <a:endParaRPr lang="en-US" b="1" dirty="0" smtClean="0"/>
          </a:p>
          <a:p>
            <a:r>
              <a:rPr lang="en-US" b="1" dirty="0" smtClean="0"/>
              <a:t>Pleadings and Judgments;</a:t>
            </a:r>
          </a:p>
          <a:p>
            <a:pPr marL="0" indent="0">
              <a:buNone/>
            </a:pPr>
            <a:endParaRPr lang="en-US" b="1" dirty="0" smtClean="0"/>
          </a:p>
          <a:p>
            <a:r>
              <a:rPr lang="en-US" b="1" dirty="0" smtClean="0"/>
              <a:t>Interlocutory applications / Case Management;</a:t>
            </a:r>
          </a:p>
          <a:p>
            <a:pPr marL="0" indent="0">
              <a:buNone/>
            </a:pPr>
            <a:endParaRPr lang="en-US" b="1" dirty="0" smtClean="0"/>
          </a:p>
          <a:p>
            <a:r>
              <a:rPr lang="en-US" b="1" dirty="0" smtClean="0"/>
              <a:t>Disclosure / Settlement offers / Payments into Court; and</a:t>
            </a:r>
          </a:p>
          <a:p>
            <a:pPr marL="0" indent="0">
              <a:buNone/>
            </a:pPr>
            <a:endParaRPr lang="en-US" b="1" dirty="0" smtClean="0"/>
          </a:p>
          <a:p>
            <a:r>
              <a:rPr lang="en-US" b="1" dirty="0" smtClean="0"/>
              <a:t>Costs.</a:t>
            </a:r>
          </a:p>
          <a:p>
            <a:endParaRPr lang="en-US" dirty="0"/>
          </a:p>
        </p:txBody>
      </p:sp>
    </p:spTree>
    <p:extLst>
      <p:ext uri="{BB962C8B-B14F-4D97-AF65-F5344CB8AC3E}">
        <p14:creationId xmlns:p14="http://schemas.microsoft.com/office/powerpoint/2010/main" val="30534064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42315"/>
          </a:xfrm>
        </p:spPr>
        <p:txBody>
          <a:bodyPr/>
          <a:lstStyle/>
          <a:p>
            <a:pPr algn="ctr"/>
            <a:r>
              <a:rPr lang="en-US" b="1" dirty="0" smtClean="0"/>
              <a:t>DISCLAIMER</a:t>
            </a:r>
            <a:endParaRPr lang="en-US" b="1" dirty="0"/>
          </a:p>
        </p:txBody>
      </p:sp>
      <p:sp>
        <p:nvSpPr>
          <p:cNvPr id="3" name="Content Placeholder 2"/>
          <p:cNvSpPr>
            <a:spLocks noGrp="1"/>
          </p:cNvSpPr>
          <p:nvPr>
            <p:ph idx="1"/>
          </p:nvPr>
        </p:nvSpPr>
        <p:spPr>
          <a:xfrm>
            <a:off x="838200" y="1259840"/>
            <a:ext cx="11353800" cy="5323840"/>
          </a:xfrm>
        </p:spPr>
        <p:txBody>
          <a:bodyPr/>
          <a:lstStyle/>
          <a:p>
            <a:r>
              <a:rPr lang="en-US" dirty="0" smtClean="0"/>
              <a:t>All information given to you in this workshop this morning is based on current drafts of the relevant Parts of the proposed new S/C Rules. </a:t>
            </a:r>
            <a:r>
              <a:rPr lang="en-US" b="1" dirty="0" smtClean="0">
                <a:solidFill>
                  <a:srgbClr val="00B050"/>
                </a:solidFill>
              </a:rPr>
              <a:t>It is subject to change prior to the finalization of the Rules by the Rules Committee. </a:t>
            </a:r>
          </a:p>
          <a:p>
            <a:r>
              <a:rPr lang="en-US" dirty="0" smtClean="0"/>
              <a:t>A working draft of the proposed new S/C Rules will be circulated to members of the Bar by the end of the first week in December. </a:t>
            </a:r>
            <a:endParaRPr lang="en-US" dirty="0"/>
          </a:p>
          <a:p>
            <a:r>
              <a:rPr lang="en-US" dirty="0" smtClean="0"/>
              <a:t>There will be a period of consultation with the Bar and thereafter a period of training for all judicial officers, court staff and members of the Bar. </a:t>
            </a:r>
          </a:p>
          <a:p>
            <a:r>
              <a:rPr lang="en-US" dirty="0" smtClean="0"/>
              <a:t>The target date for the implementation of the new Supreme Court Civil Procedure Rules is April, 2020.</a:t>
            </a:r>
            <a:endParaRPr lang="en-US" dirty="0"/>
          </a:p>
        </p:txBody>
      </p:sp>
    </p:spTree>
    <p:extLst>
      <p:ext uri="{BB962C8B-B14F-4D97-AF65-F5344CB8AC3E}">
        <p14:creationId xmlns:p14="http://schemas.microsoft.com/office/powerpoint/2010/main" val="22529384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SOURCES</a:t>
            </a:r>
            <a:endParaRPr lang="en-US" b="1" dirty="0"/>
          </a:p>
        </p:txBody>
      </p:sp>
      <p:sp>
        <p:nvSpPr>
          <p:cNvPr id="3" name="Content Placeholder 2"/>
          <p:cNvSpPr>
            <a:spLocks noGrp="1"/>
          </p:cNvSpPr>
          <p:nvPr>
            <p:ph idx="1"/>
          </p:nvPr>
        </p:nvSpPr>
        <p:spPr/>
        <p:txBody>
          <a:bodyPr/>
          <a:lstStyle/>
          <a:p>
            <a:r>
              <a:rPr lang="en-US" dirty="0" smtClean="0"/>
              <a:t>Considered CPR of:</a:t>
            </a:r>
          </a:p>
          <a:p>
            <a:r>
              <a:rPr lang="en-US" dirty="0" smtClean="0"/>
              <a:t>Barbados;</a:t>
            </a:r>
          </a:p>
          <a:p>
            <a:r>
              <a:rPr lang="en-US" dirty="0" smtClean="0"/>
              <a:t>ECSC;</a:t>
            </a:r>
          </a:p>
          <a:p>
            <a:r>
              <a:rPr lang="en-US" dirty="0" smtClean="0"/>
              <a:t>New Zealand;</a:t>
            </a:r>
          </a:p>
          <a:p>
            <a:r>
              <a:rPr lang="en-US" dirty="0" smtClean="0"/>
              <a:t>Cayman; and</a:t>
            </a:r>
          </a:p>
          <a:p>
            <a:r>
              <a:rPr lang="en-US" dirty="0" smtClean="0"/>
              <a:t>England.  </a:t>
            </a:r>
          </a:p>
          <a:p>
            <a:r>
              <a:rPr lang="en-US" dirty="0" smtClean="0"/>
              <a:t>Supplemented by Practice Directions / Practice Guides.</a:t>
            </a:r>
            <a:endParaRPr lang="en-US" dirty="0" smtClean="0"/>
          </a:p>
          <a:p>
            <a:endParaRPr lang="en-US" dirty="0"/>
          </a:p>
        </p:txBody>
      </p:sp>
    </p:spTree>
    <p:extLst>
      <p:ext uri="{BB962C8B-B14F-4D97-AF65-F5344CB8AC3E}">
        <p14:creationId xmlns:p14="http://schemas.microsoft.com/office/powerpoint/2010/main" val="2822236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96111"/>
          </a:xfrm>
        </p:spPr>
        <p:txBody>
          <a:bodyPr/>
          <a:lstStyle/>
          <a:p>
            <a:pPr algn="ctr"/>
            <a:r>
              <a:rPr lang="en-US" b="1" dirty="0" smtClean="0"/>
              <a:t>BACKGROUND </a:t>
            </a:r>
            <a:endParaRPr lang="en-US" b="1" dirty="0"/>
          </a:p>
        </p:txBody>
      </p:sp>
      <p:sp>
        <p:nvSpPr>
          <p:cNvPr id="3" name="Content Placeholder 2"/>
          <p:cNvSpPr>
            <a:spLocks noGrp="1"/>
          </p:cNvSpPr>
          <p:nvPr>
            <p:ph idx="1"/>
          </p:nvPr>
        </p:nvSpPr>
        <p:spPr>
          <a:xfrm>
            <a:off x="201168" y="813816"/>
            <a:ext cx="11759184" cy="5916168"/>
          </a:xfrm>
        </p:spPr>
        <p:txBody>
          <a:bodyPr>
            <a:normAutofit fontScale="92500" lnSpcReduction="10000"/>
          </a:bodyPr>
          <a:lstStyle/>
          <a:p>
            <a:r>
              <a:rPr lang="en-US" dirty="0" smtClean="0"/>
              <a:t>Current Rules promulgated in 1978 – 41 years ago – with limited changes during that period. </a:t>
            </a:r>
            <a:r>
              <a:rPr lang="en-US" b="1" dirty="0" smtClean="0">
                <a:solidFill>
                  <a:srgbClr val="C00000"/>
                </a:solidFill>
              </a:rPr>
              <a:t>Time for major reform</a:t>
            </a:r>
            <a:r>
              <a:rPr lang="en-US" dirty="0" smtClean="0"/>
              <a:t>. CPR introduced in other jurisdictions:</a:t>
            </a:r>
          </a:p>
          <a:p>
            <a:r>
              <a:rPr lang="en-US" dirty="0" smtClean="0"/>
              <a:t>England – 1998 / 1999;</a:t>
            </a:r>
          </a:p>
          <a:p>
            <a:r>
              <a:rPr lang="en-US" dirty="0" smtClean="0"/>
              <a:t>Trinidad &amp; Tobago – 2006;</a:t>
            </a:r>
          </a:p>
          <a:p>
            <a:r>
              <a:rPr lang="en-US" dirty="0" smtClean="0"/>
              <a:t>Jamaica – 2003;</a:t>
            </a:r>
          </a:p>
          <a:p>
            <a:r>
              <a:rPr lang="en-US" dirty="0" smtClean="0"/>
              <a:t>Barbados – 2009;</a:t>
            </a:r>
          </a:p>
          <a:p>
            <a:r>
              <a:rPr lang="en-US" dirty="0" smtClean="0"/>
              <a:t>Belize – 2005;</a:t>
            </a:r>
          </a:p>
          <a:p>
            <a:r>
              <a:rPr lang="en-US" dirty="0" smtClean="0"/>
              <a:t>Eastern Caribbean States (OECS) – 2000;</a:t>
            </a:r>
          </a:p>
          <a:p>
            <a:r>
              <a:rPr lang="en-US" dirty="0" smtClean="0"/>
              <a:t>Cayman – The Grand Court Rules 1995,</a:t>
            </a:r>
          </a:p>
          <a:p>
            <a:r>
              <a:rPr lang="en-US" dirty="0" smtClean="0"/>
              <a:t>New Zealand;</a:t>
            </a:r>
          </a:p>
          <a:p>
            <a:r>
              <a:rPr lang="en-US" dirty="0" smtClean="0"/>
              <a:t>Australia.</a:t>
            </a:r>
          </a:p>
          <a:p>
            <a:r>
              <a:rPr lang="en-US" dirty="0" smtClean="0"/>
              <a:t>New CPR 2020- </a:t>
            </a:r>
            <a:r>
              <a:rPr lang="en-US" b="1" dirty="0" smtClean="0">
                <a:solidFill>
                  <a:srgbClr val="C00000"/>
                </a:solidFill>
              </a:rPr>
              <a:t>real and systemic substantive change </a:t>
            </a:r>
            <a:r>
              <a:rPr lang="en-US" dirty="0" smtClean="0"/>
              <a:t>– not merely form or cosmetic. </a:t>
            </a:r>
            <a:r>
              <a:rPr lang="en-US" b="1" dirty="0" smtClean="0">
                <a:solidFill>
                  <a:srgbClr val="C00000"/>
                </a:solidFill>
              </a:rPr>
              <a:t>New litigation culture. </a:t>
            </a:r>
          </a:p>
        </p:txBody>
      </p:sp>
    </p:spTree>
    <p:extLst>
      <p:ext uri="{BB962C8B-B14F-4D97-AF65-F5344CB8AC3E}">
        <p14:creationId xmlns:p14="http://schemas.microsoft.com/office/powerpoint/2010/main" val="889009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 calcmode="lin" valueType="num">
                                      <p:cBhvr additive="base">
                                        <p:cTn id="4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EXCEPTIONS</a:t>
            </a:r>
            <a:endParaRPr lang="en-US" b="1" dirty="0"/>
          </a:p>
        </p:txBody>
      </p:sp>
      <p:sp>
        <p:nvSpPr>
          <p:cNvPr id="3" name="Content Placeholder 2"/>
          <p:cNvSpPr>
            <a:spLocks noGrp="1"/>
          </p:cNvSpPr>
          <p:nvPr>
            <p:ph idx="1"/>
          </p:nvPr>
        </p:nvSpPr>
        <p:spPr/>
        <p:txBody>
          <a:bodyPr>
            <a:normAutofit/>
          </a:bodyPr>
          <a:lstStyle/>
          <a:p>
            <a:r>
              <a:rPr lang="en-GB" b="1" dirty="0" smtClean="0">
                <a:solidFill>
                  <a:srgbClr val="C00000"/>
                </a:solidFill>
              </a:rPr>
              <a:t>The new </a:t>
            </a:r>
            <a:r>
              <a:rPr lang="en-GB" b="1" dirty="0">
                <a:solidFill>
                  <a:srgbClr val="C00000"/>
                </a:solidFill>
              </a:rPr>
              <a:t>Rules </a:t>
            </a:r>
            <a:r>
              <a:rPr lang="en-GB" b="1" dirty="0" smtClean="0">
                <a:solidFill>
                  <a:srgbClr val="C00000"/>
                </a:solidFill>
              </a:rPr>
              <a:t>will NOT apply </a:t>
            </a:r>
            <a:r>
              <a:rPr lang="en-GB" dirty="0"/>
              <a:t>to </a:t>
            </a:r>
            <a:r>
              <a:rPr lang="en-GB" dirty="0" smtClean="0"/>
              <a:t>the following proceedings:</a:t>
            </a:r>
            <a:endParaRPr lang="en-US" dirty="0"/>
          </a:p>
          <a:p>
            <a:r>
              <a:rPr lang="en-US" dirty="0"/>
              <a:t>(a)	bankruptcy and insolvency proceedings (including winding up of companies); </a:t>
            </a:r>
          </a:p>
          <a:p>
            <a:r>
              <a:rPr lang="en-US" dirty="0"/>
              <a:t>(b)	family proceedings except proceedings under the Child Protection Act;</a:t>
            </a:r>
          </a:p>
          <a:p>
            <a:r>
              <a:rPr lang="en-US" dirty="0"/>
              <a:t>(c)	non-contentious probate proceedings; </a:t>
            </a:r>
            <a:r>
              <a:rPr lang="en-US" dirty="0" smtClean="0"/>
              <a:t>and</a:t>
            </a:r>
            <a:endParaRPr lang="en-US" dirty="0"/>
          </a:p>
          <a:p>
            <a:r>
              <a:rPr lang="en-US" dirty="0"/>
              <a:t>(d)	</a:t>
            </a:r>
            <a:r>
              <a:rPr lang="en-US" dirty="0" smtClean="0"/>
              <a:t>any </a:t>
            </a:r>
            <a:r>
              <a:rPr lang="en-US" dirty="0"/>
              <a:t>other proceedings in the  Court instituted under any enactment, in so far as </a:t>
            </a:r>
            <a:r>
              <a:rPr lang="en-US" dirty="0" smtClean="0"/>
              <a:t>rules made </a:t>
            </a:r>
            <a:r>
              <a:rPr lang="en-US" dirty="0"/>
              <a:t>under that enactment regulate those </a:t>
            </a:r>
            <a:r>
              <a:rPr lang="en-US" dirty="0" smtClean="0"/>
              <a:t>proceedings. </a:t>
            </a:r>
            <a:endParaRPr lang="en-US" dirty="0"/>
          </a:p>
          <a:p>
            <a:endParaRPr lang="en-US" dirty="0"/>
          </a:p>
        </p:txBody>
      </p:sp>
    </p:spTree>
    <p:extLst>
      <p:ext uri="{BB962C8B-B14F-4D97-AF65-F5344CB8AC3E}">
        <p14:creationId xmlns:p14="http://schemas.microsoft.com/office/powerpoint/2010/main" val="3792775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additive="base">
                                        <p:cTn id="1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 calcmode="lin" valueType="num">
                                      <p:cBhvr additive="base">
                                        <p:cTn id="2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SUMMARY</a:t>
            </a:r>
            <a:endParaRPr lang="en-US" b="1" dirty="0"/>
          </a:p>
        </p:txBody>
      </p:sp>
      <p:sp>
        <p:nvSpPr>
          <p:cNvPr id="3" name="Content Placeholder 2"/>
          <p:cNvSpPr>
            <a:spLocks noGrp="1"/>
          </p:cNvSpPr>
          <p:nvPr>
            <p:ph idx="1"/>
          </p:nvPr>
        </p:nvSpPr>
        <p:spPr/>
        <p:txBody>
          <a:bodyPr>
            <a:normAutofit fontScale="92500" lnSpcReduction="20000"/>
          </a:bodyPr>
          <a:lstStyle/>
          <a:p>
            <a:pPr lvl="0"/>
            <a:r>
              <a:rPr lang="en-US" dirty="0"/>
              <a:t>S</a:t>
            </a:r>
            <a:r>
              <a:rPr lang="en-US" dirty="0" smtClean="0"/>
              <a:t>ignificant </a:t>
            </a:r>
            <a:r>
              <a:rPr lang="en-US" dirty="0"/>
              <a:t>reforms </a:t>
            </a:r>
            <a:r>
              <a:rPr lang="en-US" dirty="0" smtClean="0"/>
              <a:t>include:</a:t>
            </a:r>
            <a:endParaRPr lang="en-US" dirty="0"/>
          </a:p>
          <a:p>
            <a:pPr lvl="0"/>
            <a:r>
              <a:rPr lang="en-US" b="1" dirty="0"/>
              <a:t>The enactment of the Overriding </a:t>
            </a:r>
            <a:r>
              <a:rPr lang="en-US" b="1" dirty="0" smtClean="0"/>
              <a:t>Objective; </a:t>
            </a:r>
            <a:endParaRPr lang="en-US" dirty="0"/>
          </a:p>
          <a:p>
            <a:pPr lvl="0"/>
            <a:r>
              <a:rPr lang="en-US" b="1" dirty="0"/>
              <a:t>Case </a:t>
            </a:r>
            <a:r>
              <a:rPr lang="en-US" b="1" dirty="0" smtClean="0"/>
              <a:t>Management; </a:t>
            </a:r>
            <a:endParaRPr lang="en-US" dirty="0"/>
          </a:p>
          <a:p>
            <a:pPr lvl="0"/>
            <a:r>
              <a:rPr lang="en-US" b="1" dirty="0"/>
              <a:t>The court’s control of the preparation and presentation of evidence and, in particular the role and duty of an expert </a:t>
            </a:r>
            <a:r>
              <a:rPr lang="en-US" b="1" dirty="0" smtClean="0"/>
              <a:t>witness;</a:t>
            </a:r>
            <a:endParaRPr lang="en-US" dirty="0"/>
          </a:p>
          <a:p>
            <a:pPr lvl="0"/>
            <a:r>
              <a:rPr lang="en-US" b="1" dirty="0"/>
              <a:t>The costs </a:t>
            </a:r>
            <a:r>
              <a:rPr lang="en-US" b="1" dirty="0" smtClean="0"/>
              <a:t>regime;</a:t>
            </a:r>
            <a:endParaRPr lang="en-US" dirty="0"/>
          </a:p>
          <a:p>
            <a:pPr lvl="0"/>
            <a:r>
              <a:rPr lang="en-US" dirty="0"/>
              <a:t>There are, additionally, significant reforms in relation to:</a:t>
            </a:r>
          </a:p>
          <a:p>
            <a:pPr lvl="0"/>
            <a:r>
              <a:rPr lang="en-US" dirty="0"/>
              <a:t>The creation of a mechanism for the </a:t>
            </a:r>
            <a:r>
              <a:rPr lang="en-US" dirty="0" smtClean="0"/>
              <a:t>claimant </a:t>
            </a:r>
            <a:r>
              <a:rPr lang="en-US" dirty="0"/>
              <a:t>to make an offer to settle with costs consequences similar to the current practice in relation to offers made by a </a:t>
            </a:r>
            <a:r>
              <a:rPr lang="en-US" dirty="0" smtClean="0"/>
              <a:t>defendant.</a:t>
            </a:r>
            <a:endParaRPr lang="en-US" dirty="0"/>
          </a:p>
          <a:p>
            <a:pPr lvl="0"/>
            <a:r>
              <a:rPr lang="en-US" dirty="0"/>
              <a:t>A modified and narrower criterion for the documents to be disclosed in the process formerly known as </a:t>
            </a:r>
            <a:r>
              <a:rPr lang="en-US" i="1" dirty="0"/>
              <a:t>“discovery”</a:t>
            </a:r>
            <a:r>
              <a:rPr lang="en-US" dirty="0"/>
              <a:t> but now known as </a:t>
            </a:r>
            <a:r>
              <a:rPr lang="en-US" i="1" dirty="0"/>
              <a:t>“disclosure”</a:t>
            </a:r>
            <a:r>
              <a:rPr lang="en-US" dirty="0"/>
              <a:t>.</a:t>
            </a:r>
          </a:p>
          <a:p>
            <a:endParaRPr lang="en-US" dirty="0"/>
          </a:p>
        </p:txBody>
      </p:sp>
    </p:spTree>
    <p:extLst>
      <p:ext uri="{BB962C8B-B14F-4D97-AF65-F5344CB8AC3E}">
        <p14:creationId xmlns:p14="http://schemas.microsoft.com/office/powerpoint/2010/main" val="2760661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1000"/>
                                        <p:tgtEl>
                                          <p:spTgt spid="3">
                                            <p:txEl>
                                              <p:pRg st="5" end="5"/>
                                            </p:txEl>
                                          </p:spTgt>
                                        </p:tgtEl>
                                      </p:cBhvr>
                                    </p:animEffect>
                                    <p:anim calcmode="lin" valueType="num">
                                      <p:cBhvr>
                                        <p:cTn id="2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fade">
                                      <p:cBhvr>
                                        <p:cTn id="30" dur="1000"/>
                                        <p:tgtEl>
                                          <p:spTgt spid="3">
                                            <p:txEl>
                                              <p:pRg st="6" end="6"/>
                                            </p:txEl>
                                          </p:spTgt>
                                        </p:tgtEl>
                                      </p:cBhvr>
                                    </p:animEffect>
                                    <p:anim calcmode="lin" valueType="num">
                                      <p:cBhvr>
                                        <p:cTn id="3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015"/>
            <a:ext cx="10515600" cy="722376"/>
          </a:xfrm>
        </p:spPr>
        <p:txBody>
          <a:bodyPr/>
          <a:lstStyle/>
          <a:p>
            <a:pPr algn="ctr"/>
            <a:r>
              <a:rPr lang="en-US" b="1" dirty="0" smtClean="0"/>
              <a:t>TERMINOLOGY</a:t>
            </a:r>
            <a:endParaRPr lang="en-US" b="1" dirty="0"/>
          </a:p>
        </p:txBody>
      </p:sp>
      <p:sp>
        <p:nvSpPr>
          <p:cNvPr id="3" name="Content Placeholder 2"/>
          <p:cNvSpPr>
            <a:spLocks noGrp="1"/>
          </p:cNvSpPr>
          <p:nvPr>
            <p:ph idx="1"/>
          </p:nvPr>
        </p:nvSpPr>
        <p:spPr>
          <a:xfrm>
            <a:off x="155448" y="530352"/>
            <a:ext cx="11759184" cy="6240971"/>
          </a:xfrm>
        </p:spPr>
        <p:txBody>
          <a:bodyPr>
            <a:normAutofit fontScale="92500" lnSpcReduction="20000"/>
          </a:bodyPr>
          <a:lstStyle/>
          <a:p>
            <a:r>
              <a:rPr lang="en-US" b="1" dirty="0" smtClean="0">
                <a:solidFill>
                  <a:srgbClr val="C00000"/>
                </a:solidFill>
              </a:rPr>
              <a:t>Claim </a:t>
            </a:r>
            <a:r>
              <a:rPr lang="en-US" b="1" dirty="0">
                <a:solidFill>
                  <a:srgbClr val="C00000"/>
                </a:solidFill>
              </a:rPr>
              <a:t>form</a:t>
            </a:r>
            <a:r>
              <a:rPr lang="en-US" dirty="0"/>
              <a:t>: the court document by which a claim is </a:t>
            </a:r>
            <a:r>
              <a:rPr lang="en-US" dirty="0" smtClean="0"/>
              <a:t>commenced; formerly </a:t>
            </a:r>
            <a:r>
              <a:rPr lang="en-US" dirty="0"/>
              <a:t>a writ. The Claim Form may contain all the particulars of the case or </a:t>
            </a:r>
            <a:r>
              <a:rPr lang="en-US" dirty="0" smtClean="0"/>
              <a:t>it may </a:t>
            </a:r>
            <a:r>
              <a:rPr lang="en-US" dirty="0"/>
              <a:t>be served separately in a Statement of </a:t>
            </a:r>
            <a:r>
              <a:rPr lang="en-US" dirty="0" smtClean="0"/>
              <a:t>Claim. </a:t>
            </a:r>
            <a:r>
              <a:rPr lang="en-US" dirty="0"/>
              <a:t>The Statement of Claim may be served after the Claim Form but </a:t>
            </a:r>
            <a:r>
              <a:rPr lang="en-US" b="1" dirty="0"/>
              <a:t>only</a:t>
            </a:r>
            <a:r>
              <a:rPr lang="en-US" dirty="0"/>
              <a:t> with the Court’s permission </a:t>
            </a:r>
            <a:r>
              <a:rPr lang="en-US" dirty="0" smtClean="0"/>
              <a:t>(e.g. where </a:t>
            </a:r>
            <a:r>
              <a:rPr lang="en-US" dirty="0"/>
              <a:t>there are limitation problems).</a:t>
            </a:r>
          </a:p>
          <a:p>
            <a:r>
              <a:rPr lang="en-US" b="1" dirty="0">
                <a:solidFill>
                  <a:srgbClr val="C00000"/>
                </a:solidFill>
              </a:rPr>
              <a:t>Statements of Case</a:t>
            </a:r>
            <a:r>
              <a:rPr lang="en-US" dirty="0"/>
              <a:t>: this is the term describing what were formally called Pleadings; it also embraces an application (formerly a Summons</a:t>
            </a:r>
            <a:r>
              <a:rPr lang="en-US" dirty="0" smtClean="0"/>
              <a:t>:) </a:t>
            </a:r>
            <a:r>
              <a:rPr lang="en-US" dirty="0"/>
              <a:t>and Further </a:t>
            </a:r>
            <a:r>
              <a:rPr lang="en-US" dirty="0" smtClean="0"/>
              <a:t>Information. </a:t>
            </a:r>
            <a:endParaRPr lang="en-US" dirty="0"/>
          </a:p>
          <a:p>
            <a:r>
              <a:rPr lang="en-US" b="1" dirty="0">
                <a:solidFill>
                  <a:srgbClr val="C00000"/>
                </a:solidFill>
              </a:rPr>
              <a:t>Further Information</a:t>
            </a:r>
            <a:r>
              <a:rPr lang="en-US" dirty="0"/>
              <a:t>: this term embraces both what were formerly known as </a:t>
            </a:r>
            <a:r>
              <a:rPr lang="en-US" dirty="0" smtClean="0"/>
              <a:t>(</a:t>
            </a:r>
            <a:r>
              <a:rPr lang="en-US" dirty="0"/>
              <a:t>1) Further and Better Particulars and (2) Interrogatories: </a:t>
            </a:r>
            <a:r>
              <a:rPr lang="en-US" dirty="0" smtClean="0"/>
              <a:t>A </a:t>
            </a:r>
            <a:r>
              <a:rPr lang="en-US" dirty="0"/>
              <a:t>party may request further information in relation to any </a:t>
            </a:r>
            <a:r>
              <a:rPr lang="en-US" dirty="0" smtClean="0"/>
              <a:t>relevant matter </a:t>
            </a:r>
            <a:r>
              <a:rPr lang="en-US" dirty="0"/>
              <a:t>in issue between the parties. This may include matters of law as well as of fact. The Court will, if necessary, order the information to be furnished if it is necessary fairly to dispose of the claim or to save costs. The matters to be taken into account by the court when exercising its discretion are set out in </a:t>
            </a:r>
            <a:r>
              <a:rPr lang="en-US" dirty="0" smtClean="0"/>
              <a:t>the Rules.</a:t>
            </a:r>
            <a:endParaRPr lang="en-US" dirty="0"/>
          </a:p>
          <a:p>
            <a:r>
              <a:rPr lang="en-US" b="1" dirty="0">
                <a:solidFill>
                  <a:srgbClr val="C00000"/>
                </a:solidFill>
              </a:rPr>
              <a:t>Statement of Truth</a:t>
            </a:r>
            <a:r>
              <a:rPr lang="en-US" b="1" dirty="0"/>
              <a:t>: </a:t>
            </a:r>
            <a:r>
              <a:rPr lang="en-US" b="1" i="1" dirty="0"/>
              <a:t>EVERY</a:t>
            </a:r>
            <a:r>
              <a:rPr lang="en-US" dirty="0"/>
              <a:t> Statement of Case must be verified by a </a:t>
            </a:r>
            <a:r>
              <a:rPr lang="en-US" b="1" dirty="0" smtClean="0"/>
              <a:t>Statement</a:t>
            </a:r>
            <a:r>
              <a:rPr lang="en-US" dirty="0" smtClean="0"/>
              <a:t> </a:t>
            </a:r>
            <a:r>
              <a:rPr lang="en-US" b="1" dirty="0" smtClean="0"/>
              <a:t>of Truth</a:t>
            </a:r>
            <a:r>
              <a:rPr lang="en-US" dirty="0" smtClean="0"/>
              <a:t>. </a:t>
            </a:r>
            <a:r>
              <a:rPr lang="en-US" dirty="0"/>
              <a:t>This is simply a statement that the facts stated are true. The wording is prescribed in the rule.  It must be given by the party himself unless it is impracticable  so to </a:t>
            </a:r>
            <a:r>
              <a:rPr lang="en-US" dirty="0" smtClean="0"/>
              <a:t>do. </a:t>
            </a:r>
            <a:r>
              <a:rPr lang="en-US" dirty="0"/>
              <a:t>There are different forms of statement depending upon whether the statement is made by an individual, a company or </a:t>
            </a:r>
            <a:r>
              <a:rPr lang="en-US" dirty="0" smtClean="0"/>
              <a:t>an attorney. The </a:t>
            </a:r>
            <a:r>
              <a:rPr lang="en-US" dirty="0"/>
              <a:t>Court may strike out a Statement of Case which is not verified by a Statement of </a:t>
            </a:r>
            <a:r>
              <a:rPr lang="en-US" dirty="0" smtClean="0"/>
              <a:t>truth.</a:t>
            </a:r>
            <a:endParaRPr lang="en-US" dirty="0"/>
          </a:p>
          <a:p>
            <a:endParaRPr lang="en-US" dirty="0"/>
          </a:p>
        </p:txBody>
      </p:sp>
    </p:spTree>
    <p:extLst>
      <p:ext uri="{BB962C8B-B14F-4D97-AF65-F5344CB8AC3E}">
        <p14:creationId xmlns:p14="http://schemas.microsoft.com/office/powerpoint/2010/main" val="3960693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TERMINOLOGY</a:t>
            </a:r>
            <a:endParaRPr lang="en-US" b="1" dirty="0"/>
          </a:p>
        </p:txBody>
      </p:sp>
      <p:sp>
        <p:nvSpPr>
          <p:cNvPr id="3" name="Content Placeholder 2"/>
          <p:cNvSpPr>
            <a:spLocks noGrp="1"/>
          </p:cNvSpPr>
          <p:nvPr>
            <p:ph idx="1"/>
          </p:nvPr>
        </p:nvSpPr>
        <p:spPr/>
        <p:txBody>
          <a:bodyPr>
            <a:normAutofit fontScale="92500" lnSpcReduction="10000"/>
          </a:bodyPr>
          <a:lstStyle/>
          <a:p>
            <a:r>
              <a:rPr lang="en-US" b="1" dirty="0" smtClean="0">
                <a:solidFill>
                  <a:srgbClr val="C00000"/>
                </a:solidFill>
              </a:rPr>
              <a:t>Acknowledgment of Service</a:t>
            </a:r>
            <a:r>
              <a:rPr lang="en-US" dirty="0" smtClean="0"/>
              <a:t>: the document replacing an </a:t>
            </a:r>
            <a:r>
              <a:rPr lang="en-US" b="1" dirty="0" smtClean="0"/>
              <a:t>Appearance</a:t>
            </a:r>
            <a:r>
              <a:rPr lang="en-US" dirty="0" smtClean="0"/>
              <a:t>. The general rule is that the period for filing an acknowledgment of service is the period of 14 days after the date of service of the claim form. Even if the time for filing has expired a Defendant may, nevertheless, file an acknowledgment of service at any time before a default judgment is filed. If the Defendant files a </a:t>
            </a:r>
            <a:r>
              <a:rPr lang="en-US" dirty="0" err="1" smtClean="0"/>
              <a:t>Defence</a:t>
            </a:r>
            <a:r>
              <a:rPr lang="en-US" dirty="0" smtClean="0"/>
              <a:t> </a:t>
            </a:r>
            <a:r>
              <a:rPr lang="en-US" i="1" dirty="0" smtClean="0"/>
              <a:t>within the required time for filing an acknowledgment of service</a:t>
            </a:r>
            <a:r>
              <a:rPr lang="en-US" dirty="0" smtClean="0"/>
              <a:t> then he does not also need to file an Acknowledgment of Service. </a:t>
            </a:r>
          </a:p>
          <a:p>
            <a:r>
              <a:rPr lang="en-US" b="1" dirty="0" smtClean="0">
                <a:solidFill>
                  <a:srgbClr val="C00000"/>
                </a:solidFill>
              </a:rPr>
              <a:t>Summary Judgment</a:t>
            </a:r>
            <a:r>
              <a:rPr lang="en-US" dirty="0" smtClean="0"/>
              <a:t>: This reflects the former RSC Order 14.  The test as to whether summary judgment should be given is whether there is “no reasonable prospect of success”. Moreover, not only may a Claimant apply for summary judgment against a Defendant but a Defendant may apply for summary judgment against the Claimant.</a:t>
            </a:r>
          </a:p>
          <a:p>
            <a:endParaRPr lang="en-US" dirty="0"/>
          </a:p>
        </p:txBody>
      </p:sp>
    </p:spTree>
    <p:extLst>
      <p:ext uri="{BB962C8B-B14F-4D97-AF65-F5344CB8AC3E}">
        <p14:creationId xmlns:p14="http://schemas.microsoft.com/office/powerpoint/2010/main" val="1574122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12052</TotalTime>
  <Words>1605</Words>
  <Application>Microsoft Office PowerPoint</Application>
  <PresentationFormat>Widescreen</PresentationFormat>
  <Paragraphs>123</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Civil Procedure Rules of the Supreme Court, 2020 – OVERVIEW.</vt:lpstr>
      <vt:lpstr>PRESENTATIONS</vt:lpstr>
      <vt:lpstr>DISCLAIMER</vt:lpstr>
      <vt:lpstr>SOURCES</vt:lpstr>
      <vt:lpstr>BACKGROUND </vt:lpstr>
      <vt:lpstr>EXCEPTIONS</vt:lpstr>
      <vt:lpstr>SUMMARY</vt:lpstr>
      <vt:lpstr>TERMINOLOGY</vt:lpstr>
      <vt:lpstr>TERMINOLOGY</vt:lpstr>
      <vt:lpstr>TERMINOLOGY</vt:lpstr>
      <vt:lpstr>Offers to Settle</vt:lpstr>
      <vt:lpstr>FIXED DATE CLAIMS</vt:lpstr>
      <vt:lpstr>FIXED DATE CLAIMS</vt:lpstr>
      <vt:lpstr>FIXED DATE CLAIMS</vt:lpstr>
      <vt:lpstr>EVIDENCE &amp; EXPERT EVIDENCE </vt:lpstr>
      <vt:lpstr>RESOURCES</vt:lpstr>
      <vt:lpstr>RESOURCES</vt:lpstr>
      <vt:lpstr>COURT DIVISIONS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M. Moree QC</dc:creator>
  <cp:lastModifiedBy>Brian M. Moree QC</cp:lastModifiedBy>
  <cp:revision>33</cp:revision>
  <dcterms:created xsi:type="dcterms:W3CDTF">2019-11-11T02:38:30Z</dcterms:created>
  <dcterms:modified xsi:type="dcterms:W3CDTF">2019-11-19T11:30:35Z</dcterms:modified>
</cp:coreProperties>
</file>