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7" r:id="rId1"/>
  </p:sldMasterIdLst>
  <p:notesMasterIdLst>
    <p:notesMasterId r:id="rId24"/>
  </p:notesMasterIdLst>
  <p:sldIdLst>
    <p:sldId id="256" r:id="rId2"/>
    <p:sldId id="296" r:id="rId3"/>
    <p:sldId id="257" r:id="rId4"/>
    <p:sldId id="299" r:id="rId5"/>
    <p:sldId id="278" r:id="rId6"/>
    <p:sldId id="288" r:id="rId7"/>
    <p:sldId id="291" r:id="rId8"/>
    <p:sldId id="292" r:id="rId9"/>
    <p:sldId id="280" r:id="rId10"/>
    <p:sldId id="277" r:id="rId11"/>
    <p:sldId id="281" r:id="rId12"/>
    <p:sldId id="289" r:id="rId13"/>
    <p:sldId id="282" r:id="rId14"/>
    <p:sldId id="297" r:id="rId15"/>
    <p:sldId id="284" r:id="rId16"/>
    <p:sldId id="294" r:id="rId17"/>
    <p:sldId id="285" r:id="rId18"/>
    <p:sldId id="298" r:id="rId19"/>
    <p:sldId id="287" r:id="rId20"/>
    <p:sldId id="286" r:id="rId21"/>
    <p:sldId id="293" r:id="rId22"/>
    <p:sldId id="300" r:id="rId2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A3DEEF-C731-4215-AA06-6CEF893B48D1}">
          <p14:sldIdLst>
            <p14:sldId id="256"/>
            <p14:sldId id="296"/>
            <p14:sldId id="257"/>
            <p14:sldId id="299"/>
            <p14:sldId id="278"/>
            <p14:sldId id="288"/>
            <p14:sldId id="291"/>
            <p14:sldId id="292"/>
            <p14:sldId id="280"/>
            <p14:sldId id="277"/>
            <p14:sldId id="281"/>
            <p14:sldId id="289"/>
            <p14:sldId id="282"/>
            <p14:sldId id="297"/>
            <p14:sldId id="284"/>
            <p14:sldId id="294"/>
          </p14:sldIdLst>
        </p14:section>
        <p14:section name="Untitled Section" id="{28DF4CA3-81D5-4DEA-A0B5-0F6CD4478507}">
          <p14:sldIdLst>
            <p14:sldId id="285"/>
            <p14:sldId id="298"/>
            <p14:sldId id="287"/>
            <p14:sldId id="286"/>
            <p14:sldId id="293"/>
            <p14:sldId id="30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p:cViewPr varScale="1">
        <p:scale>
          <a:sx n="84" d="100"/>
          <a:sy n="84" d="100"/>
        </p:scale>
        <p:origin x="141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BDB9A5AC-31C7-44A1-AEF3-BF2C9D36BCA9}" type="datetimeFigureOut">
              <a:rPr lang="en-US" smtClean="0"/>
              <a:pPr/>
              <a:t>11/22/2019</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709B6A8B-61E7-4D72-91B7-5D22A8AB831A}" type="slidenum">
              <a:rPr lang="en-US" smtClean="0"/>
              <a:pPr/>
              <a:t>‹#›</a:t>
            </a:fld>
            <a:endParaRPr lang="en-US"/>
          </a:p>
        </p:txBody>
      </p:sp>
    </p:spTree>
    <p:extLst>
      <p:ext uri="{BB962C8B-B14F-4D97-AF65-F5344CB8AC3E}">
        <p14:creationId xmlns:p14="http://schemas.microsoft.com/office/powerpoint/2010/main" val="3438397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9B6A8B-61E7-4D72-91B7-5D22A8AB831A}" type="slidenum">
              <a:rPr lang="en-US" smtClean="0"/>
              <a:pPr/>
              <a:t>1</a:t>
            </a:fld>
            <a:endParaRPr lang="en-US"/>
          </a:p>
        </p:txBody>
      </p:sp>
    </p:spTree>
    <p:extLst>
      <p:ext uri="{BB962C8B-B14F-4D97-AF65-F5344CB8AC3E}">
        <p14:creationId xmlns:p14="http://schemas.microsoft.com/office/powerpoint/2010/main" val="3261268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9B6A8B-61E7-4D72-91B7-5D22A8AB831A}" type="slidenum">
              <a:rPr lang="en-US" smtClean="0"/>
              <a:pPr/>
              <a:t>3</a:t>
            </a:fld>
            <a:endParaRPr lang="en-US"/>
          </a:p>
        </p:txBody>
      </p:sp>
    </p:spTree>
    <p:extLst>
      <p:ext uri="{BB962C8B-B14F-4D97-AF65-F5344CB8AC3E}">
        <p14:creationId xmlns:p14="http://schemas.microsoft.com/office/powerpoint/2010/main" val="3722223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1336871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23110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2609278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77186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3138551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70212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2343680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2888932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91417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1831517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3954778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375263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92873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210829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137242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182635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7DB8A-518E-48F1-A7E0-715CBEB55EB4}" type="datetimeFigureOut">
              <a:rPr lang="en-US" smtClean="0"/>
              <a:pPr/>
              <a:t>11/22/2019</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58BAB93A-5B3D-40F6-9C0D-940C025DD502}" type="slidenum">
              <a:rPr lang="en-US" smtClean="0"/>
              <a:pPr/>
              <a:t>‹#›</a:t>
            </a:fld>
            <a:endParaRPr lang="en-US"/>
          </a:p>
        </p:txBody>
      </p:sp>
    </p:spTree>
    <p:extLst>
      <p:ext uri="{BB962C8B-B14F-4D97-AF65-F5344CB8AC3E}">
        <p14:creationId xmlns:p14="http://schemas.microsoft.com/office/powerpoint/2010/main" val="2924444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A77DB8A-518E-48F1-A7E0-715CBEB55EB4}" type="datetimeFigureOut">
              <a:rPr lang="en-US" smtClean="0"/>
              <a:pPr/>
              <a:t>11/22/2019</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58BAB93A-5B3D-40F6-9C0D-940C025DD502}" type="slidenum">
              <a:rPr lang="en-US" smtClean="0"/>
              <a:pPr/>
              <a:t>‹#›</a:t>
            </a:fld>
            <a:endParaRPr lang="en-US"/>
          </a:p>
        </p:txBody>
      </p:sp>
    </p:spTree>
    <p:extLst>
      <p:ext uri="{BB962C8B-B14F-4D97-AF65-F5344CB8AC3E}">
        <p14:creationId xmlns:p14="http://schemas.microsoft.com/office/powerpoint/2010/main" val="2227556399"/>
      </p:ext>
    </p:extLst>
  </p:cSld>
  <p:clrMap bg1="dk1" tx1="lt1" bg2="dk2" tx2="lt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 id="2147484329" r:id="rId12"/>
    <p:sldLayoutId id="2147484330" r:id="rId13"/>
    <p:sldLayoutId id="2147484331" r:id="rId14"/>
    <p:sldLayoutId id="2147484332" r:id="rId15"/>
    <p:sldLayoutId id="2147484333" r:id="rId16"/>
    <p:sldLayoutId id="2147484334"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914400" y="1600200"/>
            <a:ext cx="7467600" cy="2613025"/>
          </a:xfrm>
        </p:spPr>
        <p:txBody>
          <a:bodyPr>
            <a:normAutofit fontScale="90000"/>
          </a:bodyPr>
          <a:lstStyle/>
          <a:p>
            <a:pPr algn="ctr"/>
            <a:r>
              <a:rPr lang="en-US" dirty="0" smtClean="0">
                <a:solidFill>
                  <a:srgbClr val="002060"/>
                </a:solidFill>
                <a:latin typeface="Arial Black" panose="020B0A04020102020204" pitchFamily="34" charset="0"/>
                <a:cs typeface="Aharoni" pitchFamily="2" charset="-79"/>
              </a:rPr>
              <a:t>	</a:t>
            </a:r>
            <a:br>
              <a:rPr lang="en-US" dirty="0" smtClean="0">
                <a:solidFill>
                  <a:srgbClr val="002060"/>
                </a:solidFill>
                <a:latin typeface="Arial Black" panose="020B0A04020102020204" pitchFamily="34" charset="0"/>
                <a:cs typeface="Aharoni" pitchFamily="2" charset="-79"/>
              </a:rPr>
            </a:br>
            <a:r>
              <a:rPr lang="en-US" dirty="0">
                <a:solidFill>
                  <a:srgbClr val="002060"/>
                </a:solidFill>
                <a:latin typeface="Arial Black" panose="020B0A04020102020204" pitchFamily="34" charset="0"/>
                <a:cs typeface="Aharoni" pitchFamily="2" charset="-79"/>
              </a:rPr>
              <a:t>	</a:t>
            </a:r>
            <a:r>
              <a:rPr lang="en-US" dirty="0" smtClean="0">
                <a:solidFill>
                  <a:srgbClr val="002060"/>
                </a:solidFill>
                <a:latin typeface="Arial Black" panose="020B0A04020102020204" pitchFamily="34" charset="0"/>
                <a:cs typeface="Aharoni" pitchFamily="2" charset="-79"/>
              </a:rPr>
              <a:t/>
            </a:r>
            <a:br>
              <a:rPr lang="en-US" dirty="0" smtClean="0">
                <a:solidFill>
                  <a:srgbClr val="002060"/>
                </a:solidFill>
                <a:latin typeface="Arial Black" panose="020B0A04020102020204" pitchFamily="34" charset="0"/>
                <a:cs typeface="Aharoni" pitchFamily="2" charset="-79"/>
              </a:rPr>
            </a:br>
            <a:r>
              <a:rPr lang="en-US" dirty="0">
                <a:solidFill>
                  <a:srgbClr val="002060"/>
                </a:solidFill>
                <a:latin typeface="Arial Black" panose="020B0A04020102020204" pitchFamily="34" charset="0"/>
                <a:cs typeface="Aharoni" pitchFamily="2" charset="-79"/>
              </a:rPr>
              <a:t>	</a:t>
            </a:r>
            <a:r>
              <a:rPr lang="en-US" dirty="0" smtClean="0">
                <a:solidFill>
                  <a:srgbClr val="002060"/>
                </a:solidFill>
                <a:latin typeface="Arial Black" panose="020B0A04020102020204" pitchFamily="34" charset="0"/>
                <a:cs typeface="Aharoni" pitchFamily="2" charset="-79"/>
              </a:rPr>
              <a:t/>
            </a:r>
            <a:br>
              <a:rPr lang="en-US" dirty="0" smtClean="0">
                <a:solidFill>
                  <a:srgbClr val="002060"/>
                </a:solidFill>
                <a:latin typeface="Arial Black" panose="020B0A04020102020204" pitchFamily="34" charset="0"/>
                <a:cs typeface="Aharoni" pitchFamily="2" charset="-79"/>
              </a:rPr>
            </a:br>
            <a:r>
              <a:rPr lang="en-US" dirty="0">
                <a:solidFill>
                  <a:srgbClr val="002060"/>
                </a:solidFill>
                <a:latin typeface="Arial Black" panose="020B0A04020102020204" pitchFamily="34" charset="0"/>
                <a:cs typeface="Aharoni" pitchFamily="2" charset="-79"/>
              </a:rPr>
              <a:t>	</a:t>
            </a:r>
            <a:r>
              <a:rPr lang="en-US" dirty="0" smtClean="0">
                <a:solidFill>
                  <a:srgbClr val="002060"/>
                </a:solidFill>
                <a:latin typeface="Arial Black" panose="020B0A04020102020204" pitchFamily="34" charset="0"/>
                <a:cs typeface="Aharoni" pitchFamily="2" charset="-79"/>
              </a:rPr>
              <a:t/>
            </a:r>
            <a:br>
              <a:rPr lang="en-US" dirty="0" smtClean="0">
                <a:solidFill>
                  <a:srgbClr val="002060"/>
                </a:solidFill>
                <a:latin typeface="Arial Black" panose="020B0A04020102020204" pitchFamily="34" charset="0"/>
                <a:cs typeface="Aharoni" pitchFamily="2" charset="-79"/>
              </a:rPr>
            </a:br>
            <a:r>
              <a:rPr lang="en-US" dirty="0">
                <a:solidFill>
                  <a:srgbClr val="002060"/>
                </a:solidFill>
                <a:latin typeface="Arial Black" panose="020B0A04020102020204" pitchFamily="34" charset="0"/>
                <a:cs typeface="Aharoni" pitchFamily="2" charset="-79"/>
              </a:rPr>
              <a:t>	</a:t>
            </a:r>
            <a:r>
              <a:rPr lang="en-US" dirty="0" smtClean="0">
                <a:solidFill>
                  <a:srgbClr val="002060"/>
                </a:solidFill>
                <a:latin typeface="Arial Black" panose="020B0A04020102020204" pitchFamily="34" charset="0"/>
                <a:cs typeface="Aharoni" pitchFamily="2" charset="-79"/>
              </a:rPr>
              <a:t/>
            </a:r>
            <a:br>
              <a:rPr lang="en-US" dirty="0" smtClean="0">
                <a:solidFill>
                  <a:srgbClr val="002060"/>
                </a:solidFill>
                <a:latin typeface="Arial Black" panose="020B0A04020102020204" pitchFamily="34" charset="0"/>
                <a:cs typeface="Aharoni" pitchFamily="2" charset="-79"/>
              </a:rPr>
            </a:br>
            <a:r>
              <a:rPr lang="en-US" dirty="0">
                <a:solidFill>
                  <a:srgbClr val="002060"/>
                </a:solidFill>
                <a:latin typeface="Arial Black" panose="020B0A04020102020204" pitchFamily="34" charset="0"/>
                <a:cs typeface="Aharoni" pitchFamily="2" charset="-79"/>
              </a:rPr>
              <a:t>	</a:t>
            </a:r>
            <a:r>
              <a:rPr lang="en-US" dirty="0" smtClean="0">
                <a:solidFill>
                  <a:srgbClr val="002060"/>
                </a:solidFill>
                <a:latin typeface="Arial Black" panose="020B0A04020102020204" pitchFamily="34" charset="0"/>
                <a:cs typeface="Aharoni" pitchFamily="2" charset="-79"/>
              </a:rPr>
              <a:t/>
            </a:r>
            <a:br>
              <a:rPr lang="en-US" dirty="0" smtClean="0">
                <a:solidFill>
                  <a:srgbClr val="002060"/>
                </a:solidFill>
                <a:latin typeface="Arial Black" panose="020B0A04020102020204" pitchFamily="34" charset="0"/>
                <a:cs typeface="Aharoni" pitchFamily="2" charset="-79"/>
              </a:rPr>
            </a:br>
            <a:r>
              <a:rPr lang="en-US" dirty="0" smtClean="0">
                <a:solidFill>
                  <a:srgbClr val="002060"/>
                </a:solidFill>
                <a:latin typeface="Arial Black" panose="020B0A04020102020204" pitchFamily="34" charset="0"/>
                <a:cs typeface="Aharoni" pitchFamily="2" charset="-79"/>
              </a:rPr>
              <a:t>Introduction to the 	New Civil Procedure 	Rules (“CPR”)</a:t>
            </a:r>
            <a:br>
              <a:rPr lang="en-US" dirty="0" smtClean="0">
                <a:solidFill>
                  <a:srgbClr val="002060"/>
                </a:solidFill>
                <a:latin typeface="Arial Black" panose="020B0A04020102020204" pitchFamily="34" charset="0"/>
                <a:cs typeface="Aharoni" pitchFamily="2" charset="-79"/>
              </a:rPr>
            </a:br>
            <a:r>
              <a:rPr lang="en-US" dirty="0" smtClean="0">
                <a:solidFill>
                  <a:srgbClr val="002060"/>
                </a:solidFill>
                <a:latin typeface="Arial Black" panose="020B0A04020102020204" pitchFamily="34" charset="0"/>
                <a:cs typeface="Aharoni" pitchFamily="2" charset="-79"/>
              </a:rPr>
              <a:t>	Parts 58 &amp; 59  - costs</a:t>
            </a:r>
            <a:br>
              <a:rPr lang="en-US" dirty="0" smtClean="0">
                <a:solidFill>
                  <a:srgbClr val="002060"/>
                </a:solidFill>
                <a:latin typeface="Arial Black" panose="020B0A04020102020204" pitchFamily="34" charset="0"/>
                <a:cs typeface="Aharoni" pitchFamily="2" charset="-79"/>
              </a:rPr>
            </a:br>
            <a:endParaRPr lang="en-US" dirty="0">
              <a:solidFill>
                <a:srgbClr val="002060"/>
              </a:solidFill>
              <a:latin typeface="Arial Black" panose="020B0A04020102020204" pitchFamily="34" charset="0"/>
              <a:cs typeface="Aharoni" pitchFamily="2" charset="-79"/>
            </a:endParaRPr>
          </a:p>
        </p:txBody>
      </p:sp>
      <p:sp>
        <p:nvSpPr>
          <p:cNvPr id="5" name="Subtitle 4"/>
          <p:cNvSpPr>
            <a:spLocks noGrp="1"/>
          </p:cNvSpPr>
          <p:nvPr>
            <p:ph type="subTitle" idx="1"/>
          </p:nvPr>
        </p:nvSpPr>
        <p:spPr>
          <a:xfrm>
            <a:off x="1143000" y="3603624"/>
            <a:ext cx="7239000" cy="2949575"/>
          </a:xfrm>
        </p:spPr>
        <p:txBody>
          <a:bodyPr>
            <a:normAutofit fontScale="25000" lnSpcReduction="20000"/>
          </a:bodyPr>
          <a:lstStyle/>
          <a:p>
            <a:endParaRPr lang="en-US" sz="11200" dirty="0" smtClean="0">
              <a:solidFill>
                <a:schemeClr val="bg2"/>
              </a:solidFill>
              <a:latin typeface="Arial Black" pitchFamily="34" charset="0"/>
            </a:endParaRPr>
          </a:p>
          <a:p>
            <a:pPr algn="just">
              <a:lnSpc>
                <a:spcPct val="120000"/>
              </a:lnSpc>
              <a:spcBef>
                <a:spcPts val="0"/>
              </a:spcBef>
            </a:pPr>
            <a:r>
              <a:rPr lang="en-US" sz="1400" dirty="0">
                <a:solidFill>
                  <a:schemeClr val="bg2"/>
                </a:solidFill>
                <a:latin typeface="Arial Rounded MT Bold" pitchFamily="34" charset="0"/>
              </a:rPr>
              <a:t>			</a:t>
            </a:r>
            <a:endParaRPr lang="en-US" sz="1400" dirty="0" smtClean="0">
              <a:solidFill>
                <a:schemeClr val="bg2"/>
              </a:solidFill>
              <a:latin typeface="Arial Rounded MT Bold" pitchFamily="34" charset="0"/>
            </a:endParaRPr>
          </a:p>
          <a:p>
            <a:pPr algn="just">
              <a:lnSpc>
                <a:spcPct val="120000"/>
              </a:lnSpc>
              <a:spcBef>
                <a:spcPts val="0"/>
              </a:spcBef>
            </a:pPr>
            <a:endParaRPr lang="en-US" sz="1400" dirty="0">
              <a:solidFill>
                <a:schemeClr val="bg2"/>
              </a:solidFill>
              <a:latin typeface="Arial Rounded MT Bold" pitchFamily="34" charset="0"/>
            </a:endParaRPr>
          </a:p>
          <a:p>
            <a:pPr algn="ctr">
              <a:lnSpc>
                <a:spcPct val="120000"/>
              </a:lnSpc>
              <a:spcBef>
                <a:spcPts val="0"/>
              </a:spcBef>
            </a:pPr>
            <a:r>
              <a:rPr lang="en-US" sz="1400" dirty="0" smtClean="0">
                <a:solidFill>
                  <a:schemeClr val="bg2"/>
                </a:solidFill>
                <a:latin typeface="Arial Rounded MT Bold" pitchFamily="34" charset="0"/>
              </a:rPr>
              <a:t>]</a:t>
            </a:r>
            <a:r>
              <a:rPr lang="en-US" sz="5600" dirty="0" smtClean="0">
                <a:solidFill>
                  <a:schemeClr val="accent2"/>
                </a:solidFill>
                <a:latin typeface="Arial Rounded MT Bold" pitchFamily="34" charset="0"/>
              </a:rPr>
              <a:t>Life </a:t>
            </a:r>
            <a:r>
              <a:rPr lang="en-US" sz="5600" dirty="0" smtClean="0">
                <a:solidFill>
                  <a:schemeClr val="accent2"/>
                </a:solidFill>
                <a:latin typeface="Arial Rounded MT Bold" pitchFamily="34" charset="0"/>
              </a:rPr>
              <a:t>after “costs to be taxed if not agreed”</a:t>
            </a:r>
            <a:endParaRPr lang="en-US" sz="6400" dirty="0" smtClean="0">
              <a:solidFill>
                <a:schemeClr val="accent2"/>
              </a:solidFill>
              <a:latin typeface="Arial Rounded MT Bold" pitchFamily="34" charset="0"/>
            </a:endParaRPr>
          </a:p>
          <a:p>
            <a:pPr algn="l">
              <a:lnSpc>
                <a:spcPct val="120000"/>
              </a:lnSpc>
              <a:spcBef>
                <a:spcPts val="0"/>
              </a:spcBef>
            </a:pPr>
            <a:endParaRPr lang="en-US" sz="1400" dirty="0">
              <a:solidFill>
                <a:schemeClr val="tx2">
                  <a:lumMod val="75000"/>
                </a:schemeClr>
              </a:solidFill>
              <a:latin typeface="Arial Rounded MT Bold" pitchFamily="34" charset="0"/>
            </a:endParaRPr>
          </a:p>
          <a:p>
            <a:pPr algn="just"/>
            <a:r>
              <a:rPr lang="en-US" sz="4800" dirty="0" smtClean="0"/>
              <a:t>							</a:t>
            </a:r>
            <a:r>
              <a:rPr lang="en-US" sz="4800" b="1" dirty="0">
                <a:solidFill>
                  <a:schemeClr val="accent1"/>
                </a:solidFill>
              </a:rPr>
              <a:t>	</a:t>
            </a:r>
            <a:r>
              <a:rPr lang="en-US" sz="4800" b="1" dirty="0" smtClean="0">
                <a:solidFill>
                  <a:schemeClr val="accent1"/>
                </a:solidFill>
              </a:rPr>
              <a:t>						</a:t>
            </a:r>
            <a:endParaRPr lang="en-US" sz="4800" b="1" dirty="0" smtClean="0">
              <a:solidFill>
                <a:schemeClr val="accent1"/>
              </a:solidFill>
            </a:endParaRPr>
          </a:p>
          <a:p>
            <a:pPr algn="just"/>
            <a:r>
              <a:rPr lang="en-US" sz="4800" b="1" dirty="0">
                <a:solidFill>
                  <a:schemeClr val="accent1"/>
                </a:solidFill>
              </a:rPr>
              <a:t>	</a:t>
            </a:r>
            <a:r>
              <a:rPr lang="en-US" sz="4800" b="1" dirty="0" smtClean="0">
                <a:solidFill>
                  <a:schemeClr val="accent1"/>
                </a:solidFill>
              </a:rPr>
              <a:t>						</a:t>
            </a:r>
            <a:r>
              <a:rPr lang="en-US" sz="4800" b="1" dirty="0" smtClean="0">
                <a:solidFill>
                  <a:schemeClr val="accent1"/>
                </a:solidFill>
              </a:rPr>
              <a:t>Presenters</a:t>
            </a:r>
            <a:r>
              <a:rPr lang="en-US" sz="4800" b="1" dirty="0" smtClean="0">
                <a:solidFill>
                  <a:schemeClr val="accent1"/>
                </a:solidFill>
              </a:rPr>
              <a:t>:</a:t>
            </a:r>
          </a:p>
          <a:p>
            <a:r>
              <a:rPr lang="en-US" sz="4800" b="1" dirty="0" smtClean="0">
                <a:solidFill>
                  <a:schemeClr val="accent1"/>
                </a:solidFill>
              </a:rPr>
              <a:t>							</a:t>
            </a:r>
            <a:r>
              <a:rPr lang="en-US" sz="4800" b="1" dirty="0" smtClean="0">
                <a:solidFill>
                  <a:schemeClr val="accent1"/>
                </a:solidFill>
              </a:rPr>
              <a:t>Camille </a:t>
            </a:r>
            <a:r>
              <a:rPr lang="en-US" sz="4800" b="1" dirty="0" smtClean="0">
                <a:solidFill>
                  <a:schemeClr val="accent1"/>
                </a:solidFill>
              </a:rPr>
              <a:t>Darville Gomez </a:t>
            </a:r>
            <a:r>
              <a:rPr lang="en-US" sz="4800" b="1" dirty="0" smtClean="0">
                <a:solidFill>
                  <a:schemeClr val="accent1"/>
                </a:solidFill>
              </a:rPr>
              <a:t>– Registrar</a:t>
            </a:r>
          </a:p>
          <a:p>
            <a:r>
              <a:rPr lang="en-US" sz="4800" b="1" dirty="0" smtClean="0">
                <a:solidFill>
                  <a:schemeClr val="accent1"/>
                </a:solidFill>
              </a:rPr>
              <a:t>							Kahlil Parker – President Bahamas Bar Association </a:t>
            </a:r>
            <a:endParaRPr lang="en-US" sz="4800" b="1" dirty="0" smtClean="0">
              <a:solidFill>
                <a:schemeClr val="accent1"/>
              </a:solidFill>
            </a:endParaRPr>
          </a:p>
          <a:p>
            <a:pPr algn="just"/>
            <a:r>
              <a:rPr lang="en-US" sz="4800" b="1" dirty="0" smtClean="0">
                <a:solidFill>
                  <a:schemeClr val="accent1"/>
                </a:solidFill>
              </a:rPr>
              <a:t>							</a:t>
            </a:r>
            <a:r>
              <a:rPr lang="en-US" sz="4800" b="1" dirty="0" smtClean="0">
                <a:solidFill>
                  <a:schemeClr val="accent1"/>
                </a:solidFill>
              </a:rPr>
              <a:t>Meryl </a:t>
            </a:r>
            <a:r>
              <a:rPr lang="en-US" sz="4800" b="1" smtClean="0">
                <a:solidFill>
                  <a:schemeClr val="accent1"/>
                </a:solidFill>
              </a:rPr>
              <a:t>Glinton</a:t>
            </a:r>
            <a:endParaRPr lang="en-US" sz="4800" b="1" dirty="0">
              <a:solidFill>
                <a:schemeClr val="accent1"/>
              </a:solidFill>
            </a:endParaRPr>
          </a:p>
          <a:p>
            <a:pPr algn="just"/>
            <a:endParaRPr lang="en-US" sz="1400" dirty="0">
              <a:solidFill>
                <a:schemeClr val="tx2">
                  <a:lumMod val="75000"/>
                </a:schemeClr>
              </a:solidFill>
              <a:latin typeface="Arial Rounded MT Bold" pitchFamily="34" charset="0"/>
            </a:endParaRPr>
          </a:p>
          <a:p>
            <a:pPr algn="just"/>
            <a:r>
              <a:rPr lang="en-US" sz="1400" dirty="0">
                <a:solidFill>
                  <a:schemeClr val="tx2">
                    <a:lumMod val="75000"/>
                  </a:schemeClr>
                </a:solidFill>
                <a:latin typeface="Arial Rounded MT Bold" pitchFamily="34" charset="0"/>
              </a:rPr>
              <a:t>				</a:t>
            </a:r>
            <a:r>
              <a:rPr lang="en-US" sz="3000" dirty="0">
                <a:solidFill>
                  <a:schemeClr val="tx2">
                    <a:lumMod val="75000"/>
                  </a:schemeClr>
                </a:solidFill>
                <a:latin typeface="Arial Rounded MT Bold" pitchFamily="34" charset="0"/>
              </a:rPr>
              <a:t>      </a:t>
            </a:r>
          </a:p>
          <a:p>
            <a:pPr algn="just"/>
            <a:endParaRPr lang="en-US" sz="3000" dirty="0">
              <a:solidFill>
                <a:schemeClr val="tx2">
                  <a:lumMod val="75000"/>
                </a:schemeClr>
              </a:solidFill>
              <a:latin typeface="Arial Rounded MT Bold" pitchFamily="34" charset="0"/>
            </a:endParaRPr>
          </a:p>
          <a:p>
            <a:pPr algn="just"/>
            <a:endParaRPr lang="en-US" sz="3000" dirty="0">
              <a:solidFill>
                <a:schemeClr val="tx2">
                  <a:lumMod val="75000"/>
                </a:schemeClr>
              </a:solidFill>
              <a:latin typeface="Arial Rounded MT Bold" pitchFamily="34" charset="0"/>
            </a:endParaRPr>
          </a:p>
          <a:p>
            <a:pPr algn="just"/>
            <a:r>
              <a:rPr lang="en-US" sz="3000" dirty="0">
                <a:solidFill>
                  <a:schemeClr val="tx2">
                    <a:lumMod val="75000"/>
                  </a:schemeClr>
                </a:solidFill>
                <a:latin typeface="Arial Rounded MT Bold" pitchFamily="34" charset="0"/>
              </a:rPr>
              <a:t>				</a:t>
            </a:r>
            <a:endParaRPr lang="en-US" sz="4800" dirty="0">
              <a:solidFill>
                <a:schemeClr val="tx2">
                  <a:lumMod val="75000"/>
                </a:schemeClr>
              </a:solidFill>
              <a:latin typeface="Arial Rounded MT Bold"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6554867" cy="1524000"/>
          </a:xfrm>
        </p:spPr>
        <p:txBody>
          <a:bodyPr>
            <a:noAutofit/>
          </a:bodyPr>
          <a:lstStyle/>
          <a:p>
            <a:r>
              <a:rPr lang="en-US" sz="2400" dirty="0" err="1" smtClean="0">
                <a:solidFill>
                  <a:schemeClr val="accent2"/>
                </a:solidFill>
                <a:latin typeface="Arial Black" panose="020B0A04020102020204" pitchFamily="34" charset="0"/>
              </a:rPr>
              <a:t>cpr</a:t>
            </a:r>
            <a:r>
              <a:rPr lang="en-US" sz="2400" dirty="0" smtClean="0">
                <a:solidFill>
                  <a:schemeClr val="accent2"/>
                </a:solidFill>
                <a:latin typeface="Arial Black" panose="020B0A04020102020204" pitchFamily="34" charset="0"/>
              </a:rPr>
              <a:t> 58.6(3)</a:t>
            </a:r>
            <a:br>
              <a:rPr lang="en-US" sz="2400" dirty="0" smtClean="0">
                <a:solidFill>
                  <a:schemeClr val="accent2"/>
                </a:solidFill>
                <a:latin typeface="Arial Black" panose="020B0A04020102020204" pitchFamily="34" charset="0"/>
              </a:rPr>
            </a:br>
            <a:r>
              <a:rPr lang="en-US" sz="2400" dirty="0" smtClean="0">
                <a:solidFill>
                  <a:schemeClr val="accent2"/>
                </a:solidFill>
                <a:latin typeface="Arial Black" panose="020B0A04020102020204" pitchFamily="34" charset="0"/>
              </a:rPr>
              <a:t>Detailed assessment (with or without directions to registrar) – the exception </a:t>
            </a:r>
            <a:br>
              <a:rPr lang="en-US" sz="2400" dirty="0" smtClean="0">
                <a:solidFill>
                  <a:schemeClr val="accent2"/>
                </a:solidFill>
                <a:latin typeface="Arial Black" panose="020B0A04020102020204" pitchFamily="34" charset="0"/>
              </a:rPr>
            </a:br>
            <a:r>
              <a:rPr lang="en-US" sz="2400" u="sng" dirty="0" smtClean="0">
                <a:solidFill>
                  <a:schemeClr val="accent2"/>
                </a:solidFill>
                <a:latin typeface="Arial Black" panose="020B0A04020102020204" pitchFamily="34" charset="0"/>
              </a:rPr>
              <a:t>game changer 2</a:t>
            </a:r>
            <a:endParaRPr lang="en-US" sz="2400" u="sng" dirty="0">
              <a:solidFill>
                <a:schemeClr val="accent2"/>
              </a:solidFill>
              <a:latin typeface="Arial Black" panose="020B0A04020102020204" pitchFamily="34" charset="0"/>
            </a:endParaRPr>
          </a:p>
        </p:txBody>
      </p:sp>
      <p:sp>
        <p:nvSpPr>
          <p:cNvPr id="3" name="Content Placeholder 2"/>
          <p:cNvSpPr>
            <a:spLocks noGrp="1"/>
          </p:cNvSpPr>
          <p:nvPr>
            <p:ph idx="1"/>
          </p:nvPr>
        </p:nvSpPr>
        <p:spPr>
          <a:xfrm>
            <a:off x="499872" y="2063496"/>
            <a:ext cx="6554867" cy="3767670"/>
          </a:xfrm>
        </p:spPr>
        <p:txBody>
          <a:bodyPr/>
          <a:lstStyle/>
          <a:p>
            <a:pPr algn="just"/>
            <a:r>
              <a:rPr lang="en-US" dirty="0" smtClean="0">
                <a:solidFill>
                  <a:schemeClr val="tx1"/>
                </a:solidFill>
              </a:rPr>
              <a:t>The Judge instead of summarily assessing costs under paras (1) or (2) “may” direct that the whole or any part of the costs payable shall be subject to detailed assessment and he may when making such direction indicate which particular matter the Registrar may or shall take into account or exclude in relation to such detailed assessment.</a:t>
            </a:r>
          </a:p>
        </p:txBody>
      </p:sp>
    </p:spTree>
    <p:extLst>
      <p:ext uri="{BB962C8B-B14F-4D97-AF65-F5344CB8AC3E}">
        <p14:creationId xmlns:p14="http://schemas.microsoft.com/office/powerpoint/2010/main" val="2611062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982712" cy="2895600"/>
          </a:xfrm>
        </p:spPr>
        <p:txBody>
          <a:bodyPr/>
          <a:lstStyle/>
          <a:p>
            <a:r>
              <a:rPr lang="en-US" dirty="0" err="1" smtClean="0">
                <a:solidFill>
                  <a:schemeClr val="accent2"/>
                </a:solidFill>
              </a:rPr>
              <a:t>cpr</a:t>
            </a:r>
            <a:r>
              <a:rPr lang="en-US" dirty="0" smtClean="0">
                <a:solidFill>
                  <a:schemeClr val="accent2"/>
                </a:solidFill>
              </a:rPr>
              <a:t> 58.8 time for complying with an order for costs </a:t>
            </a:r>
            <a:r>
              <a:rPr lang="en-US" b="1" dirty="0" smtClean="0">
                <a:solidFill>
                  <a:schemeClr val="accent2"/>
                </a:solidFill>
              </a:rPr>
              <a:t/>
            </a:r>
            <a:br>
              <a:rPr lang="en-US" b="1" dirty="0" smtClean="0">
                <a:solidFill>
                  <a:schemeClr val="accent2"/>
                </a:solidFill>
              </a:rPr>
            </a:br>
            <a:r>
              <a:rPr lang="en-US" b="1" u="sng" dirty="0" smtClean="0">
                <a:solidFill>
                  <a:schemeClr val="accent2"/>
                </a:solidFill>
              </a:rPr>
              <a:t>game changer 3</a:t>
            </a:r>
            <a:endParaRPr lang="en-US" b="1" u="sng" dirty="0">
              <a:solidFill>
                <a:schemeClr val="accent2"/>
              </a:solidFill>
            </a:endParaRPr>
          </a:p>
        </p:txBody>
      </p:sp>
      <p:sp>
        <p:nvSpPr>
          <p:cNvPr id="3" name="Text Placeholder 2"/>
          <p:cNvSpPr>
            <a:spLocks noGrp="1"/>
          </p:cNvSpPr>
          <p:nvPr>
            <p:ph type="body" idx="1"/>
          </p:nvPr>
        </p:nvSpPr>
        <p:spPr>
          <a:xfrm>
            <a:off x="685800" y="1905000"/>
            <a:ext cx="6553200" cy="2590800"/>
          </a:xfrm>
        </p:spPr>
        <p:txBody>
          <a:bodyPr>
            <a:normAutofit fontScale="25000" lnSpcReduction="20000"/>
          </a:bodyPr>
          <a:lstStyle/>
          <a:p>
            <a:endParaRPr lang="en-US" dirty="0" smtClean="0"/>
          </a:p>
          <a:p>
            <a:pPr algn="just"/>
            <a:r>
              <a:rPr lang="en-US" sz="6200" dirty="0" smtClean="0"/>
              <a:t>Party must comply with an order for the payment of costs within 21 days of-</a:t>
            </a:r>
          </a:p>
          <a:p>
            <a:pPr marL="342900" indent="-342900" algn="just">
              <a:buAutoNum type="alphaLcParenBoth"/>
            </a:pPr>
            <a:r>
              <a:rPr lang="en-US" sz="6200" dirty="0" smtClean="0"/>
              <a:t>The date of the judgment or order if it states the amount of those costs.</a:t>
            </a:r>
          </a:p>
          <a:p>
            <a:pPr marL="342900" indent="-342900" algn="just">
              <a:buAutoNum type="alphaLcParenBoth"/>
            </a:pPr>
            <a:r>
              <a:rPr lang="en-US" sz="6200" dirty="0" smtClean="0"/>
              <a:t>If the amount of those cots (or part of them) is decided later in accordance with this Section, the date of the certificate which states the amount; or</a:t>
            </a:r>
          </a:p>
          <a:p>
            <a:pPr marL="342900" indent="-342900" algn="just">
              <a:buAutoNum type="alphaLcParenBoth"/>
            </a:pPr>
            <a:r>
              <a:rPr lang="en-US" sz="6200" dirty="0" smtClean="0"/>
              <a:t>In either case, such later date as the court may specify.</a:t>
            </a:r>
          </a:p>
          <a:p>
            <a:pPr algn="just"/>
            <a:endParaRPr lang="en-US" dirty="0"/>
          </a:p>
          <a:p>
            <a:pPr algn="just"/>
            <a:endParaRPr lang="en-US" dirty="0" smtClean="0"/>
          </a:p>
          <a:p>
            <a:pPr algn="just"/>
            <a:endParaRPr lang="en-US" dirty="0"/>
          </a:p>
          <a:p>
            <a:pPr algn="just"/>
            <a:endParaRPr lang="en-US" sz="2100" dirty="0"/>
          </a:p>
        </p:txBody>
      </p:sp>
    </p:spTree>
    <p:extLst>
      <p:ext uri="{BB962C8B-B14F-4D97-AF65-F5344CB8AC3E}">
        <p14:creationId xmlns:p14="http://schemas.microsoft.com/office/powerpoint/2010/main" val="4185508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554867" cy="1524000"/>
          </a:xfrm>
        </p:spPr>
        <p:txBody>
          <a:bodyPr>
            <a:normAutofit fontScale="90000"/>
          </a:bodyPr>
          <a:lstStyle/>
          <a:p>
            <a:r>
              <a:rPr lang="en-US" dirty="0" smtClean="0">
                <a:solidFill>
                  <a:schemeClr val="accent2"/>
                </a:solidFill>
              </a:rPr>
              <a:t>ORDER 59 rule 4 stage of proceedings at which costs to be dealt with – as is</a:t>
            </a:r>
            <a:endParaRPr lang="en-US" dirty="0">
              <a:solidFill>
                <a:schemeClr val="accent2"/>
              </a:solidFill>
            </a:endParaRPr>
          </a:p>
        </p:txBody>
      </p:sp>
      <p:sp>
        <p:nvSpPr>
          <p:cNvPr id="3" name="Content Placeholder 2"/>
          <p:cNvSpPr>
            <a:spLocks noGrp="1"/>
          </p:cNvSpPr>
          <p:nvPr>
            <p:ph idx="1"/>
          </p:nvPr>
        </p:nvSpPr>
        <p:spPr>
          <a:xfrm>
            <a:off x="685799" y="2133600"/>
            <a:ext cx="6554867" cy="2700870"/>
          </a:xfrm>
        </p:spPr>
        <p:txBody>
          <a:bodyPr/>
          <a:lstStyle/>
          <a:p>
            <a:pPr algn="just"/>
            <a:r>
              <a:rPr lang="en-US" dirty="0"/>
              <a:t>C</a:t>
            </a:r>
            <a:r>
              <a:rPr lang="en-US" dirty="0" smtClean="0"/>
              <a:t>osts </a:t>
            </a:r>
            <a:r>
              <a:rPr lang="en-US" dirty="0"/>
              <a:t>may be dealt with by the Court </a:t>
            </a:r>
            <a:r>
              <a:rPr lang="en-US" b="1" dirty="0"/>
              <a:t>at any stage</a:t>
            </a:r>
            <a:r>
              <a:rPr lang="en-US" dirty="0"/>
              <a:t> of the proceedings </a:t>
            </a:r>
            <a:r>
              <a:rPr lang="en-US" b="1" dirty="0"/>
              <a:t>or after</a:t>
            </a:r>
            <a:r>
              <a:rPr lang="en-US" dirty="0"/>
              <a:t> the conclusion of the proceedings and any order of the court for the payment of any costs may if the court thinks fit </a:t>
            </a:r>
            <a:r>
              <a:rPr lang="en-US" b="1" dirty="0"/>
              <a:t>require them paid forthwith</a:t>
            </a:r>
            <a:r>
              <a:rPr lang="en-US" dirty="0"/>
              <a:t> notwithstanding the proceedings have not been concluded</a:t>
            </a:r>
          </a:p>
        </p:txBody>
      </p:sp>
    </p:spTree>
    <p:extLst>
      <p:ext uri="{BB962C8B-B14F-4D97-AF65-F5344CB8AC3E}">
        <p14:creationId xmlns:p14="http://schemas.microsoft.com/office/powerpoint/2010/main" val="400219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6554867" cy="1524000"/>
          </a:xfrm>
        </p:spPr>
        <p:txBody>
          <a:bodyPr>
            <a:noAutofit/>
          </a:bodyPr>
          <a:lstStyle/>
          <a:p>
            <a:r>
              <a:rPr lang="en-US" sz="2800" b="1" dirty="0" smtClean="0">
                <a:solidFill>
                  <a:schemeClr val="accent2"/>
                </a:solidFill>
              </a:rPr>
              <a:t>CPR 58.9 failure to comply to pay costs ordered during proceedings – to stay or to strike? </a:t>
            </a:r>
            <a:br>
              <a:rPr lang="en-US" sz="2800" b="1" dirty="0" smtClean="0">
                <a:solidFill>
                  <a:schemeClr val="accent2"/>
                </a:solidFill>
              </a:rPr>
            </a:br>
            <a:r>
              <a:rPr lang="en-US" sz="2800" b="1" u="sng" dirty="0" smtClean="0">
                <a:solidFill>
                  <a:schemeClr val="accent2"/>
                </a:solidFill>
              </a:rPr>
              <a:t>Game changer 4</a:t>
            </a:r>
            <a:endParaRPr lang="en-US" sz="2800" b="1" u="sng" dirty="0">
              <a:solidFill>
                <a:schemeClr val="accent2"/>
              </a:solidFill>
            </a:endParaRPr>
          </a:p>
        </p:txBody>
      </p:sp>
      <p:sp>
        <p:nvSpPr>
          <p:cNvPr id="3" name="Content Placeholder 2"/>
          <p:cNvSpPr>
            <a:spLocks noGrp="1"/>
          </p:cNvSpPr>
          <p:nvPr>
            <p:ph idx="1"/>
          </p:nvPr>
        </p:nvSpPr>
        <p:spPr>
          <a:xfrm>
            <a:off x="762000" y="2362200"/>
            <a:ext cx="6478667" cy="3767670"/>
          </a:xfrm>
        </p:spPr>
        <p:txBody>
          <a:bodyPr/>
          <a:lstStyle/>
          <a:p>
            <a:pPr marL="0" indent="0" algn="just">
              <a:buNone/>
            </a:pPr>
            <a:r>
              <a:rPr lang="en-US" dirty="0" smtClean="0"/>
              <a:t>IF Plaintiff fails to pay ordered costs when due - the </a:t>
            </a:r>
            <a:r>
              <a:rPr lang="en-US" b="1" i="1" dirty="0" smtClean="0"/>
              <a:t>court</a:t>
            </a:r>
            <a:r>
              <a:rPr lang="en-US" dirty="0" smtClean="0"/>
              <a:t> </a:t>
            </a:r>
            <a:r>
              <a:rPr lang="en-US" b="1" i="1" dirty="0" smtClean="0"/>
              <a:t>may stay or strike out </a:t>
            </a:r>
            <a:r>
              <a:rPr lang="en-US" dirty="0" smtClean="0"/>
              <a:t>the claim or any </a:t>
            </a:r>
            <a:r>
              <a:rPr lang="en-US" dirty="0" err="1" smtClean="0"/>
              <a:t>defence</a:t>
            </a:r>
            <a:r>
              <a:rPr lang="en-US" dirty="0" smtClean="0"/>
              <a:t> to counterclaim or to third party proceedings or to make such other order as it thinks fit.</a:t>
            </a:r>
          </a:p>
          <a:p>
            <a:pPr marL="0" indent="0" algn="just">
              <a:buNone/>
            </a:pPr>
            <a:r>
              <a:rPr lang="en-US" dirty="0" smtClean="0"/>
              <a:t>IF Defendant fails to pay ordered costs when due - </a:t>
            </a:r>
            <a:r>
              <a:rPr lang="en-US" b="1" i="1" dirty="0" smtClean="0"/>
              <a:t>the court may strike out</a:t>
            </a:r>
            <a:r>
              <a:rPr lang="en-US" dirty="0" smtClean="0"/>
              <a:t> the </a:t>
            </a:r>
            <a:r>
              <a:rPr lang="en-US" dirty="0" err="1" smtClean="0"/>
              <a:t>defence</a:t>
            </a:r>
            <a:r>
              <a:rPr lang="en-US" dirty="0" smtClean="0"/>
              <a:t> or any counterclaim or third party proceedings or make such other order as it thinks fit.</a:t>
            </a:r>
          </a:p>
        </p:txBody>
      </p:sp>
    </p:spTree>
    <p:extLst>
      <p:ext uri="{BB962C8B-B14F-4D97-AF65-F5344CB8AC3E}">
        <p14:creationId xmlns:p14="http://schemas.microsoft.com/office/powerpoint/2010/main" val="3292335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45156" y="304800"/>
            <a:ext cx="6554867" cy="1524000"/>
          </a:xfrm>
        </p:spPr>
        <p:txBody>
          <a:bodyPr/>
          <a:lstStyle/>
          <a:p>
            <a:r>
              <a:rPr lang="en-US" b="1" dirty="0" smtClean="0">
                <a:solidFill>
                  <a:schemeClr val="accent2"/>
                </a:solidFill>
              </a:rPr>
              <a:t>CPR 58.10 SPECIAL SITUATIONS</a:t>
            </a:r>
            <a:endParaRPr lang="en-US" b="1" dirty="0">
              <a:solidFill>
                <a:schemeClr val="accent2"/>
              </a:solidFill>
            </a:endParaRPr>
          </a:p>
        </p:txBody>
      </p:sp>
      <p:sp>
        <p:nvSpPr>
          <p:cNvPr id="13" name="Content Placeholder 12"/>
          <p:cNvSpPr>
            <a:spLocks noGrp="1"/>
          </p:cNvSpPr>
          <p:nvPr>
            <p:ph idx="1"/>
          </p:nvPr>
        </p:nvSpPr>
        <p:spPr>
          <a:xfrm>
            <a:off x="739541" y="1676400"/>
            <a:ext cx="6554867" cy="3767670"/>
          </a:xfrm>
        </p:spPr>
        <p:txBody>
          <a:bodyPr/>
          <a:lstStyle/>
          <a:p>
            <a:r>
              <a:rPr lang="en-US" dirty="0" smtClean="0"/>
              <a:t>Subject to exceptions where the court makes an order which does not mention cost the general rule is that no party is entitled to costs but this does not affect any entitlement of a party to recover costs out of a fund held by that party as trustee or personal representative, or pursuant to any lease, mortgage or other security</a:t>
            </a:r>
            <a:endParaRPr lang="en-US" dirty="0"/>
          </a:p>
        </p:txBody>
      </p:sp>
    </p:spTree>
    <p:extLst>
      <p:ext uri="{BB962C8B-B14F-4D97-AF65-F5344CB8AC3E}">
        <p14:creationId xmlns:p14="http://schemas.microsoft.com/office/powerpoint/2010/main" val="3701688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6554867" cy="1524000"/>
          </a:xfrm>
        </p:spPr>
        <p:txBody>
          <a:bodyPr>
            <a:normAutofit fontScale="90000"/>
          </a:bodyPr>
          <a:lstStyle/>
          <a:p>
            <a:r>
              <a:rPr lang="en-US" dirty="0" err="1" smtClean="0">
                <a:solidFill>
                  <a:schemeClr val="accent2"/>
                </a:solidFill>
              </a:rPr>
              <a:t>cpr</a:t>
            </a:r>
            <a:r>
              <a:rPr lang="en-US" dirty="0" smtClean="0">
                <a:solidFill>
                  <a:schemeClr val="accent2"/>
                </a:solidFill>
              </a:rPr>
              <a:t> 58.11 costs-only proceedings </a:t>
            </a:r>
            <a:br>
              <a:rPr lang="en-US" dirty="0" smtClean="0">
                <a:solidFill>
                  <a:schemeClr val="accent2"/>
                </a:solidFill>
              </a:rPr>
            </a:br>
            <a:r>
              <a:rPr lang="en-US" b="1" dirty="0" smtClean="0">
                <a:solidFill>
                  <a:schemeClr val="accent2"/>
                </a:solidFill>
              </a:rPr>
              <a:t>game changer </a:t>
            </a:r>
            <a:r>
              <a:rPr lang="en-US" b="1" dirty="0" smtClean="0">
                <a:solidFill>
                  <a:schemeClr val="accent2"/>
                </a:solidFill>
              </a:rPr>
              <a:t>5</a:t>
            </a:r>
            <a:endParaRPr lang="en-US" b="1" dirty="0">
              <a:solidFill>
                <a:schemeClr val="accent2"/>
              </a:solidFill>
            </a:endParaRPr>
          </a:p>
        </p:txBody>
      </p:sp>
      <p:sp>
        <p:nvSpPr>
          <p:cNvPr id="3" name="Content Placeholder 2"/>
          <p:cNvSpPr>
            <a:spLocks noGrp="1"/>
          </p:cNvSpPr>
          <p:nvPr>
            <p:ph idx="1"/>
          </p:nvPr>
        </p:nvSpPr>
        <p:spPr>
          <a:xfrm>
            <a:off x="685800" y="1600200"/>
            <a:ext cx="6554867" cy="4114800"/>
          </a:xfrm>
        </p:spPr>
        <p:txBody>
          <a:bodyPr/>
          <a:lstStyle/>
          <a:p>
            <a:pPr algn="just"/>
            <a:r>
              <a:rPr lang="en-US" dirty="0" smtClean="0"/>
              <a:t>Provision dealing with the procedure to be followed where:</a:t>
            </a:r>
          </a:p>
          <a:p>
            <a:pPr algn="just"/>
            <a:r>
              <a:rPr lang="en-US" dirty="0" smtClean="0"/>
              <a:t>(a) the parties to a dispute have reached an agreement on all issues (including which party is to pay the costs)which is made or confirmed in writing; but</a:t>
            </a:r>
          </a:p>
          <a:p>
            <a:pPr algn="just"/>
            <a:r>
              <a:rPr lang="en-US" dirty="0" smtClean="0"/>
              <a:t>(b) they have failed to agree the amount of those costs; and</a:t>
            </a:r>
          </a:p>
          <a:p>
            <a:pPr algn="just"/>
            <a:r>
              <a:rPr lang="en-US" dirty="0" smtClean="0"/>
              <a:t>(c)no proceedings have been started.</a:t>
            </a:r>
            <a:endParaRPr lang="en-US" dirty="0"/>
          </a:p>
        </p:txBody>
      </p:sp>
    </p:spTree>
    <p:extLst>
      <p:ext uri="{BB962C8B-B14F-4D97-AF65-F5344CB8AC3E}">
        <p14:creationId xmlns:p14="http://schemas.microsoft.com/office/powerpoint/2010/main" val="3541823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6554867" cy="1524000"/>
          </a:xfrm>
        </p:spPr>
        <p:txBody>
          <a:bodyPr>
            <a:normAutofit fontScale="90000"/>
          </a:bodyPr>
          <a:lstStyle/>
          <a:p>
            <a:r>
              <a:rPr lang="en-US" dirty="0" smtClean="0">
                <a:solidFill>
                  <a:schemeClr val="accent2"/>
                </a:solidFill>
              </a:rPr>
              <a:t>CPR 58.12 AMOUNT OF COSTS WHERE COSTS ARE PAYABLE PURSUANT TO A CONTRACT</a:t>
            </a:r>
            <a:endParaRPr lang="en-US" dirty="0">
              <a:solidFill>
                <a:schemeClr val="accent2"/>
              </a:solidFill>
            </a:endParaRPr>
          </a:p>
        </p:txBody>
      </p:sp>
      <p:sp>
        <p:nvSpPr>
          <p:cNvPr id="3" name="Content Placeholder 2"/>
          <p:cNvSpPr>
            <a:spLocks noGrp="1"/>
          </p:cNvSpPr>
          <p:nvPr>
            <p:ph idx="1"/>
          </p:nvPr>
        </p:nvSpPr>
        <p:spPr>
          <a:xfrm>
            <a:off x="304800" y="2084832"/>
            <a:ext cx="7543800" cy="3767670"/>
          </a:xfrm>
        </p:spPr>
        <p:txBody>
          <a:bodyPr>
            <a:normAutofit/>
          </a:bodyPr>
          <a:lstStyle/>
          <a:p>
            <a:pPr marL="0" indent="0">
              <a:buNone/>
            </a:pPr>
            <a:r>
              <a:rPr lang="en-US" sz="2800" dirty="0" smtClean="0">
                <a:solidFill>
                  <a:schemeClr val="accent2"/>
                </a:solidFill>
              </a:rPr>
              <a:t>CPR 53.13 COSTS PAYABLE TO A PARTY OUT OF A FUND</a:t>
            </a:r>
            <a:endParaRPr lang="en-US" sz="2800" dirty="0">
              <a:solidFill>
                <a:schemeClr val="accent2"/>
              </a:solidFill>
            </a:endParaRPr>
          </a:p>
        </p:txBody>
      </p:sp>
    </p:spTree>
    <p:extLst>
      <p:ext uri="{BB962C8B-B14F-4D97-AF65-F5344CB8AC3E}">
        <p14:creationId xmlns:p14="http://schemas.microsoft.com/office/powerpoint/2010/main" val="4008301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09600"/>
            <a:ext cx="6554867" cy="1524000"/>
          </a:xfrm>
        </p:spPr>
        <p:txBody>
          <a:bodyPr>
            <a:normAutofit fontScale="90000"/>
          </a:bodyPr>
          <a:lstStyle/>
          <a:p>
            <a:r>
              <a:rPr lang="en-US" b="1" dirty="0" err="1" smtClean="0">
                <a:solidFill>
                  <a:schemeClr val="accent2"/>
                </a:solidFill>
              </a:rPr>
              <a:t>cpr</a:t>
            </a:r>
            <a:r>
              <a:rPr lang="en-US" b="1" dirty="0" smtClean="0">
                <a:solidFill>
                  <a:schemeClr val="accent2"/>
                </a:solidFill>
              </a:rPr>
              <a:t> 58.14 attorneys duty to notify client</a:t>
            </a:r>
            <a:br>
              <a:rPr lang="en-US" b="1" dirty="0" smtClean="0">
                <a:solidFill>
                  <a:schemeClr val="accent2"/>
                </a:solidFill>
              </a:rPr>
            </a:br>
            <a:r>
              <a:rPr lang="en-US" b="1" u="sng" dirty="0" smtClean="0">
                <a:solidFill>
                  <a:schemeClr val="accent2"/>
                </a:solidFill>
              </a:rPr>
              <a:t>game changer 6</a:t>
            </a:r>
            <a:endParaRPr lang="en-US" b="1" u="sng" dirty="0">
              <a:solidFill>
                <a:schemeClr val="accent2"/>
              </a:solidFill>
            </a:endParaRPr>
          </a:p>
        </p:txBody>
      </p:sp>
      <p:sp>
        <p:nvSpPr>
          <p:cNvPr id="3" name="Content Placeholder 2"/>
          <p:cNvSpPr>
            <a:spLocks noGrp="1"/>
          </p:cNvSpPr>
          <p:nvPr>
            <p:ph idx="1"/>
          </p:nvPr>
        </p:nvSpPr>
        <p:spPr>
          <a:xfrm>
            <a:off x="914400" y="1981200"/>
            <a:ext cx="6554867" cy="3767670"/>
          </a:xfrm>
        </p:spPr>
        <p:txBody>
          <a:bodyPr/>
          <a:lstStyle/>
          <a:p>
            <a:r>
              <a:rPr lang="en-US" dirty="0" smtClean="0"/>
              <a:t>Where:</a:t>
            </a:r>
          </a:p>
          <a:p>
            <a:pPr algn="just"/>
            <a:r>
              <a:rPr lang="en-US" dirty="0" smtClean="0"/>
              <a:t>(a) the court makes a costs order against a legally represented party; and </a:t>
            </a:r>
          </a:p>
          <a:p>
            <a:pPr algn="just"/>
            <a:r>
              <a:rPr lang="en-US" dirty="0" smtClean="0"/>
              <a:t>(b) the party is not present when the order is made,</a:t>
            </a:r>
          </a:p>
          <a:p>
            <a:pPr algn="just"/>
            <a:r>
              <a:rPr lang="en-US" dirty="0" smtClean="0"/>
              <a:t>The party’s attorney must notify his client in writing of the costs order no later than 7 days after the attorney receives notice of the order.</a:t>
            </a:r>
            <a:endParaRPr lang="en-US" dirty="0"/>
          </a:p>
        </p:txBody>
      </p:sp>
    </p:spTree>
    <p:extLst>
      <p:ext uri="{BB962C8B-B14F-4D97-AF65-F5344CB8AC3E}">
        <p14:creationId xmlns:p14="http://schemas.microsoft.com/office/powerpoint/2010/main" val="3136848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533400"/>
            <a:ext cx="6554867" cy="1524000"/>
          </a:xfrm>
        </p:spPr>
        <p:txBody>
          <a:bodyPr/>
          <a:lstStyle/>
          <a:p>
            <a:r>
              <a:rPr lang="en-US" b="1" dirty="0" smtClean="0">
                <a:solidFill>
                  <a:schemeClr val="accent2"/>
                </a:solidFill>
              </a:rPr>
              <a:t>CPR 58.15 COURT’S POWERS IN RELATION TO MISCONDUCT</a:t>
            </a:r>
            <a:endParaRPr lang="en-US" b="1" dirty="0">
              <a:solidFill>
                <a:schemeClr val="accent2"/>
              </a:solidFill>
            </a:endParaRPr>
          </a:p>
        </p:txBody>
      </p:sp>
      <p:sp>
        <p:nvSpPr>
          <p:cNvPr id="3" name="Content Placeholder 2"/>
          <p:cNvSpPr>
            <a:spLocks noGrp="1"/>
          </p:cNvSpPr>
          <p:nvPr>
            <p:ph idx="1"/>
          </p:nvPr>
        </p:nvSpPr>
        <p:spPr>
          <a:xfrm>
            <a:off x="609600" y="1524000"/>
            <a:ext cx="6554867" cy="3767670"/>
          </a:xfrm>
        </p:spPr>
        <p:txBody>
          <a:bodyPr/>
          <a:lstStyle/>
          <a:p>
            <a:pPr algn="just"/>
            <a:r>
              <a:rPr lang="en-US" dirty="0" smtClean="0"/>
              <a:t>The Court has power under this provision to disallow all or part of the costs being assessed or to make an order for wasted costs </a:t>
            </a:r>
            <a:endParaRPr lang="en-US" dirty="0"/>
          </a:p>
        </p:txBody>
      </p:sp>
    </p:spTree>
    <p:extLst>
      <p:ext uri="{BB962C8B-B14F-4D97-AF65-F5344CB8AC3E}">
        <p14:creationId xmlns:p14="http://schemas.microsoft.com/office/powerpoint/2010/main" val="2572483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207" y="381000"/>
            <a:ext cx="6554867" cy="1524000"/>
          </a:xfrm>
        </p:spPr>
        <p:txBody>
          <a:bodyPr>
            <a:normAutofit fontScale="90000"/>
          </a:bodyPr>
          <a:lstStyle/>
          <a:p>
            <a:r>
              <a:rPr lang="en-US" b="1" dirty="0" err="1" smtClean="0">
                <a:solidFill>
                  <a:schemeClr val="accent2"/>
                </a:solidFill>
              </a:rPr>
              <a:t>Cpr</a:t>
            </a:r>
            <a:r>
              <a:rPr lang="en-US" b="1" dirty="0" smtClean="0">
                <a:solidFill>
                  <a:schemeClr val="accent2"/>
                </a:solidFill>
              </a:rPr>
              <a:t> 58.16 liability of attorney for costs – ATTORNEYS BEWARE!!</a:t>
            </a:r>
            <a:endParaRPr lang="en-US" b="1" dirty="0">
              <a:solidFill>
                <a:schemeClr val="accent2"/>
              </a:solidFill>
            </a:endParaRPr>
          </a:p>
        </p:txBody>
      </p:sp>
      <p:sp>
        <p:nvSpPr>
          <p:cNvPr id="3" name="Content Placeholder 2"/>
          <p:cNvSpPr>
            <a:spLocks noGrp="1"/>
          </p:cNvSpPr>
          <p:nvPr>
            <p:ph idx="1"/>
          </p:nvPr>
        </p:nvSpPr>
        <p:spPr>
          <a:xfrm>
            <a:off x="609600" y="1295400"/>
            <a:ext cx="6554867" cy="3767670"/>
          </a:xfrm>
        </p:spPr>
        <p:txBody>
          <a:bodyPr/>
          <a:lstStyle/>
          <a:p>
            <a:endParaRPr lang="en-US" dirty="0">
              <a:solidFill>
                <a:schemeClr val="accent2"/>
              </a:solidFill>
            </a:endParaRPr>
          </a:p>
          <a:p>
            <a:pPr algn="just"/>
            <a:r>
              <a:rPr lang="en-US" dirty="0" smtClean="0">
                <a:solidFill>
                  <a:schemeClr val="accent2"/>
                </a:solidFill>
              </a:rPr>
              <a:t>WHERE AN ATTORNEY FOR A PARTY HAS CAUSED COSTS TO BE INCURRED WITHOUT REASONABLE CAUSE OR TO BE WASTED BY UNDUE DELAY, NEGLIGENCE OR OTHER DEFAULT, THE COURT MAY MAKE VARIOUS ORDERS.</a:t>
            </a:r>
          </a:p>
          <a:p>
            <a:pPr algn="just"/>
            <a:r>
              <a:rPr lang="en-US" dirty="0" smtClean="0">
                <a:solidFill>
                  <a:schemeClr val="accent2"/>
                </a:solidFill>
              </a:rPr>
              <a:t>SIMILAR PROVISION EXISTS IN ORDER 59 RULE 8</a:t>
            </a:r>
          </a:p>
          <a:p>
            <a:pPr algn="just"/>
            <a:endParaRPr lang="en-US" dirty="0">
              <a:solidFill>
                <a:schemeClr val="accent2"/>
              </a:solidFill>
            </a:endParaRPr>
          </a:p>
        </p:txBody>
      </p:sp>
    </p:spTree>
    <p:extLst>
      <p:ext uri="{BB962C8B-B14F-4D97-AF65-F5344CB8AC3E}">
        <p14:creationId xmlns:p14="http://schemas.microsoft.com/office/powerpoint/2010/main" val="3008974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762000"/>
            <a:ext cx="6554867" cy="1066800"/>
          </a:xfrm>
        </p:spPr>
        <p:txBody>
          <a:bodyPr/>
          <a:lstStyle/>
          <a:p>
            <a:r>
              <a:rPr lang="en-US" b="1" i="1" dirty="0">
                <a:solidFill>
                  <a:schemeClr val="accent2"/>
                </a:solidFill>
              </a:rPr>
              <a:t>OVERVIEW</a:t>
            </a:r>
            <a:br>
              <a:rPr lang="en-US" b="1" i="1" dirty="0">
                <a:solidFill>
                  <a:schemeClr val="accent2"/>
                </a:solidFill>
              </a:rPr>
            </a:br>
            <a:endParaRPr lang="en-US" b="1" dirty="0">
              <a:solidFill>
                <a:schemeClr val="accent2"/>
              </a:solidFill>
            </a:endParaRPr>
          </a:p>
        </p:txBody>
      </p:sp>
      <p:sp>
        <p:nvSpPr>
          <p:cNvPr id="3" name="Content Placeholder 2"/>
          <p:cNvSpPr>
            <a:spLocks noGrp="1"/>
          </p:cNvSpPr>
          <p:nvPr>
            <p:ph idx="1"/>
          </p:nvPr>
        </p:nvSpPr>
        <p:spPr>
          <a:xfrm>
            <a:off x="609600" y="1295400"/>
            <a:ext cx="6554867" cy="3767670"/>
          </a:xfrm>
        </p:spPr>
        <p:txBody>
          <a:bodyPr>
            <a:normAutofit/>
          </a:bodyPr>
          <a:lstStyle/>
          <a:p>
            <a:pPr>
              <a:buFont typeface="Wingdings" panose="05000000000000000000" pitchFamily="2" charset="2"/>
              <a:buChar char="ü"/>
            </a:pPr>
            <a:r>
              <a:rPr lang="en-US" dirty="0" smtClean="0"/>
              <a:t>The existing provisions on Costs contained in Order 59 of the Rules of the Supreme Court</a:t>
            </a:r>
          </a:p>
          <a:p>
            <a:pPr>
              <a:buFont typeface="Wingdings" panose="05000000000000000000" pitchFamily="2" charset="2"/>
              <a:buChar char="ü"/>
            </a:pPr>
            <a:r>
              <a:rPr lang="en-US" dirty="0" smtClean="0"/>
              <a:t>Costs provisions in the new Civil Procedure Rules are set out in CPR 58  &amp; 59</a:t>
            </a:r>
          </a:p>
          <a:p>
            <a:pPr algn="just">
              <a:buFont typeface="Wingdings" panose="05000000000000000000" pitchFamily="2" charset="2"/>
              <a:buChar char="ü"/>
            </a:pPr>
            <a:r>
              <a:rPr lang="en-US" dirty="0" smtClean="0"/>
              <a:t>CPR 58 entitled “Costs: general provisions” contains new provisions </a:t>
            </a:r>
          </a:p>
          <a:p>
            <a:pPr algn="just">
              <a:buFont typeface="Wingdings" panose="05000000000000000000" pitchFamily="2" charset="2"/>
              <a:buChar char="ü"/>
            </a:pPr>
            <a:r>
              <a:rPr lang="en-US" dirty="0" smtClean="0"/>
              <a:t>CPR 59 entitled “Procedure for detailed assessment of costs” mirrors for the most part Order 59 save that taxation is now called detailed assessment  </a:t>
            </a:r>
            <a:endParaRPr lang="en-US" dirty="0"/>
          </a:p>
        </p:txBody>
      </p:sp>
    </p:spTree>
    <p:extLst>
      <p:ext uri="{BB962C8B-B14F-4D97-AF65-F5344CB8AC3E}">
        <p14:creationId xmlns:p14="http://schemas.microsoft.com/office/powerpoint/2010/main" val="775074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6554867" cy="1524000"/>
          </a:xfrm>
        </p:spPr>
        <p:txBody>
          <a:bodyPr/>
          <a:lstStyle/>
          <a:p>
            <a:r>
              <a:rPr lang="en-US" dirty="0" err="1" smtClean="0">
                <a:solidFill>
                  <a:schemeClr val="accent2"/>
                </a:solidFill>
              </a:rPr>
              <a:t>cpr</a:t>
            </a:r>
            <a:r>
              <a:rPr lang="en-US" dirty="0" smtClean="0">
                <a:solidFill>
                  <a:schemeClr val="accent2"/>
                </a:solidFill>
              </a:rPr>
              <a:t> 58.17 provision for fixed costs – </a:t>
            </a:r>
            <a:r>
              <a:rPr lang="en-US" b="1" dirty="0" smtClean="0">
                <a:solidFill>
                  <a:schemeClr val="accent2"/>
                </a:solidFill>
              </a:rPr>
              <a:t>game changer 7</a:t>
            </a:r>
            <a:endParaRPr lang="en-US" b="1" dirty="0">
              <a:solidFill>
                <a:schemeClr val="accent2"/>
              </a:solidFill>
            </a:endParaRPr>
          </a:p>
        </p:txBody>
      </p:sp>
      <p:sp>
        <p:nvSpPr>
          <p:cNvPr id="3" name="Content Placeholder 2"/>
          <p:cNvSpPr>
            <a:spLocks noGrp="1"/>
          </p:cNvSpPr>
          <p:nvPr>
            <p:ph idx="1"/>
          </p:nvPr>
        </p:nvSpPr>
        <p:spPr>
          <a:xfrm>
            <a:off x="533399" y="1752600"/>
            <a:ext cx="6554867" cy="3767670"/>
          </a:xfrm>
        </p:spPr>
        <p:txBody>
          <a:bodyPr>
            <a:normAutofit fontScale="92500" lnSpcReduction="20000"/>
          </a:bodyPr>
          <a:lstStyle/>
          <a:p>
            <a:pPr algn="just"/>
            <a:r>
              <a:rPr lang="en-US" dirty="0" smtClean="0"/>
              <a:t>Chief Justice may by practice direction make provision for the circumstances in which costs may be recoverable without an order of the court and for the amount of such costs. Possible schedule of fixed costs for default judgment for example, where there is no court appearance</a:t>
            </a:r>
          </a:p>
          <a:p>
            <a:pPr algn="just"/>
            <a:r>
              <a:rPr lang="en-US" dirty="0" smtClean="0"/>
              <a:t>Summarily assessed costs may also be addressed by the Chief Justice through the use of Practice Direction.</a:t>
            </a:r>
          </a:p>
          <a:p>
            <a:pPr algn="just"/>
            <a:r>
              <a:rPr lang="en-US" dirty="0" smtClean="0"/>
              <a:t>Possible use of tariffs or other means to provide a range for costs in certain types of applications.</a:t>
            </a:r>
            <a:endParaRPr lang="en-US" dirty="0"/>
          </a:p>
          <a:p>
            <a:pPr algn="just"/>
            <a:r>
              <a:rPr lang="en-US" dirty="0" smtClean="0"/>
              <a:t>Ensures certainty, greater transparency to parties, saves time and provides for consistency of costs amongst judicial officers</a:t>
            </a:r>
            <a:endParaRPr lang="en-US" dirty="0"/>
          </a:p>
        </p:txBody>
      </p:sp>
    </p:spTree>
    <p:extLst>
      <p:ext uri="{BB962C8B-B14F-4D97-AF65-F5344CB8AC3E}">
        <p14:creationId xmlns:p14="http://schemas.microsoft.com/office/powerpoint/2010/main" val="847670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45168"/>
            <a:ext cx="6554867" cy="1524000"/>
          </a:xfrm>
        </p:spPr>
        <p:txBody>
          <a:bodyPr/>
          <a:lstStyle/>
          <a:p>
            <a:r>
              <a:rPr lang="en-US" b="1" dirty="0" smtClean="0">
                <a:solidFill>
                  <a:schemeClr val="accent2"/>
                </a:solidFill>
              </a:rPr>
              <a:t>CPR 59 procedure for detailed assessment of costs</a:t>
            </a:r>
            <a:endParaRPr lang="en-US" b="1" dirty="0">
              <a:solidFill>
                <a:schemeClr val="accent2"/>
              </a:solidFill>
            </a:endParaRPr>
          </a:p>
        </p:txBody>
      </p:sp>
      <p:sp>
        <p:nvSpPr>
          <p:cNvPr id="3" name="Content Placeholder 2"/>
          <p:cNvSpPr>
            <a:spLocks noGrp="1"/>
          </p:cNvSpPr>
          <p:nvPr>
            <p:ph idx="1"/>
          </p:nvPr>
        </p:nvSpPr>
        <p:spPr>
          <a:xfrm>
            <a:off x="1066800" y="1981200"/>
            <a:ext cx="6554867" cy="3767670"/>
          </a:xfrm>
        </p:spPr>
        <p:txBody>
          <a:bodyPr/>
          <a:lstStyle/>
          <a:p>
            <a:r>
              <a:rPr lang="en-US" dirty="0" smtClean="0"/>
              <a:t>Provisions substantially the same as the existing taxation provisions</a:t>
            </a:r>
            <a:endParaRPr lang="en-US" dirty="0"/>
          </a:p>
        </p:txBody>
      </p:sp>
    </p:spTree>
    <p:extLst>
      <p:ext uri="{BB962C8B-B14F-4D97-AF65-F5344CB8AC3E}">
        <p14:creationId xmlns:p14="http://schemas.microsoft.com/office/powerpoint/2010/main" val="1665377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931307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6347713" cy="1320800"/>
          </a:xfrm>
        </p:spPr>
        <p:txBody>
          <a:bodyPr>
            <a:normAutofit/>
          </a:bodyPr>
          <a:lstStyle/>
          <a:p>
            <a:r>
              <a:rPr lang="en-US" dirty="0" smtClean="0">
                <a:solidFill>
                  <a:srgbClr val="7030A0"/>
                </a:solidFill>
                <a:latin typeface="Arial Black" pitchFamily="34" charset="0"/>
              </a:rPr>
              <a:t>CPR </a:t>
            </a:r>
            <a:r>
              <a:rPr lang="en-US" sz="3200" dirty="0" smtClean="0">
                <a:solidFill>
                  <a:srgbClr val="7030A0"/>
                </a:solidFill>
                <a:latin typeface="Arial Black" pitchFamily="34" charset="0"/>
              </a:rPr>
              <a:t>58 </a:t>
            </a:r>
            <a:endParaRPr lang="en-US" sz="3200" dirty="0">
              <a:solidFill>
                <a:srgbClr val="7030A0"/>
              </a:solidFill>
              <a:latin typeface="Arial Black" pitchFamily="34" charset="0"/>
            </a:endParaRPr>
          </a:p>
        </p:txBody>
      </p:sp>
      <p:sp>
        <p:nvSpPr>
          <p:cNvPr id="3" name="Content Placeholder 2"/>
          <p:cNvSpPr>
            <a:spLocks noGrp="1"/>
          </p:cNvSpPr>
          <p:nvPr>
            <p:ph idx="1"/>
          </p:nvPr>
        </p:nvSpPr>
        <p:spPr>
          <a:xfrm>
            <a:off x="304800" y="990600"/>
            <a:ext cx="8229600" cy="4932363"/>
          </a:xfrm>
        </p:spPr>
        <p:txBody>
          <a:bodyPr>
            <a:noAutofit/>
          </a:bodyPr>
          <a:lstStyle/>
          <a:p>
            <a:pPr marL="0" indent="0" algn="just">
              <a:buNone/>
            </a:pPr>
            <a:r>
              <a:rPr lang="en-US" sz="2400" b="1" dirty="0" smtClean="0">
                <a:solidFill>
                  <a:srgbClr val="002060"/>
                </a:solidFill>
              </a:rPr>
              <a:t> </a:t>
            </a:r>
          </a:p>
          <a:p>
            <a:pPr marL="0" indent="0" algn="just">
              <a:buNone/>
            </a:pPr>
            <a:endParaRPr lang="en-US" sz="2400" dirty="0" smtClean="0">
              <a:solidFill>
                <a:srgbClr val="002060"/>
              </a:solidFill>
            </a:endParaRPr>
          </a:p>
          <a:p>
            <a:pPr marL="0" indent="0" algn="just">
              <a:buNone/>
            </a:pPr>
            <a:r>
              <a:rPr lang="en-US" sz="2800" dirty="0">
                <a:solidFill>
                  <a:schemeClr val="tx1"/>
                </a:solidFill>
              </a:rPr>
              <a:t>Definitions</a:t>
            </a:r>
            <a:r>
              <a:rPr lang="en-US" sz="2400" dirty="0"/>
              <a:t> </a:t>
            </a:r>
            <a:endParaRPr lang="en-US" sz="2400" dirty="0" smtClean="0">
              <a:solidFill>
                <a:srgbClr val="002060"/>
              </a:solidFill>
            </a:endParaRPr>
          </a:p>
          <a:p>
            <a:pPr marL="0" indent="0" algn="just">
              <a:buNone/>
            </a:pPr>
            <a:r>
              <a:rPr lang="en-US" sz="2400" dirty="0" smtClean="0">
                <a:solidFill>
                  <a:srgbClr val="002060"/>
                </a:solidFill>
              </a:rPr>
              <a:t>Certificate and costs have the same meaning as it does in Order 59 rule 1</a:t>
            </a:r>
          </a:p>
          <a:p>
            <a:pPr marL="0" indent="0" algn="just">
              <a:buNone/>
            </a:pPr>
            <a:r>
              <a:rPr lang="en-US" sz="2400" dirty="0" smtClean="0">
                <a:solidFill>
                  <a:srgbClr val="002060"/>
                </a:solidFill>
              </a:rPr>
              <a:t>New definitions:</a:t>
            </a:r>
          </a:p>
          <a:p>
            <a:pPr marL="514350" indent="-514350" algn="just">
              <a:buAutoNum type="romanLcParenBoth"/>
            </a:pPr>
            <a:r>
              <a:rPr lang="en-US" sz="2400" dirty="0" smtClean="0">
                <a:solidFill>
                  <a:srgbClr val="002060"/>
                </a:solidFill>
              </a:rPr>
              <a:t>Detailed assessment means the procedure by which the amount of costs is decided by the Registrar in accordance with Part 59</a:t>
            </a:r>
          </a:p>
          <a:p>
            <a:pPr marL="514350" indent="-514350" algn="just">
              <a:buAutoNum type="romanLcParenBoth"/>
            </a:pPr>
            <a:r>
              <a:rPr lang="en-US" sz="2400" dirty="0" smtClean="0">
                <a:solidFill>
                  <a:srgbClr val="002060"/>
                </a:solidFill>
              </a:rPr>
              <a:t>Fixed costs means the amounts which are to be allowed in respect of attorneys’ charges in the circumstances set out in Para 58 Section V (Practice Direction)</a:t>
            </a:r>
          </a:p>
          <a:p>
            <a:pPr marL="0" indent="0" algn="just">
              <a:buNone/>
            </a:pPr>
            <a:endParaRPr lang="en-US" sz="2400" dirty="0" smtClean="0">
              <a:solidFill>
                <a:srgbClr val="002060"/>
              </a:solidFill>
            </a:endParaRPr>
          </a:p>
          <a:p>
            <a:pPr algn="just"/>
            <a:r>
              <a:rPr lang="en-US" sz="2400" dirty="0" smtClean="0">
                <a:solidFill>
                  <a:srgbClr val="002060"/>
                </a:solidFill>
              </a:rPr>
              <a:t> </a:t>
            </a:r>
          </a:p>
          <a:p>
            <a:pPr marL="0" indent="0" algn="just">
              <a:buNone/>
            </a:pPr>
            <a:endParaRPr lang="en-US" sz="2400"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09337"/>
            <a:ext cx="6554867" cy="1524000"/>
          </a:xfrm>
        </p:spPr>
        <p:txBody>
          <a:bodyPr/>
          <a:lstStyle/>
          <a:p>
            <a:r>
              <a:rPr lang="en-US" b="1" dirty="0" smtClean="0"/>
              <a:t>Definitions cont’d</a:t>
            </a:r>
            <a:endParaRPr lang="en-US" b="1" dirty="0"/>
          </a:p>
        </p:txBody>
      </p:sp>
      <p:sp>
        <p:nvSpPr>
          <p:cNvPr id="3" name="Content Placeholder 2"/>
          <p:cNvSpPr>
            <a:spLocks noGrp="1"/>
          </p:cNvSpPr>
          <p:nvPr>
            <p:ph idx="1"/>
          </p:nvPr>
        </p:nvSpPr>
        <p:spPr>
          <a:xfrm>
            <a:off x="510140" y="1981200"/>
            <a:ext cx="6578127" cy="3725158"/>
          </a:xfrm>
        </p:spPr>
        <p:txBody>
          <a:bodyPr>
            <a:normAutofit fontScale="85000" lnSpcReduction="10000"/>
          </a:bodyPr>
          <a:lstStyle/>
          <a:p>
            <a:pPr marL="514350" indent="-514350" algn="just">
              <a:buAutoNum type="romanLcParenBoth"/>
            </a:pPr>
            <a:r>
              <a:rPr lang="en-US" dirty="0">
                <a:solidFill>
                  <a:srgbClr val="002060"/>
                </a:solidFill>
              </a:rPr>
              <a:t>Fund includes any estate or property held for the benefit of any person or class of person and any fund to which a trustee or personal representative is entitled in that capacity</a:t>
            </a:r>
          </a:p>
          <a:p>
            <a:pPr marL="514350" indent="-514350" algn="just">
              <a:buAutoNum type="romanLcParenBoth"/>
            </a:pPr>
            <a:r>
              <a:rPr lang="en-US" dirty="0">
                <a:solidFill>
                  <a:srgbClr val="002060"/>
                </a:solidFill>
              </a:rPr>
              <a:t>Indemnity </a:t>
            </a:r>
            <a:r>
              <a:rPr lang="en-US" dirty="0" smtClean="0">
                <a:solidFill>
                  <a:srgbClr val="002060"/>
                </a:solidFill>
              </a:rPr>
              <a:t>costs  set out in CPR 58.4</a:t>
            </a:r>
          </a:p>
          <a:p>
            <a:pPr marL="514350" indent="-514350" algn="just">
              <a:buAutoNum type="romanLcParenBoth"/>
            </a:pPr>
            <a:r>
              <a:rPr lang="en-US" dirty="0" smtClean="0">
                <a:solidFill>
                  <a:srgbClr val="002060"/>
                </a:solidFill>
              </a:rPr>
              <a:t>Paying party means a party liable to pay costs</a:t>
            </a:r>
          </a:p>
          <a:p>
            <a:pPr marL="514350" indent="-514350" algn="just">
              <a:buAutoNum type="romanLcParenBoth"/>
            </a:pPr>
            <a:r>
              <a:rPr lang="en-US" dirty="0" smtClean="0">
                <a:solidFill>
                  <a:srgbClr val="002060"/>
                </a:solidFill>
              </a:rPr>
              <a:t>Receiving party means a party entitled to be paid costs</a:t>
            </a:r>
          </a:p>
          <a:p>
            <a:pPr marL="514350" indent="-514350" algn="just">
              <a:buAutoNum type="romanLcParenBoth"/>
            </a:pPr>
            <a:r>
              <a:rPr lang="en-US" dirty="0" smtClean="0">
                <a:solidFill>
                  <a:srgbClr val="002060"/>
                </a:solidFill>
              </a:rPr>
              <a:t>Standard basis set out in CPR 58.4</a:t>
            </a:r>
          </a:p>
          <a:p>
            <a:pPr marL="514350" indent="-514350" algn="just">
              <a:buAutoNum type="romanLcParenBoth"/>
            </a:pPr>
            <a:r>
              <a:rPr lang="en-US" dirty="0" smtClean="0">
                <a:solidFill>
                  <a:srgbClr val="002060"/>
                </a:solidFill>
              </a:rPr>
              <a:t>Summary assessment means the procedure by which the court when making an order about costs, order payment of a sum of money instead of fixed costs</a:t>
            </a:r>
            <a:endParaRPr lang="en-US" dirty="0">
              <a:solidFill>
                <a:srgbClr val="002060"/>
              </a:solidFill>
            </a:endParaRPr>
          </a:p>
          <a:p>
            <a:pPr marL="514350" indent="-514350" algn="just">
              <a:buAutoNum type="romanLcParenBoth"/>
            </a:pPr>
            <a:endParaRPr lang="en-US" dirty="0">
              <a:solidFill>
                <a:srgbClr val="002060"/>
              </a:solidFill>
            </a:endParaRPr>
          </a:p>
          <a:p>
            <a:endParaRPr lang="en-US" dirty="0"/>
          </a:p>
        </p:txBody>
      </p:sp>
    </p:spTree>
    <p:extLst>
      <p:ext uri="{BB962C8B-B14F-4D97-AF65-F5344CB8AC3E}">
        <p14:creationId xmlns:p14="http://schemas.microsoft.com/office/powerpoint/2010/main" val="268622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53993" y="445168"/>
            <a:ext cx="6554867" cy="1524000"/>
          </a:xfrm>
        </p:spPr>
        <p:txBody>
          <a:bodyPr>
            <a:normAutofit fontScale="90000"/>
          </a:bodyPr>
          <a:lstStyle/>
          <a:p>
            <a:r>
              <a:rPr lang="en-US" dirty="0" smtClean="0">
                <a:solidFill>
                  <a:schemeClr val="accent2"/>
                </a:solidFill>
              </a:rPr>
              <a:t>Order 59 – powers to tax costs</a:t>
            </a:r>
            <a:br>
              <a:rPr lang="en-US" dirty="0" smtClean="0">
                <a:solidFill>
                  <a:schemeClr val="accent2"/>
                </a:solidFill>
              </a:rPr>
            </a:br>
            <a:r>
              <a:rPr lang="en-US" dirty="0" smtClean="0">
                <a:solidFill>
                  <a:schemeClr val="accent2"/>
                </a:solidFill>
              </a:rPr>
              <a:t>CPR 58.2(2) costs include</a:t>
            </a:r>
            <a:endParaRPr lang="en-US" dirty="0">
              <a:solidFill>
                <a:schemeClr val="accent2"/>
              </a:solidFill>
            </a:endParaRPr>
          </a:p>
        </p:txBody>
      </p:sp>
      <p:sp>
        <p:nvSpPr>
          <p:cNvPr id="5" name="Text Placeholder 4"/>
          <p:cNvSpPr>
            <a:spLocks noGrp="1"/>
          </p:cNvSpPr>
          <p:nvPr>
            <p:ph type="body" idx="1"/>
          </p:nvPr>
        </p:nvSpPr>
        <p:spPr>
          <a:xfrm>
            <a:off x="557337" y="1862138"/>
            <a:ext cx="3716866" cy="609600"/>
          </a:xfrm>
        </p:spPr>
        <p:txBody>
          <a:bodyPr/>
          <a:lstStyle/>
          <a:p>
            <a:r>
              <a:rPr lang="en-US" dirty="0" smtClean="0">
                <a:solidFill>
                  <a:schemeClr val="accent2"/>
                </a:solidFill>
              </a:rPr>
              <a:t>Order 59.12 - Is</a:t>
            </a:r>
            <a:r>
              <a:rPr lang="en-US" dirty="0" smtClean="0">
                <a:solidFill>
                  <a:srgbClr val="7030A0"/>
                </a:solidFill>
              </a:rPr>
              <a:t>	</a:t>
            </a:r>
            <a:endParaRPr lang="en-US" dirty="0">
              <a:solidFill>
                <a:srgbClr val="7030A0"/>
              </a:solidFill>
            </a:endParaRPr>
          </a:p>
        </p:txBody>
      </p:sp>
      <p:sp>
        <p:nvSpPr>
          <p:cNvPr id="6" name="Content Placeholder 5"/>
          <p:cNvSpPr>
            <a:spLocks noGrp="1"/>
          </p:cNvSpPr>
          <p:nvPr>
            <p:ph sz="half" idx="2"/>
          </p:nvPr>
        </p:nvSpPr>
        <p:spPr>
          <a:xfrm>
            <a:off x="328736" y="2590800"/>
            <a:ext cx="3945467" cy="3158067"/>
          </a:xfrm>
        </p:spPr>
        <p:txBody>
          <a:bodyPr/>
          <a:lstStyle/>
          <a:p>
            <a:pPr marL="0" indent="0">
              <a:buNone/>
            </a:pPr>
            <a:r>
              <a:rPr lang="en-US" dirty="0" smtClean="0"/>
              <a:t>(</a:t>
            </a:r>
            <a:r>
              <a:rPr lang="en-US" dirty="0" err="1" smtClean="0"/>
              <a:t>i</a:t>
            </a:r>
            <a:r>
              <a:rPr lang="en-US" dirty="0" smtClean="0">
                <a:solidFill>
                  <a:schemeClr val="accent1"/>
                </a:solidFill>
              </a:rPr>
              <a:t>) Costs of or arising out of any cause or matter in the Supreme Court</a:t>
            </a:r>
          </a:p>
          <a:p>
            <a:pPr marL="0" indent="0">
              <a:buNone/>
            </a:pPr>
            <a:r>
              <a:rPr lang="en-US" dirty="0" smtClean="0">
                <a:solidFill>
                  <a:schemeClr val="accent1"/>
                </a:solidFill>
              </a:rPr>
              <a:t>(ii) Costs </a:t>
            </a:r>
            <a:r>
              <a:rPr lang="en-US" dirty="0">
                <a:solidFill>
                  <a:schemeClr val="accent1"/>
                </a:solidFill>
              </a:rPr>
              <a:t>directed by an award made on a reference to arbitration </a:t>
            </a:r>
            <a:endParaRPr lang="en-US" dirty="0" smtClean="0">
              <a:solidFill>
                <a:schemeClr val="accent1"/>
              </a:solidFill>
            </a:endParaRPr>
          </a:p>
          <a:p>
            <a:pPr marL="0" indent="0">
              <a:buNone/>
            </a:pPr>
            <a:r>
              <a:rPr lang="en-US" dirty="0" smtClean="0">
                <a:solidFill>
                  <a:schemeClr val="accent1"/>
                </a:solidFill>
              </a:rPr>
              <a:t>(iii) Any other costs directed by an order of the court</a:t>
            </a:r>
            <a:endParaRPr lang="en-US" dirty="0">
              <a:solidFill>
                <a:schemeClr val="accent1"/>
              </a:solidFill>
            </a:endParaRPr>
          </a:p>
          <a:p>
            <a:endParaRPr lang="en-US" dirty="0" smtClean="0">
              <a:solidFill>
                <a:schemeClr val="accent1"/>
              </a:solidFill>
            </a:endParaRPr>
          </a:p>
        </p:txBody>
      </p:sp>
      <p:sp>
        <p:nvSpPr>
          <p:cNvPr id="7" name="Text Placeholder 6"/>
          <p:cNvSpPr>
            <a:spLocks noGrp="1"/>
          </p:cNvSpPr>
          <p:nvPr>
            <p:ph type="body" sz="quarter" idx="3"/>
          </p:nvPr>
        </p:nvSpPr>
        <p:spPr>
          <a:xfrm>
            <a:off x="4749414" y="1895476"/>
            <a:ext cx="3764051" cy="576262"/>
          </a:xfrm>
        </p:spPr>
        <p:txBody>
          <a:bodyPr/>
          <a:lstStyle/>
          <a:p>
            <a:r>
              <a:rPr lang="en-US" dirty="0" smtClean="0">
                <a:solidFill>
                  <a:schemeClr val="accent2"/>
                </a:solidFill>
              </a:rPr>
              <a:t>CPR 58.2(2) – To be</a:t>
            </a:r>
            <a:endParaRPr lang="en-US" dirty="0">
              <a:solidFill>
                <a:schemeClr val="accent2"/>
              </a:solidFill>
            </a:endParaRPr>
          </a:p>
        </p:txBody>
      </p:sp>
      <p:sp>
        <p:nvSpPr>
          <p:cNvPr id="8" name="Content Placeholder 7"/>
          <p:cNvSpPr>
            <a:spLocks noGrp="1"/>
          </p:cNvSpPr>
          <p:nvPr>
            <p:ph sz="quarter" idx="4"/>
          </p:nvPr>
        </p:nvSpPr>
        <p:spPr>
          <a:xfrm>
            <a:off x="4560919" y="2599267"/>
            <a:ext cx="3956705" cy="3149600"/>
          </a:xfrm>
        </p:spPr>
        <p:txBody>
          <a:bodyPr>
            <a:normAutofit fontScale="85000" lnSpcReduction="20000"/>
          </a:bodyPr>
          <a:lstStyle/>
          <a:p>
            <a:pPr marL="0" indent="0">
              <a:buNone/>
            </a:pPr>
            <a:r>
              <a:rPr lang="en-US" dirty="0" smtClean="0">
                <a:solidFill>
                  <a:schemeClr val="accent1"/>
                </a:solidFill>
              </a:rPr>
              <a:t>(</a:t>
            </a:r>
            <a:r>
              <a:rPr lang="en-US" dirty="0" err="1" smtClean="0">
                <a:solidFill>
                  <a:schemeClr val="accent1"/>
                </a:solidFill>
              </a:rPr>
              <a:t>i</a:t>
            </a:r>
            <a:r>
              <a:rPr lang="en-US" dirty="0" smtClean="0">
                <a:solidFill>
                  <a:schemeClr val="accent1"/>
                </a:solidFill>
              </a:rPr>
              <a:t>) Costs of proceedings in the Supreme Court – no change</a:t>
            </a:r>
          </a:p>
          <a:p>
            <a:pPr marL="0" indent="0">
              <a:buNone/>
            </a:pPr>
            <a:r>
              <a:rPr lang="en-US" dirty="0" smtClean="0">
                <a:solidFill>
                  <a:schemeClr val="accent1"/>
                </a:solidFill>
              </a:rPr>
              <a:t>(ii) Costs </a:t>
            </a:r>
            <a:r>
              <a:rPr lang="en-US" dirty="0">
                <a:solidFill>
                  <a:schemeClr val="accent1"/>
                </a:solidFill>
              </a:rPr>
              <a:t>of proceedings before an arbitrator or </a:t>
            </a:r>
            <a:r>
              <a:rPr lang="en-US" dirty="0" smtClean="0">
                <a:solidFill>
                  <a:schemeClr val="accent1"/>
                </a:solidFill>
              </a:rPr>
              <a:t>umpire – no change </a:t>
            </a:r>
            <a:r>
              <a:rPr lang="en-US" dirty="0">
                <a:solidFill>
                  <a:schemeClr val="accent1"/>
                </a:solidFill>
              </a:rPr>
              <a:t>	</a:t>
            </a:r>
          </a:p>
          <a:p>
            <a:pPr marL="0" indent="0">
              <a:buNone/>
            </a:pPr>
            <a:r>
              <a:rPr lang="en-US" dirty="0" smtClean="0">
                <a:solidFill>
                  <a:schemeClr val="accent1"/>
                </a:solidFill>
              </a:rPr>
              <a:t>(iii) Costs of proceedings before a tribunal or other statutory body</a:t>
            </a:r>
          </a:p>
          <a:p>
            <a:pPr marL="0" indent="0">
              <a:buNone/>
            </a:pPr>
            <a:r>
              <a:rPr lang="en-US" dirty="0" smtClean="0">
                <a:solidFill>
                  <a:schemeClr val="accent1"/>
                </a:solidFill>
              </a:rPr>
              <a:t>(v) Costs payable by a client to his attorney</a:t>
            </a:r>
          </a:p>
          <a:p>
            <a:pPr marL="0" indent="0">
              <a:buNone/>
            </a:pPr>
            <a:r>
              <a:rPr lang="en-US" dirty="0" smtClean="0">
                <a:solidFill>
                  <a:schemeClr val="accent1"/>
                </a:solidFill>
              </a:rPr>
              <a:t>(vi) Where court orders assessment of costs payable by one party to another under contract</a:t>
            </a:r>
            <a:endParaRPr lang="en-US" dirty="0">
              <a:solidFill>
                <a:schemeClr val="accent1"/>
              </a:solidFill>
            </a:endParaRPr>
          </a:p>
        </p:txBody>
      </p:sp>
    </p:spTree>
    <p:extLst>
      <p:ext uri="{BB962C8B-B14F-4D97-AF65-F5344CB8AC3E}">
        <p14:creationId xmlns:p14="http://schemas.microsoft.com/office/powerpoint/2010/main" val="3474284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554867" cy="1524000"/>
          </a:xfrm>
        </p:spPr>
        <p:txBody>
          <a:bodyPr>
            <a:noAutofit/>
          </a:bodyPr>
          <a:lstStyle/>
          <a:p>
            <a:r>
              <a:rPr lang="en-US" sz="2400" b="1" dirty="0" smtClean="0">
                <a:solidFill>
                  <a:schemeClr val="accent2"/>
                </a:solidFill>
              </a:rPr>
              <a:t>CPR 58.3 COURTS DISCRETION AND CIRCUMSTANCES TO BE TAKEN INTO ACCOUNT WHEN EXERCISING ITS DISCRETION AS TO COSTS</a:t>
            </a:r>
            <a:endParaRPr lang="en-US" sz="2400" b="1" dirty="0">
              <a:solidFill>
                <a:schemeClr val="accent2"/>
              </a:solidFill>
            </a:endParaRPr>
          </a:p>
        </p:txBody>
      </p:sp>
      <p:sp>
        <p:nvSpPr>
          <p:cNvPr id="3" name="Content Placeholder 2"/>
          <p:cNvSpPr>
            <a:spLocks noGrp="1"/>
          </p:cNvSpPr>
          <p:nvPr>
            <p:ph idx="1"/>
          </p:nvPr>
        </p:nvSpPr>
        <p:spPr>
          <a:xfrm>
            <a:off x="685799" y="2286000"/>
            <a:ext cx="6554867" cy="3767670"/>
          </a:xfrm>
        </p:spPr>
        <p:txBody>
          <a:bodyPr/>
          <a:lstStyle/>
          <a:p>
            <a:r>
              <a:rPr lang="en-US" dirty="0" smtClean="0"/>
              <a:t>Existing provisions:</a:t>
            </a:r>
          </a:p>
          <a:p>
            <a:r>
              <a:rPr lang="en-US" dirty="0" smtClean="0"/>
              <a:t>(</a:t>
            </a:r>
            <a:r>
              <a:rPr lang="en-US" dirty="0" err="1" smtClean="0"/>
              <a:t>i</a:t>
            </a:r>
            <a:r>
              <a:rPr lang="en-US" dirty="0" smtClean="0"/>
              <a:t>) Order 59 rule 5 refers to matters taken into account by the court in exercising its discretion as to costs;</a:t>
            </a:r>
          </a:p>
          <a:p>
            <a:r>
              <a:rPr lang="en-US" dirty="0" smtClean="0"/>
              <a:t>(ii) Order 59 rule 7 refers to costs arising from misconduct or negligence</a:t>
            </a:r>
          </a:p>
          <a:p>
            <a:r>
              <a:rPr lang="en-US" dirty="0" smtClean="0"/>
              <a:t>New Provisions greater detail of the court’s discretion and how it would be exercised</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437021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554867" cy="1524000"/>
          </a:xfrm>
        </p:spPr>
        <p:txBody>
          <a:bodyPr/>
          <a:lstStyle/>
          <a:p>
            <a:r>
              <a:rPr lang="en-US" b="1" dirty="0" smtClean="0">
                <a:solidFill>
                  <a:schemeClr val="accent2"/>
                </a:solidFill>
              </a:rPr>
              <a:t>CPR 58.4 - BASIS OF ASSESSMENT</a:t>
            </a:r>
            <a:endParaRPr lang="en-US" b="1" dirty="0">
              <a:solidFill>
                <a:schemeClr val="accent2"/>
              </a:solidFill>
            </a:endParaRPr>
          </a:p>
        </p:txBody>
      </p:sp>
      <p:sp>
        <p:nvSpPr>
          <p:cNvPr id="3" name="Content Placeholder 2"/>
          <p:cNvSpPr>
            <a:spLocks noGrp="1"/>
          </p:cNvSpPr>
          <p:nvPr>
            <p:ph idx="1"/>
          </p:nvPr>
        </p:nvSpPr>
        <p:spPr>
          <a:xfrm>
            <a:off x="906379" y="1371600"/>
            <a:ext cx="6326267" cy="4343400"/>
          </a:xfrm>
        </p:spPr>
        <p:txBody>
          <a:bodyPr/>
          <a:lstStyle/>
          <a:p>
            <a:r>
              <a:rPr lang="en-US" dirty="0" smtClean="0"/>
              <a:t>Where the court is to assess the amount of costs (whether by summary or detailed assessment) it will assess those costs </a:t>
            </a:r>
          </a:p>
          <a:p>
            <a:r>
              <a:rPr lang="en-US" dirty="0" smtClean="0"/>
              <a:t>(a) on the standard basis; or</a:t>
            </a:r>
          </a:p>
          <a:p>
            <a:r>
              <a:rPr lang="en-US" dirty="0" smtClean="0"/>
              <a:t>(b) on the indemnity basis</a:t>
            </a:r>
          </a:p>
          <a:p>
            <a:pPr marL="0" indent="0">
              <a:buNone/>
            </a:pPr>
            <a:r>
              <a:rPr lang="en-US" dirty="0" smtClean="0"/>
              <a:t>But the court will not in either case allow costs which have been unreasonably incurred or are unreasonable in amount.</a:t>
            </a:r>
          </a:p>
          <a:p>
            <a:pPr marL="0" indent="0">
              <a:buNone/>
            </a:pPr>
            <a:r>
              <a:rPr lang="en-US" dirty="0" smtClean="0"/>
              <a:t>Rule 58.12 sets out how the court decides amount of costs payable under a contract</a:t>
            </a:r>
          </a:p>
        </p:txBody>
      </p:sp>
    </p:spTree>
    <p:extLst>
      <p:ext uri="{BB962C8B-B14F-4D97-AF65-F5344CB8AC3E}">
        <p14:creationId xmlns:p14="http://schemas.microsoft.com/office/powerpoint/2010/main" val="3824971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6783467" cy="1524000"/>
          </a:xfrm>
        </p:spPr>
        <p:txBody>
          <a:bodyPr>
            <a:normAutofit fontScale="90000"/>
          </a:bodyPr>
          <a:lstStyle/>
          <a:p>
            <a:r>
              <a:rPr lang="en-US" b="1" dirty="0" smtClean="0">
                <a:solidFill>
                  <a:schemeClr val="accent2"/>
                </a:solidFill>
              </a:rPr>
              <a:t>CPR 58.5 – factors to be taken into account in deciding the amount of costs</a:t>
            </a:r>
            <a:endParaRPr lang="en-US" b="1" dirty="0">
              <a:solidFill>
                <a:schemeClr val="accent2"/>
              </a:solidFill>
            </a:endParaRPr>
          </a:p>
        </p:txBody>
      </p:sp>
      <p:sp>
        <p:nvSpPr>
          <p:cNvPr id="3" name="Content Placeholder 2"/>
          <p:cNvSpPr>
            <a:spLocks noGrp="1"/>
          </p:cNvSpPr>
          <p:nvPr>
            <p:ph idx="1"/>
          </p:nvPr>
        </p:nvSpPr>
        <p:spPr>
          <a:xfrm>
            <a:off x="685800" y="2133600"/>
            <a:ext cx="6402467" cy="2396070"/>
          </a:xfrm>
        </p:spPr>
        <p:txBody>
          <a:bodyPr>
            <a:normAutofit fontScale="85000" lnSpcReduction="10000"/>
          </a:bodyPr>
          <a:lstStyle/>
          <a:p>
            <a:pPr marL="0" indent="0" algn="just">
              <a:buNone/>
            </a:pPr>
            <a:r>
              <a:rPr lang="en-US" dirty="0" smtClean="0"/>
              <a:t>Factors include when assessing on the standard basis whether (</a:t>
            </a:r>
            <a:r>
              <a:rPr lang="en-US" dirty="0" err="1" smtClean="0"/>
              <a:t>i</a:t>
            </a:r>
            <a:r>
              <a:rPr lang="en-US" dirty="0" smtClean="0"/>
              <a:t>) costs proportionately and reasonably incurred; or (ii) were proportionate and reasonable in amount.</a:t>
            </a:r>
          </a:p>
          <a:p>
            <a:pPr marL="0" indent="0" algn="just">
              <a:buNone/>
            </a:pPr>
            <a:r>
              <a:rPr lang="en-US" dirty="0" smtClean="0"/>
              <a:t>If assessing on an indemnity basis whether: (</a:t>
            </a:r>
            <a:r>
              <a:rPr lang="en-US" dirty="0" err="1" smtClean="0"/>
              <a:t>i</a:t>
            </a:r>
            <a:r>
              <a:rPr lang="en-US" dirty="0" smtClean="0"/>
              <a:t>) unreasonably incurred; or (ii) unreasonable in amount.</a:t>
            </a:r>
          </a:p>
          <a:p>
            <a:pPr marL="0" indent="0" algn="just">
              <a:buNone/>
            </a:pPr>
            <a:r>
              <a:rPr lang="en-US" dirty="0" smtClean="0"/>
              <a:t>Other factors include conduct of the parties, before, and during proceedings; amount of money or value of the property involved etc.</a:t>
            </a:r>
          </a:p>
        </p:txBody>
      </p:sp>
    </p:spTree>
    <p:extLst>
      <p:ext uri="{BB962C8B-B14F-4D97-AF65-F5344CB8AC3E}">
        <p14:creationId xmlns:p14="http://schemas.microsoft.com/office/powerpoint/2010/main" val="458936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752" y="152400"/>
            <a:ext cx="6554867" cy="1524000"/>
          </a:xfrm>
        </p:spPr>
        <p:txBody>
          <a:bodyPr>
            <a:normAutofit/>
          </a:bodyPr>
          <a:lstStyle/>
          <a:p>
            <a:pPr algn="just"/>
            <a:r>
              <a:rPr lang="en-US" sz="2400" dirty="0" smtClean="0">
                <a:solidFill>
                  <a:schemeClr val="accent2"/>
                </a:solidFill>
                <a:latin typeface="Arial Black" panose="020B0A04020102020204" pitchFamily="34" charset="0"/>
              </a:rPr>
              <a:t>CPR 58.6 general rule: summary assessment – </a:t>
            </a:r>
            <a:br>
              <a:rPr lang="en-US" sz="2400" dirty="0" smtClean="0">
                <a:solidFill>
                  <a:schemeClr val="accent2"/>
                </a:solidFill>
                <a:latin typeface="Arial Black" panose="020B0A04020102020204" pitchFamily="34" charset="0"/>
              </a:rPr>
            </a:br>
            <a:r>
              <a:rPr lang="en-US" sz="2400" u="sng" dirty="0" smtClean="0">
                <a:solidFill>
                  <a:schemeClr val="accent2"/>
                </a:solidFill>
                <a:latin typeface="Arial Black" panose="020B0A04020102020204" pitchFamily="34" charset="0"/>
              </a:rPr>
              <a:t>game changer 1</a:t>
            </a:r>
            <a:endParaRPr lang="en-US" sz="2400" u="sng" dirty="0">
              <a:solidFill>
                <a:schemeClr val="accent2"/>
              </a:solidFill>
              <a:latin typeface="Arial Black" panose="020B0A04020102020204" pitchFamily="34" charset="0"/>
            </a:endParaRPr>
          </a:p>
        </p:txBody>
      </p:sp>
      <p:sp>
        <p:nvSpPr>
          <p:cNvPr id="3" name="Content Placeholder 2"/>
          <p:cNvSpPr>
            <a:spLocks noGrp="1"/>
          </p:cNvSpPr>
          <p:nvPr>
            <p:ph idx="1"/>
          </p:nvPr>
        </p:nvSpPr>
        <p:spPr>
          <a:xfrm>
            <a:off x="533400" y="2438400"/>
            <a:ext cx="6554867" cy="3767670"/>
          </a:xfrm>
        </p:spPr>
        <p:txBody>
          <a:bodyPr>
            <a:normAutofit/>
          </a:bodyPr>
          <a:lstStyle/>
          <a:p>
            <a:pPr marL="0" indent="0">
              <a:buNone/>
            </a:pPr>
            <a:r>
              <a:rPr lang="en-US" dirty="0" smtClean="0">
                <a:latin typeface="Arial Black" panose="020B0A04020102020204" pitchFamily="34" charset="0"/>
              </a:rPr>
              <a:t>Summary assessment of costs – the “new” normal</a:t>
            </a:r>
          </a:p>
          <a:p>
            <a:pPr marL="0" indent="0">
              <a:buNone/>
            </a:pPr>
            <a:r>
              <a:rPr lang="en-US" dirty="0" smtClean="0">
                <a:solidFill>
                  <a:schemeClr val="tx1"/>
                </a:solidFill>
                <a:latin typeface="+mj-lt"/>
              </a:rPr>
              <a:t>The Judge “will” summarily assess the costs:-</a:t>
            </a:r>
          </a:p>
          <a:p>
            <a:pPr marL="457200" indent="-457200" algn="just">
              <a:buAutoNum type="arabicParenBoth"/>
            </a:pPr>
            <a:r>
              <a:rPr lang="en-US" dirty="0" smtClean="0">
                <a:solidFill>
                  <a:schemeClr val="tx1"/>
                </a:solidFill>
              </a:rPr>
              <a:t>Immediately after the hearing of the application or so soon as practicable after the disposition;</a:t>
            </a:r>
          </a:p>
          <a:p>
            <a:pPr marL="457200" indent="-457200" algn="just">
              <a:buAutoNum type="arabicParenBoth"/>
            </a:pPr>
            <a:r>
              <a:rPr lang="en-US" dirty="0" smtClean="0">
                <a:solidFill>
                  <a:schemeClr val="tx1"/>
                </a:solidFill>
              </a:rPr>
              <a:t>Immediately after the delivery of judgment after conducting the trial of any matter or so soon as practicable thereafter. </a:t>
            </a:r>
          </a:p>
          <a:p>
            <a:pPr marL="457200" indent="-457200" algn="just">
              <a:buAutoNum type="arabicParenBoth"/>
            </a:pPr>
            <a:endParaRPr lang="en-US" dirty="0">
              <a:solidFill>
                <a:schemeClr val="tx1"/>
              </a:solidFill>
            </a:endParaRPr>
          </a:p>
          <a:p>
            <a:pPr marL="457200" indent="-457200" algn="just">
              <a:buAutoNum type="arabicParenBoth"/>
            </a:pPr>
            <a:endParaRPr lang="en-US" dirty="0" smtClean="0">
              <a:solidFill>
                <a:schemeClr val="tx1"/>
              </a:solidFill>
            </a:endParaRPr>
          </a:p>
          <a:p>
            <a:pPr marL="0" indent="0" algn="just">
              <a:buNone/>
            </a:pPr>
            <a:endParaRPr lang="en-US" dirty="0" smtClean="0">
              <a:solidFill>
                <a:schemeClr val="tx1"/>
              </a:solidFill>
            </a:endParaRPr>
          </a:p>
        </p:txBody>
      </p:sp>
    </p:spTree>
    <p:extLst>
      <p:ext uri="{BB962C8B-B14F-4D97-AF65-F5344CB8AC3E}">
        <p14:creationId xmlns:p14="http://schemas.microsoft.com/office/powerpoint/2010/main" val="3274417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2319</TotalTime>
  <Words>1395</Words>
  <Application>Microsoft Office PowerPoint</Application>
  <PresentationFormat>On-screen Show (4:3)</PresentationFormat>
  <Paragraphs>115</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Aharoni</vt:lpstr>
      <vt:lpstr>Arial Black</vt:lpstr>
      <vt:lpstr>Arial Rounded MT Bold</vt:lpstr>
      <vt:lpstr>Calibri</vt:lpstr>
      <vt:lpstr>Century Gothic</vt:lpstr>
      <vt:lpstr>Wingdings</vt:lpstr>
      <vt:lpstr>Wingdings 3</vt:lpstr>
      <vt:lpstr>Slice</vt:lpstr>
      <vt:lpstr>            Introduction to the  New Civil Procedure  Rules (“CPR”)  Parts 58 &amp; 59  - costs </vt:lpstr>
      <vt:lpstr>OVERVIEW </vt:lpstr>
      <vt:lpstr>CPR 58 </vt:lpstr>
      <vt:lpstr>Definitions cont’d</vt:lpstr>
      <vt:lpstr>Order 59 – powers to tax costs CPR 58.2(2) costs include</vt:lpstr>
      <vt:lpstr>CPR 58.3 COURTS DISCRETION AND CIRCUMSTANCES TO BE TAKEN INTO ACCOUNT WHEN EXERCISING ITS DISCRETION AS TO COSTS</vt:lpstr>
      <vt:lpstr>CPR 58.4 - BASIS OF ASSESSMENT</vt:lpstr>
      <vt:lpstr>CPR 58.5 – factors to be taken into account in deciding the amount of costs</vt:lpstr>
      <vt:lpstr>CPR 58.6 general rule: summary assessment –  game changer 1</vt:lpstr>
      <vt:lpstr>cpr 58.6(3) Detailed assessment (with or without directions to registrar) – the exception  game changer 2</vt:lpstr>
      <vt:lpstr>cpr 58.8 time for complying with an order for costs  game changer 3</vt:lpstr>
      <vt:lpstr>ORDER 59 rule 4 stage of proceedings at which costs to be dealt with – as is</vt:lpstr>
      <vt:lpstr>CPR 58.9 failure to comply to pay costs ordered during proceedings – to stay or to strike?  Game changer 4</vt:lpstr>
      <vt:lpstr>CPR 58.10 SPECIAL SITUATIONS</vt:lpstr>
      <vt:lpstr>cpr 58.11 costs-only proceedings  game changer 5</vt:lpstr>
      <vt:lpstr>CPR 58.12 AMOUNT OF COSTS WHERE COSTS ARE PAYABLE PURSUANT TO A CONTRACT</vt:lpstr>
      <vt:lpstr>cpr 58.14 attorneys duty to notify client game changer 6</vt:lpstr>
      <vt:lpstr>CPR 58.15 COURT’S POWERS IN RELATION TO MISCONDUCT</vt:lpstr>
      <vt:lpstr>Cpr 58.16 liability of attorney for costs – ATTORNEYS BEWARE!!</vt:lpstr>
      <vt:lpstr>cpr 58.17 provision for fixed costs – game changer 7</vt:lpstr>
      <vt:lpstr>CPR 59 procedure for detailed assessment of costs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JUNIOR BAR WORKSHOP</dc:title>
  <dc:creator>camille</dc:creator>
  <cp:lastModifiedBy>Hewlett-Packard Company</cp:lastModifiedBy>
  <cp:revision>128</cp:revision>
  <cp:lastPrinted>2019-11-11T12:48:37Z</cp:lastPrinted>
  <dcterms:created xsi:type="dcterms:W3CDTF">2014-04-10T15:29:29Z</dcterms:created>
  <dcterms:modified xsi:type="dcterms:W3CDTF">2019-11-22T16:07:52Z</dcterms:modified>
</cp:coreProperties>
</file>